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71" r:id="rId3"/>
    <p:sldId id="272" r:id="rId4"/>
    <p:sldId id="273" r:id="rId5"/>
    <p:sldId id="277" r:id="rId6"/>
    <p:sldId id="276" r:id="rId7"/>
    <p:sldId id="278" r:id="rId8"/>
    <p:sldId id="283" r:id="rId9"/>
    <p:sldId id="264" r:id="rId10"/>
    <p:sldId id="263" r:id="rId11"/>
    <p:sldId id="266" r:id="rId12"/>
    <p:sldId id="265" r:id="rId13"/>
    <p:sldId id="262" r:id="rId14"/>
    <p:sldId id="279" r:id="rId15"/>
    <p:sldId id="267" r:id="rId16"/>
    <p:sldId id="269" r:id="rId17"/>
    <p:sldId id="260" r:id="rId18"/>
    <p:sldId id="268" r:id="rId19"/>
    <p:sldId id="270" r:id="rId20"/>
    <p:sldId id="280" r:id="rId21"/>
    <p:sldId id="281" r:id="rId22"/>
    <p:sldId id="258" r:id="rId23"/>
    <p:sldId id="259" r:id="rId24"/>
    <p:sldId id="282"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322" y="-62"/>
      </p:cViewPr>
      <p:guideLst>
        <p:guide orient="horz" pos="2160"/>
        <p:guide pos="2880"/>
      </p:guideLst>
    </p:cSldViewPr>
  </p:slideViewPr>
  <p:notesTextViewPr>
    <p:cViewPr>
      <p:scale>
        <a:sx n="1" d="1"/>
        <a:sy n="1" d="1"/>
      </p:scale>
      <p:origin x="0" y="0"/>
    </p:cViewPr>
  </p:notesTextViewPr>
  <p:sorterViewPr>
    <p:cViewPr>
      <p:scale>
        <a:sx n="100" d="100"/>
        <a:sy n="100" d="100"/>
      </p:scale>
      <p:origin x="0" y="28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132EAB4-ED6A-4207-AE4F-CA27BC10376D}" type="doc">
      <dgm:prSet loTypeId="urn:microsoft.com/office/officeart/2005/8/layout/hProcess9" loCatId="process" qsTypeId="urn:microsoft.com/office/officeart/2005/8/quickstyle/simple1" qsCatId="simple" csTypeId="urn:microsoft.com/office/officeart/2005/8/colors/accent1_2" csCatId="accent1" phldr="1"/>
      <dgm:spPr/>
    </dgm:pt>
    <dgm:pt modelId="{494B0292-2633-4FC0-940B-41C3C0ABA6B4}">
      <dgm:prSet phldrT="[文本]"/>
      <dgm:spPr/>
      <dgm:t>
        <a:bodyPr/>
        <a:lstStyle/>
        <a:p>
          <a:r>
            <a:rPr lang="zh-CN" altLang="en-US" dirty="0" smtClean="0"/>
            <a:t>申请</a:t>
          </a:r>
          <a:endParaRPr lang="zh-CN" altLang="en-US" dirty="0"/>
        </a:p>
      </dgm:t>
    </dgm:pt>
    <dgm:pt modelId="{1AE84AB2-2254-4F76-9362-C4B0E740113F}" type="parTrans" cxnId="{0D27FBFE-5F10-4DFE-B603-8D3B71D7A253}">
      <dgm:prSet/>
      <dgm:spPr/>
      <dgm:t>
        <a:bodyPr/>
        <a:lstStyle/>
        <a:p>
          <a:endParaRPr lang="zh-CN" altLang="en-US"/>
        </a:p>
      </dgm:t>
    </dgm:pt>
    <dgm:pt modelId="{36EBDC7A-CB76-4A97-90CB-07208585DF77}" type="sibTrans" cxnId="{0D27FBFE-5F10-4DFE-B603-8D3B71D7A253}">
      <dgm:prSet/>
      <dgm:spPr/>
      <dgm:t>
        <a:bodyPr/>
        <a:lstStyle/>
        <a:p>
          <a:endParaRPr lang="zh-CN" altLang="en-US"/>
        </a:p>
      </dgm:t>
    </dgm:pt>
    <dgm:pt modelId="{AB59ED3E-0F68-4DB9-BB72-F4EF1A517DA4}">
      <dgm:prSet phldrT="[文本]"/>
      <dgm:spPr/>
      <dgm:t>
        <a:bodyPr/>
        <a:lstStyle/>
        <a:p>
          <a:r>
            <a:rPr lang="zh-CN" altLang="en-US" dirty="0" smtClean="0"/>
            <a:t>函审</a:t>
          </a:r>
          <a:endParaRPr lang="zh-CN" altLang="en-US" dirty="0"/>
        </a:p>
      </dgm:t>
    </dgm:pt>
    <dgm:pt modelId="{3D621F29-4B17-4E6A-8E78-6C55CE2D3D3C}" type="parTrans" cxnId="{BE685BF9-E607-4666-BFA1-1F99AF40BBD1}">
      <dgm:prSet/>
      <dgm:spPr/>
      <dgm:t>
        <a:bodyPr/>
        <a:lstStyle/>
        <a:p>
          <a:endParaRPr lang="zh-CN" altLang="en-US"/>
        </a:p>
      </dgm:t>
    </dgm:pt>
    <dgm:pt modelId="{7E2FB00A-A07A-4B91-B59C-C34CF41A5BA4}" type="sibTrans" cxnId="{BE685BF9-E607-4666-BFA1-1F99AF40BBD1}">
      <dgm:prSet/>
      <dgm:spPr/>
      <dgm:t>
        <a:bodyPr/>
        <a:lstStyle/>
        <a:p>
          <a:endParaRPr lang="zh-CN" altLang="en-US"/>
        </a:p>
      </dgm:t>
    </dgm:pt>
    <dgm:pt modelId="{31EF5ED6-B7DD-46FC-A379-A3B403CE2BE2}">
      <dgm:prSet phldrT="[文本]"/>
      <dgm:spPr/>
      <dgm:t>
        <a:bodyPr/>
        <a:lstStyle/>
        <a:p>
          <a:r>
            <a:rPr lang="zh-CN" altLang="en-US" dirty="0" smtClean="0"/>
            <a:t>会审</a:t>
          </a:r>
          <a:endParaRPr lang="zh-CN" altLang="en-US" dirty="0"/>
        </a:p>
      </dgm:t>
    </dgm:pt>
    <dgm:pt modelId="{8A3FF2D7-6F87-4CD8-BEBB-A2360989AA27}" type="parTrans" cxnId="{B2D5127C-7CC8-4338-B2C6-91595FBD9DBC}">
      <dgm:prSet/>
      <dgm:spPr/>
      <dgm:t>
        <a:bodyPr/>
        <a:lstStyle/>
        <a:p>
          <a:endParaRPr lang="zh-CN" altLang="en-US"/>
        </a:p>
      </dgm:t>
    </dgm:pt>
    <dgm:pt modelId="{F939DC5D-EAB7-416C-AA2B-40F7791A518D}" type="sibTrans" cxnId="{B2D5127C-7CC8-4338-B2C6-91595FBD9DBC}">
      <dgm:prSet/>
      <dgm:spPr/>
      <dgm:t>
        <a:bodyPr/>
        <a:lstStyle/>
        <a:p>
          <a:endParaRPr lang="zh-CN" altLang="en-US"/>
        </a:p>
      </dgm:t>
    </dgm:pt>
    <dgm:pt modelId="{FBADE467-898D-4920-9E3B-59865FC9FE7D}">
      <dgm:prSet phldrT="[文本]"/>
      <dgm:spPr/>
      <dgm:t>
        <a:bodyPr/>
        <a:lstStyle/>
        <a:p>
          <a:r>
            <a:rPr lang="zh-CN" altLang="en-US" smtClean="0"/>
            <a:t>初审</a:t>
          </a:r>
          <a:endParaRPr lang="zh-CN" altLang="en-US" dirty="0"/>
        </a:p>
      </dgm:t>
    </dgm:pt>
    <dgm:pt modelId="{3C81EF65-B51F-4795-8FC8-9CE520F707EE}" type="parTrans" cxnId="{D521DB63-25C2-49E6-863D-CA56747929C9}">
      <dgm:prSet/>
      <dgm:spPr/>
      <dgm:t>
        <a:bodyPr/>
        <a:lstStyle/>
        <a:p>
          <a:endParaRPr lang="zh-CN" altLang="en-US"/>
        </a:p>
      </dgm:t>
    </dgm:pt>
    <dgm:pt modelId="{1E59B427-C46F-400A-BDD3-6FB9C1AFC159}" type="sibTrans" cxnId="{D521DB63-25C2-49E6-863D-CA56747929C9}">
      <dgm:prSet/>
      <dgm:spPr/>
      <dgm:t>
        <a:bodyPr/>
        <a:lstStyle/>
        <a:p>
          <a:endParaRPr lang="zh-CN" altLang="en-US"/>
        </a:p>
      </dgm:t>
    </dgm:pt>
    <dgm:pt modelId="{D0A963CA-9995-478A-9A26-D64793DC78EE}" type="pres">
      <dgm:prSet presAssocID="{C132EAB4-ED6A-4207-AE4F-CA27BC10376D}" presName="CompostProcess" presStyleCnt="0">
        <dgm:presLayoutVars>
          <dgm:dir/>
          <dgm:resizeHandles val="exact"/>
        </dgm:presLayoutVars>
      </dgm:prSet>
      <dgm:spPr/>
    </dgm:pt>
    <dgm:pt modelId="{A213B234-CFE5-4C76-9584-D631A735CEB8}" type="pres">
      <dgm:prSet presAssocID="{C132EAB4-ED6A-4207-AE4F-CA27BC10376D}" presName="arrow" presStyleLbl="bgShp" presStyleIdx="0" presStyleCnt="1"/>
      <dgm:spPr/>
    </dgm:pt>
    <dgm:pt modelId="{243E8A88-BF2D-4C7A-822F-7DA20DCB9F80}" type="pres">
      <dgm:prSet presAssocID="{C132EAB4-ED6A-4207-AE4F-CA27BC10376D}" presName="linearProcess" presStyleCnt="0"/>
      <dgm:spPr/>
    </dgm:pt>
    <dgm:pt modelId="{E87D66F5-AB84-47C6-81F8-5C9B4F3871EC}" type="pres">
      <dgm:prSet presAssocID="{494B0292-2633-4FC0-940B-41C3C0ABA6B4}" presName="textNode" presStyleLbl="node1" presStyleIdx="0" presStyleCnt="4">
        <dgm:presLayoutVars>
          <dgm:bulletEnabled val="1"/>
        </dgm:presLayoutVars>
      </dgm:prSet>
      <dgm:spPr/>
      <dgm:t>
        <a:bodyPr/>
        <a:lstStyle/>
        <a:p>
          <a:endParaRPr lang="zh-CN" altLang="en-US"/>
        </a:p>
      </dgm:t>
    </dgm:pt>
    <dgm:pt modelId="{B2D77007-451A-4420-B6B2-33426DC856E4}" type="pres">
      <dgm:prSet presAssocID="{36EBDC7A-CB76-4A97-90CB-07208585DF77}" presName="sibTrans" presStyleCnt="0"/>
      <dgm:spPr/>
    </dgm:pt>
    <dgm:pt modelId="{D1AEB85D-509C-4DE7-A7C1-CF80C42C409E}" type="pres">
      <dgm:prSet presAssocID="{FBADE467-898D-4920-9E3B-59865FC9FE7D}" presName="textNode" presStyleLbl="node1" presStyleIdx="1" presStyleCnt="4">
        <dgm:presLayoutVars>
          <dgm:bulletEnabled val="1"/>
        </dgm:presLayoutVars>
      </dgm:prSet>
      <dgm:spPr/>
      <dgm:t>
        <a:bodyPr/>
        <a:lstStyle/>
        <a:p>
          <a:endParaRPr lang="zh-CN" altLang="en-US"/>
        </a:p>
      </dgm:t>
    </dgm:pt>
    <dgm:pt modelId="{0E966348-661F-4361-AFB5-DB58DBF4923B}" type="pres">
      <dgm:prSet presAssocID="{1E59B427-C46F-400A-BDD3-6FB9C1AFC159}" presName="sibTrans" presStyleCnt="0"/>
      <dgm:spPr/>
    </dgm:pt>
    <dgm:pt modelId="{BA89155D-6BA4-4313-93AE-8F748F6F34EB}" type="pres">
      <dgm:prSet presAssocID="{AB59ED3E-0F68-4DB9-BB72-F4EF1A517DA4}" presName="textNode" presStyleLbl="node1" presStyleIdx="2" presStyleCnt="4">
        <dgm:presLayoutVars>
          <dgm:bulletEnabled val="1"/>
        </dgm:presLayoutVars>
      </dgm:prSet>
      <dgm:spPr/>
      <dgm:t>
        <a:bodyPr/>
        <a:lstStyle/>
        <a:p>
          <a:endParaRPr lang="zh-CN" altLang="en-US"/>
        </a:p>
      </dgm:t>
    </dgm:pt>
    <dgm:pt modelId="{BDFAAEAE-1D3B-4DE2-881D-E66247A14F02}" type="pres">
      <dgm:prSet presAssocID="{7E2FB00A-A07A-4B91-B59C-C34CF41A5BA4}" presName="sibTrans" presStyleCnt="0"/>
      <dgm:spPr/>
    </dgm:pt>
    <dgm:pt modelId="{075BDAF3-B3A6-4987-8289-9E3EEBC8CD58}" type="pres">
      <dgm:prSet presAssocID="{31EF5ED6-B7DD-46FC-A379-A3B403CE2BE2}" presName="textNode" presStyleLbl="node1" presStyleIdx="3" presStyleCnt="4">
        <dgm:presLayoutVars>
          <dgm:bulletEnabled val="1"/>
        </dgm:presLayoutVars>
      </dgm:prSet>
      <dgm:spPr/>
      <dgm:t>
        <a:bodyPr/>
        <a:lstStyle/>
        <a:p>
          <a:endParaRPr lang="zh-CN" altLang="en-US"/>
        </a:p>
      </dgm:t>
    </dgm:pt>
  </dgm:ptLst>
  <dgm:cxnLst>
    <dgm:cxn modelId="{5AD21407-7102-47BD-8FFE-D22E2F8169DA}" type="presOf" srcId="{AB59ED3E-0F68-4DB9-BB72-F4EF1A517DA4}" destId="{BA89155D-6BA4-4313-93AE-8F748F6F34EB}" srcOrd="0" destOrd="0" presId="urn:microsoft.com/office/officeart/2005/8/layout/hProcess9"/>
    <dgm:cxn modelId="{60E1C02A-6846-4C54-BF40-9F42996AF2AD}" type="presOf" srcId="{31EF5ED6-B7DD-46FC-A379-A3B403CE2BE2}" destId="{075BDAF3-B3A6-4987-8289-9E3EEBC8CD58}" srcOrd="0" destOrd="0" presId="urn:microsoft.com/office/officeart/2005/8/layout/hProcess9"/>
    <dgm:cxn modelId="{0D27FBFE-5F10-4DFE-B603-8D3B71D7A253}" srcId="{C132EAB4-ED6A-4207-AE4F-CA27BC10376D}" destId="{494B0292-2633-4FC0-940B-41C3C0ABA6B4}" srcOrd="0" destOrd="0" parTransId="{1AE84AB2-2254-4F76-9362-C4B0E740113F}" sibTransId="{36EBDC7A-CB76-4A97-90CB-07208585DF77}"/>
    <dgm:cxn modelId="{808CB97D-FE04-449E-B491-F9A27D25913E}" type="presOf" srcId="{C132EAB4-ED6A-4207-AE4F-CA27BC10376D}" destId="{D0A963CA-9995-478A-9A26-D64793DC78EE}" srcOrd="0" destOrd="0" presId="urn:microsoft.com/office/officeart/2005/8/layout/hProcess9"/>
    <dgm:cxn modelId="{D521DB63-25C2-49E6-863D-CA56747929C9}" srcId="{C132EAB4-ED6A-4207-AE4F-CA27BC10376D}" destId="{FBADE467-898D-4920-9E3B-59865FC9FE7D}" srcOrd="1" destOrd="0" parTransId="{3C81EF65-B51F-4795-8FC8-9CE520F707EE}" sibTransId="{1E59B427-C46F-400A-BDD3-6FB9C1AFC159}"/>
    <dgm:cxn modelId="{872A58A7-CE8D-4A05-814B-39436305F471}" type="presOf" srcId="{494B0292-2633-4FC0-940B-41C3C0ABA6B4}" destId="{E87D66F5-AB84-47C6-81F8-5C9B4F3871EC}" srcOrd="0" destOrd="0" presId="urn:microsoft.com/office/officeart/2005/8/layout/hProcess9"/>
    <dgm:cxn modelId="{B2D5127C-7CC8-4338-B2C6-91595FBD9DBC}" srcId="{C132EAB4-ED6A-4207-AE4F-CA27BC10376D}" destId="{31EF5ED6-B7DD-46FC-A379-A3B403CE2BE2}" srcOrd="3" destOrd="0" parTransId="{8A3FF2D7-6F87-4CD8-BEBB-A2360989AA27}" sibTransId="{F939DC5D-EAB7-416C-AA2B-40F7791A518D}"/>
    <dgm:cxn modelId="{CCA979CB-D6A5-4857-B933-265DCCF3664D}" type="presOf" srcId="{FBADE467-898D-4920-9E3B-59865FC9FE7D}" destId="{D1AEB85D-509C-4DE7-A7C1-CF80C42C409E}" srcOrd="0" destOrd="0" presId="urn:microsoft.com/office/officeart/2005/8/layout/hProcess9"/>
    <dgm:cxn modelId="{BE685BF9-E607-4666-BFA1-1F99AF40BBD1}" srcId="{C132EAB4-ED6A-4207-AE4F-CA27BC10376D}" destId="{AB59ED3E-0F68-4DB9-BB72-F4EF1A517DA4}" srcOrd="2" destOrd="0" parTransId="{3D621F29-4B17-4E6A-8E78-6C55CE2D3D3C}" sibTransId="{7E2FB00A-A07A-4B91-B59C-C34CF41A5BA4}"/>
    <dgm:cxn modelId="{F089D6D6-1752-457D-BE26-AFE8F09E633A}" type="presParOf" srcId="{D0A963CA-9995-478A-9A26-D64793DC78EE}" destId="{A213B234-CFE5-4C76-9584-D631A735CEB8}" srcOrd="0" destOrd="0" presId="urn:microsoft.com/office/officeart/2005/8/layout/hProcess9"/>
    <dgm:cxn modelId="{E8B4AD8F-2F99-40A3-9AE9-47671149E998}" type="presParOf" srcId="{D0A963CA-9995-478A-9A26-D64793DC78EE}" destId="{243E8A88-BF2D-4C7A-822F-7DA20DCB9F80}" srcOrd="1" destOrd="0" presId="urn:microsoft.com/office/officeart/2005/8/layout/hProcess9"/>
    <dgm:cxn modelId="{AC38FD28-3B04-4741-9EF6-B24F2A04F14E}" type="presParOf" srcId="{243E8A88-BF2D-4C7A-822F-7DA20DCB9F80}" destId="{E87D66F5-AB84-47C6-81F8-5C9B4F3871EC}" srcOrd="0" destOrd="0" presId="urn:microsoft.com/office/officeart/2005/8/layout/hProcess9"/>
    <dgm:cxn modelId="{1D8A59AF-9A1A-42EF-8CD8-E6793446F08E}" type="presParOf" srcId="{243E8A88-BF2D-4C7A-822F-7DA20DCB9F80}" destId="{B2D77007-451A-4420-B6B2-33426DC856E4}" srcOrd="1" destOrd="0" presId="urn:microsoft.com/office/officeart/2005/8/layout/hProcess9"/>
    <dgm:cxn modelId="{2FE5D37F-760C-42D0-83F7-9F440E91003F}" type="presParOf" srcId="{243E8A88-BF2D-4C7A-822F-7DA20DCB9F80}" destId="{D1AEB85D-509C-4DE7-A7C1-CF80C42C409E}" srcOrd="2" destOrd="0" presId="urn:microsoft.com/office/officeart/2005/8/layout/hProcess9"/>
    <dgm:cxn modelId="{3A652EEB-169E-43CD-8D27-94AB54E2C1B0}" type="presParOf" srcId="{243E8A88-BF2D-4C7A-822F-7DA20DCB9F80}" destId="{0E966348-661F-4361-AFB5-DB58DBF4923B}" srcOrd="3" destOrd="0" presId="urn:microsoft.com/office/officeart/2005/8/layout/hProcess9"/>
    <dgm:cxn modelId="{F9CE4108-74D2-4B23-81E8-920500ECC3C1}" type="presParOf" srcId="{243E8A88-BF2D-4C7A-822F-7DA20DCB9F80}" destId="{BA89155D-6BA4-4313-93AE-8F748F6F34EB}" srcOrd="4" destOrd="0" presId="urn:microsoft.com/office/officeart/2005/8/layout/hProcess9"/>
    <dgm:cxn modelId="{47D2ADD1-0562-42FC-86F8-E03893B5D4A4}" type="presParOf" srcId="{243E8A88-BF2D-4C7A-822F-7DA20DCB9F80}" destId="{BDFAAEAE-1D3B-4DE2-881D-E66247A14F02}" srcOrd="5" destOrd="0" presId="urn:microsoft.com/office/officeart/2005/8/layout/hProcess9"/>
    <dgm:cxn modelId="{023D47F1-000A-47B1-A553-F61C6FA6FEDF}" type="presParOf" srcId="{243E8A88-BF2D-4C7A-822F-7DA20DCB9F80}" destId="{075BDAF3-B3A6-4987-8289-9E3EEBC8CD58}"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EDB80B-F0B0-4C75-86A8-7C206CBAE10B}"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6336EF79-3947-4578-972A-8C98E7338A04}">
      <dgm:prSet phldrT="[文本]"/>
      <dgm:spPr/>
      <dgm:t>
        <a:bodyPr/>
        <a:lstStyle/>
        <a:p>
          <a:r>
            <a:rPr lang="en-US" altLang="zh-CN" b="1" dirty="0" smtClean="0">
              <a:effectLst>
                <a:outerShdw blurRad="38100" dist="38100" dir="2700000" algn="tl">
                  <a:srgbClr val="000000">
                    <a:alpha val="43137"/>
                  </a:srgbClr>
                </a:outerShdw>
              </a:effectLst>
            </a:rPr>
            <a:t>1</a:t>
          </a:r>
          <a:endParaRPr lang="zh-CN" altLang="en-US" b="1" dirty="0">
            <a:effectLst>
              <a:outerShdw blurRad="38100" dist="38100" dir="2700000" algn="tl">
                <a:srgbClr val="000000">
                  <a:alpha val="43137"/>
                </a:srgbClr>
              </a:outerShdw>
            </a:effectLst>
          </a:endParaRPr>
        </a:p>
      </dgm:t>
    </dgm:pt>
    <dgm:pt modelId="{47B61123-9CC9-4582-B037-7320B4C13410}" type="parTrans" cxnId="{75E3A1C9-5ED2-47B1-BAE7-686D0E0CFC36}">
      <dgm:prSet/>
      <dgm:spPr/>
      <dgm:t>
        <a:bodyPr/>
        <a:lstStyle/>
        <a:p>
          <a:endParaRPr lang="zh-CN" altLang="en-US" b="1">
            <a:effectLst>
              <a:outerShdw blurRad="38100" dist="38100" dir="2700000" algn="tl">
                <a:srgbClr val="000000">
                  <a:alpha val="43137"/>
                </a:srgbClr>
              </a:outerShdw>
            </a:effectLst>
          </a:endParaRPr>
        </a:p>
      </dgm:t>
    </dgm:pt>
    <dgm:pt modelId="{520F58C0-9480-4751-BF02-DD1C2298E683}" type="sibTrans" cxnId="{75E3A1C9-5ED2-47B1-BAE7-686D0E0CFC36}">
      <dgm:prSet/>
      <dgm:spPr/>
      <dgm:t>
        <a:bodyPr/>
        <a:lstStyle/>
        <a:p>
          <a:endParaRPr lang="zh-CN" altLang="en-US" b="1">
            <a:effectLst>
              <a:outerShdw blurRad="38100" dist="38100" dir="2700000" algn="tl">
                <a:srgbClr val="000000">
                  <a:alpha val="43137"/>
                </a:srgbClr>
              </a:outerShdw>
            </a:effectLst>
          </a:endParaRPr>
        </a:p>
      </dgm:t>
    </dgm:pt>
    <dgm:pt modelId="{B3131F89-C6D1-4A91-8233-FD964D496588}">
      <dgm:prSet phldrT="[文本]"/>
      <dgm:spPr/>
      <dgm:t>
        <a:bodyPr/>
        <a:lstStyle/>
        <a:p>
          <a:r>
            <a:rPr lang="en-US" altLang="zh-CN" b="1" dirty="0" smtClean="0">
              <a:effectLst>
                <a:outerShdw blurRad="38100" dist="38100" dir="2700000" algn="tl">
                  <a:srgbClr val="000000">
                    <a:alpha val="43137"/>
                  </a:srgbClr>
                </a:outerShdw>
              </a:effectLst>
            </a:rPr>
            <a:t>NFSC</a:t>
          </a:r>
          <a:r>
            <a:rPr lang="zh-CN" altLang="en-US" b="1" dirty="0" smtClean="0">
              <a:effectLst>
                <a:outerShdw blurRad="38100" dist="38100" dir="2700000" algn="tl">
                  <a:srgbClr val="000000">
                    <a:alpha val="43137"/>
                  </a:srgbClr>
                </a:outerShdw>
              </a:effectLst>
            </a:rPr>
            <a:t>网站</a:t>
          </a:r>
          <a:endParaRPr lang="zh-CN" altLang="en-US" b="1" dirty="0">
            <a:effectLst>
              <a:outerShdw blurRad="38100" dist="38100" dir="2700000" algn="tl">
                <a:srgbClr val="000000">
                  <a:alpha val="43137"/>
                </a:srgbClr>
              </a:outerShdw>
            </a:effectLst>
          </a:endParaRPr>
        </a:p>
      </dgm:t>
    </dgm:pt>
    <dgm:pt modelId="{D11DCFC3-A9B6-458C-A5AC-539968787AE5}" type="parTrans" cxnId="{89905400-5E62-4A43-B059-A3151DDB010C}">
      <dgm:prSet/>
      <dgm:spPr/>
      <dgm:t>
        <a:bodyPr/>
        <a:lstStyle/>
        <a:p>
          <a:endParaRPr lang="zh-CN" altLang="en-US" b="1">
            <a:effectLst>
              <a:outerShdw blurRad="38100" dist="38100" dir="2700000" algn="tl">
                <a:srgbClr val="000000">
                  <a:alpha val="43137"/>
                </a:srgbClr>
              </a:outerShdw>
            </a:effectLst>
          </a:endParaRPr>
        </a:p>
      </dgm:t>
    </dgm:pt>
    <dgm:pt modelId="{B55D20B2-084E-4C51-B8ED-BA4FC627DF06}" type="sibTrans" cxnId="{89905400-5E62-4A43-B059-A3151DDB010C}">
      <dgm:prSet/>
      <dgm:spPr/>
      <dgm:t>
        <a:bodyPr/>
        <a:lstStyle/>
        <a:p>
          <a:endParaRPr lang="zh-CN" altLang="en-US" b="1">
            <a:effectLst>
              <a:outerShdw blurRad="38100" dist="38100" dir="2700000" algn="tl">
                <a:srgbClr val="000000">
                  <a:alpha val="43137"/>
                </a:srgbClr>
              </a:outerShdw>
            </a:effectLst>
          </a:endParaRPr>
        </a:p>
      </dgm:t>
    </dgm:pt>
    <dgm:pt modelId="{72FE049A-43C8-4577-BA0A-EE842B0424EF}">
      <dgm:prSet phldrT="[文本]"/>
      <dgm:spPr/>
      <dgm:t>
        <a:bodyPr/>
        <a:lstStyle/>
        <a:p>
          <a:r>
            <a:rPr lang="en-US" altLang="zh-CN" b="1" dirty="0" smtClean="0">
              <a:effectLst>
                <a:outerShdw blurRad="38100" dist="38100" dir="2700000" algn="tl">
                  <a:srgbClr val="000000">
                    <a:alpha val="43137"/>
                  </a:srgbClr>
                </a:outerShdw>
              </a:effectLst>
            </a:rPr>
            <a:t>2</a:t>
          </a:r>
          <a:endParaRPr lang="zh-CN" altLang="en-US" b="1" dirty="0">
            <a:effectLst>
              <a:outerShdw blurRad="38100" dist="38100" dir="2700000" algn="tl">
                <a:srgbClr val="000000">
                  <a:alpha val="43137"/>
                </a:srgbClr>
              </a:outerShdw>
            </a:effectLst>
          </a:endParaRPr>
        </a:p>
      </dgm:t>
    </dgm:pt>
    <dgm:pt modelId="{E8D3CB0E-C247-4CC9-82A5-CBB69DC5E7F5}" type="parTrans" cxnId="{FEF00AEB-BA8A-4531-9C87-4FADEB891A98}">
      <dgm:prSet/>
      <dgm:spPr/>
      <dgm:t>
        <a:bodyPr/>
        <a:lstStyle/>
        <a:p>
          <a:endParaRPr lang="zh-CN" altLang="en-US" b="1">
            <a:effectLst>
              <a:outerShdw blurRad="38100" dist="38100" dir="2700000" algn="tl">
                <a:srgbClr val="000000">
                  <a:alpha val="43137"/>
                </a:srgbClr>
              </a:outerShdw>
            </a:effectLst>
          </a:endParaRPr>
        </a:p>
      </dgm:t>
    </dgm:pt>
    <dgm:pt modelId="{64E0B025-6BD6-444A-AD76-5BC11F0479F4}" type="sibTrans" cxnId="{FEF00AEB-BA8A-4531-9C87-4FADEB891A98}">
      <dgm:prSet/>
      <dgm:spPr/>
      <dgm:t>
        <a:bodyPr/>
        <a:lstStyle/>
        <a:p>
          <a:endParaRPr lang="zh-CN" altLang="en-US" b="1">
            <a:effectLst>
              <a:outerShdw blurRad="38100" dist="38100" dir="2700000" algn="tl">
                <a:srgbClr val="000000">
                  <a:alpha val="43137"/>
                </a:srgbClr>
              </a:outerShdw>
            </a:effectLst>
          </a:endParaRPr>
        </a:p>
      </dgm:t>
    </dgm:pt>
    <dgm:pt modelId="{B9A840F9-4533-4EA4-AFE3-D3809EDEFB9A}">
      <dgm:prSet phldrT="[文本]"/>
      <dgm:spPr/>
      <dgm:t>
        <a:bodyPr/>
        <a:lstStyle/>
        <a:p>
          <a:r>
            <a:rPr lang="en-US" altLang="zh-CN" b="1" dirty="0" smtClean="0">
              <a:effectLst>
                <a:outerShdw blurRad="38100" dist="38100" dir="2700000" algn="tl">
                  <a:srgbClr val="000000">
                    <a:alpha val="43137"/>
                  </a:srgbClr>
                </a:outerShdw>
              </a:effectLst>
            </a:rPr>
            <a:t>NFSC</a:t>
          </a:r>
          <a:r>
            <a:rPr lang="zh-CN" altLang="en-US" b="1" dirty="0" smtClean="0">
              <a:effectLst>
                <a:outerShdw blurRad="38100" dist="38100" dir="2700000" algn="tl">
                  <a:srgbClr val="000000">
                    <a:alpha val="43137"/>
                  </a:srgbClr>
                </a:outerShdw>
              </a:effectLst>
            </a:rPr>
            <a:t>医学科学部网站</a:t>
          </a:r>
          <a:endParaRPr lang="zh-CN" altLang="en-US" b="1" dirty="0">
            <a:effectLst>
              <a:outerShdw blurRad="38100" dist="38100" dir="2700000" algn="tl">
                <a:srgbClr val="000000">
                  <a:alpha val="43137"/>
                </a:srgbClr>
              </a:outerShdw>
            </a:effectLst>
          </a:endParaRPr>
        </a:p>
      </dgm:t>
    </dgm:pt>
    <dgm:pt modelId="{2D9E3AF4-F5C7-43BC-AAA9-58301813B251}" type="parTrans" cxnId="{917D9233-316B-462A-BB41-566945569E3A}">
      <dgm:prSet/>
      <dgm:spPr/>
      <dgm:t>
        <a:bodyPr/>
        <a:lstStyle/>
        <a:p>
          <a:endParaRPr lang="zh-CN" altLang="en-US" b="1">
            <a:effectLst>
              <a:outerShdw blurRad="38100" dist="38100" dir="2700000" algn="tl">
                <a:srgbClr val="000000">
                  <a:alpha val="43137"/>
                </a:srgbClr>
              </a:outerShdw>
            </a:effectLst>
          </a:endParaRPr>
        </a:p>
      </dgm:t>
    </dgm:pt>
    <dgm:pt modelId="{631C4CF6-16C4-46A4-8CA3-1AC1F51900C2}" type="sibTrans" cxnId="{917D9233-316B-462A-BB41-566945569E3A}">
      <dgm:prSet/>
      <dgm:spPr/>
      <dgm:t>
        <a:bodyPr/>
        <a:lstStyle/>
        <a:p>
          <a:endParaRPr lang="zh-CN" altLang="en-US" b="1">
            <a:effectLst>
              <a:outerShdw blurRad="38100" dist="38100" dir="2700000" algn="tl">
                <a:srgbClr val="000000">
                  <a:alpha val="43137"/>
                </a:srgbClr>
              </a:outerShdw>
            </a:effectLst>
          </a:endParaRPr>
        </a:p>
      </dgm:t>
    </dgm:pt>
    <dgm:pt modelId="{D25799FC-24CE-4D62-9F9F-E46134E51771}">
      <dgm:prSet phldrT="[文本]"/>
      <dgm:spPr/>
      <dgm:t>
        <a:bodyPr/>
        <a:lstStyle/>
        <a:p>
          <a:r>
            <a:rPr lang="en-US" altLang="zh-CN" b="1" dirty="0" smtClean="0">
              <a:effectLst>
                <a:outerShdw blurRad="38100" dist="38100" dir="2700000" algn="tl">
                  <a:srgbClr val="000000">
                    <a:alpha val="43137"/>
                  </a:srgbClr>
                </a:outerShdw>
              </a:effectLst>
            </a:rPr>
            <a:t>3</a:t>
          </a:r>
          <a:endParaRPr lang="zh-CN" altLang="en-US" b="1" dirty="0">
            <a:effectLst>
              <a:outerShdw blurRad="38100" dist="38100" dir="2700000" algn="tl">
                <a:srgbClr val="000000">
                  <a:alpha val="43137"/>
                </a:srgbClr>
              </a:outerShdw>
            </a:effectLst>
          </a:endParaRPr>
        </a:p>
      </dgm:t>
    </dgm:pt>
    <dgm:pt modelId="{0473F193-B794-4068-98F6-45DF69673878}" type="parTrans" cxnId="{FF1E674B-4BC4-4378-B8AB-01330F930F49}">
      <dgm:prSet/>
      <dgm:spPr/>
      <dgm:t>
        <a:bodyPr/>
        <a:lstStyle/>
        <a:p>
          <a:endParaRPr lang="zh-CN" altLang="en-US" b="1">
            <a:effectLst>
              <a:outerShdw blurRad="38100" dist="38100" dir="2700000" algn="tl">
                <a:srgbClr val="000000">
                  <a:alpha val="43137"/>
                </a:srgbClr>
              </a:outerShdw>
            </a:effectLst>
          </a:endParaRPr>
        </a:p>
      </dgm:t>
    </dgm:pt>
    <dgm:pt modelId="{135ECFD6-4D6A-4CD1-8C7D-C89231207D6F}" type="sibTrans" cxnId="{FF1E674B-4BC4-4378-B8AB-01330F930F49}">
      <dgm:prSet/>
      <dgm:spPr/>
      <dgm:t>
        <a:bodyPr/>
        <a:lstStyle/>
        <a:p>
          <a:endParaRPr lang="zh-CN" altLang="en-US" b="1">
            <a:effectLst>
              <a:outerShdw blurRad="38100" dist="38100" dir="2700000" algn="tl">
                <a:srgbClr val="000000">
                  <a:alpha val="43137"/>
                </a:srgbClr>
              </a:outerShdw>
            </a:effectLst>
          </a:endParaRPr>
        </a:p>
      </dgm:t>
    </dgm:pt>
    <dgm:pt modelId="{34D9FD73-B1A1-447C-ADA8-C5768A9FA49A}">
      <dgm:prSet phldrT="[文本]"/>
      <dgm:spPr/>
      <dgm:t>
        <a:bodyPr/>
        <a:lstStyle/>
        <a:p>
          <a:r>
            <a:rPr lang="zh-CN" altLang="en-US" b="1" dirty="0" smtClean="0">
              <a:effectLst>
                <a:outerShdw blurRad="38100" dist="38100" dir="2700000" algn="tl">
                  <a:srgbClr val="000000">
                    <a:alpha val="43137"/>
                  </a:srgbClr>
                </a:outerShdw>
              </a:effectLst>
            </a:rPr>
            <a:t>北京大学科研部</a:t>
          </a:r>
          <a:endParaRPr lang="zh-CN" altLang="en-US" b="1" dirty="0">
            <a:effectLst>
              <a:outerShdw blurRad="38100" dist="38100" dir="2700000" algn="tl">
                <a:srgbClr val="000000">
                  <a:alpha val="43137"/>
                </a:srgbClr>
              </a:outerShdw>
            </a:effectLst>
          </a:endParaRPr>
        </a:p>
      </dgm:t>
    </dgm:pt>
    <dgm:pt modelId="{44A39E04-74CF-4433-8B73-B6B163390346}" type="parTrans" cxnId="{71578E71-354D-422C-9BD6-41B52B0087A3}">
      <dgm:prSet/>
      <dgm:spPr/>
      <dgm:t>
        <a:bodyPr/>
        <a:lstStyle/>
        <a:p>
          <a:endParaRPr lang="zh-CN" altLang="en-US" b="1">
            <a:effectLst>
              <a:outerShdw blurRad="38100" dist="38100" dir="2700000" algn="tl">
                <a:srgbClr val="000000">
                  <a:alpha val="43137"/>
                </a:srgbClr>
              </a:outerShdw>
            </a:effectLst>
          </a:endParaRPr>
        </a:p>
      </dgm:t>
    </dgm:pt>
    <dgm:pt modelId="{444B360B-B548-428C-9F3E-B32943605A28}" type="sibTrans" cxnId="{71578E71-354D-422C-9BD6-41B52B0087A3}">
      <dgm:prSet/>
      <dgm:spPr/>
      <dgm:t>
        <a:bodyPr/>
        <a:lstStyle/>
        <a:p>
          <a:endParaRPr lang="zh-CN" altLang="en-US" b="1">
            <a:effectLst>
              <a:outerShdw blurRad="38100" dist="38100" dir="2700000" algn="tl">
                <a:srgbClr val="000000">
                  <a:alpha val="43137"/>
                </a:srgbClr>
              </a:outerShdw>
            </a:effectLst>
          </a:endParaRPr>
        </a:p>
      </dgm:t>
    </dgm:pt>
    <dgm:pt modelId="{3323C1CB-1169-4E82-ACC3-C8D3FE1E6A5A}">
      <dgm:prSet phldrT="[文本]"/>
      <dgm:spPr/>
      <dgm:t>
        <a:bodyPr/>
        <a:lstStyle/>
        <a:p>
          <a:r>
            <a:rPr lang="en-US" altLang="zh-CN" b="1" dirty="0" smtClean="0">
              <a:effectLst>
                <a:outerShdw blurRad="38100" dist="38100" dir="2700000" algn="tl">
                  <a:srgbClr val="000000">
                    <a:alpha val="43137"/>
                  </a:srgbClr>
                </a:outerShdw>
              </a:effectLst>
            </a:rPr>
            <a:t>4</a:t>
          </a:r>
          <a:endParaRPr lang="zh-CN" altLang="en-US" b="1" dirty="0">
            <a:effectLst>
              <a:outerShdw blurRad="38100" dist="38100" dir="2700000" algn="tl">
                <a:srgbClr val="000000">
                  <a:alpha val="43137"/>
                </a:srgbClr>
              </a:outerShdw>
            </a:effectLst>
          </a:endParaRPr>
        </a:p>
      </dgm:t>
    </dgm:pt>
    <dgm:pt modelId="{94C9EDF0-44EB-46C5-9974-E437833B3C4E}" type="parTrans" cxnId="{8284952A-7006-40F6-9CE0-D162613A3534}">
      <dgm:prSet/>
      <dgm:spPr/>
      <dgm:t>
        <a:bodyPr/>
        <a:lstStyle/>
        <a:p>
          <a:endParaRPr lang="zh-CN" altLang="en-US" b="1">
            <a:effectLst>
              <a:outerShdw blurRad="38100" dist="38100" dir="2700000" algn="tl">
                <a:srgbClr val="000000">
                  <a:alpha val="43137"/>
                </a:srgbClr>
              </a:outerShdw>
            </a:effectLst>
          </a:endParaRPr>
        </a:p>
      </dgm:t>
    </dgm:pt>
    <dgm:pt modelId="{3E6687BB-5BA7-4710-93CA-8211C101C6D7}" type="sibTrans" cxnId="{8284952A-7006-40F6-9CE0-D162613A3534}">
      <dgm:prSet/>
      <dgm:spPr/>
      <dgm:t>
        <a:bodyPr/>
        <a:lstStyle/>
        <a:p>
          <a:endParaRPr lang="zh-CN" altLang="en-US" b="1">
            <a:effectLst>
              <a:outerShdw blurRad="38100" dist="38100" dir="2700000" algn="tl">
                <a:srgbClr val="000000">
                  <a:alpha val="43137"/>
                </a:srgbClr>
              </a:outerShdw>
            </a:effectLst>
          </a:endParaRPr>
        </a:p>
      </dgm:t>
    </dgm:pt>
    <dgm:pt modelId="{24C73EAB-D45E-4FCD-9E4A-14A57E0DFB3C}">
      <dgm:prSet/>
      <dgm:spPr/>
      <dgm:t>
        <a:bodyPr/>
        <a:lstStyle/>
        <a:p>
          <a:r>
            <a:rPr lang="zh-CN" altLang="en-US" b="1" dirty="0" smtClean="0">
              <a:effectLst>
                <a:outerShdw blurRad="38100" dist="38100" dir="2700000" algn="tl">
                  <a:srgbClr val="000000">
                    <a:alpha val="43137"/>
                  </a:srgbClr>
                </a:outerShdw>
              </a:effectLst>
            </a:rPr>
            <a:t>科研处</a:t>
          </a:r>
          <a:endParaRPr lang="zh-CN" altLang="en-US" b="1" dirty="0">
            <a:effectLst>
              <a:outerShdw blurRad="38100" dist="38100" dir="2700000" algn="tl">
                <a:srgbClr val="000000">
                  <a:alpha val="43137"/>
                </a:srgbClr>
              </a:outerShdw>
            </a:effectLst>
          </a:endParaRPr>
        </a:p>
      </dgm:t>
    </dgm:pt>
    <dgm:pt modelId="{DEEDFDFC-432B-4531-BC0C-E127989EE9CB}" type="parTrans" cxnId="{5D61E4EF-DB93-49AD-BD14-E0A8A8484652}">
      <dgm:prSet/>
      <dgm:spPr/>
      <dgm:t>
        <a:bodyPr/>
        <a:lstStyle/>
        <a:p>
          <a:endParaRPr lang="zh-CN" altLang="en-US" b="1">
            <a:effectLst>
              <a:outerShdw blurRad="38100" dist="38100" dir="2700000" algn="tl">
                <a:srgbClr val="000000">
                  <a:alpha val="43137"/>
                </a:srgbClr>
              </a:outerShdw>
            </a:effectLst>
          </a:endParaRPr>
        </a:p>
      </dgm:t>
    </dgm:pt>
    <dgm:pt modelId="{2AE38F7C-FA7B-40CC-8941-D481B99A6F82}" type="sibTrans" cxnId="{5D61E4EF-DB93-49AD-BD14-E0A8A8484652}">
      <dgm:prSet/>
      <dgm:spPr/>
      <dgm:t>
        <a:bodyPr/>
        <a:lstStyle/>
        <a:p>
          <a:endParaRPr lang="zh-CN" altLang="en-US" b="1">
            <a:effectLst>
              <a:outerShdw blurRad="38100" dist="38100" dir="2700000" algn="tl">
                <a:srgbClr val="000000">
                  <a:alpha val="43137"/>
                </a:srgbClr>
              </a:outerShdw>
            </a:effectLst>
          </a:endParaRPr>
        </a:p>
      </dgm:t>
    </dgm:pt>
    <dgm:pt modelId="{60ABD04B-CFAF-4240-87A6-7E65DCA0CF1D}" type="pres">
      <dgm:prSet presAssocID="{4BEDB80B-F0B0-4C75-86A8-7C206CBAE10B}" presName="linearFlow" presStyleCnt="0">
        <dgm:presLayoutVars>
          <dgm:dir/>
          <dgm:animLvl val="lvl"/>
          <dgm:resizeHandles val="exact"/>
        </dgm:presLayoutVars>
      </dgm:prSet>
      <dgm:spPr/>
      <dgm:t>
        <a:bodyPr/>
        <a:lstStyle/>
        <a:p>
          <a:endParaRPr lang="zh-CN" altLang="en-US"/>
        </a:p>
      </dgm:t>
    </dgm:pt>
    <dgm:pt modelId="{8CFB74EC-B705-4670-9DCC-7EDB233D0866}" type="pres">
      <dgm:prSet presAssocID="{6336EF79-3947-4578-972A-8C98E7338A04}" presName="composite" presStyleCnt="0"/>
      <dgm:spPr/>
    </dgm:pt>
    <dgm:pt modelId="{D24A1D5C-4966-402E-93B9-ACB486097A89}" type="pres">
      <dgm:prSet presAssocID="{6336EF79-3947-4578-972A-8C98E7338A04}" presName="parentText" presStyleLbl="alignNode1" presStyleIdx="0" presStyleCnt="4">
        <dgm:presLayoutVars>
          <dgm:chMax val="1"/>
          <dgm:bulletEnabled val="1"/>
        </dgm:presLayoutVars>
      </dgm:prSet>
      <dgm:spPr/>
      <dgm:t>
        <a:bodyPr/>
        <a:lstStyle/>
        <a:p>
          <a:endParaRPr lang="zh-CN" altLang="en-US"/>
        </a:p>
      </dgm:t>
    </dgm:pt>
    <dgm:pt modelId="{DF235AD6-C582-4B79-B494-00EC459992AC}" type="pres">
      <dgm:prSet presAssocID="{6336EF79-3947-4578-972A-8C98E7338A04}" presName="descendantText" presStyleLbl="alignAcc1" presStyleIdx="0" presStyleCnt="4">
        <dgm:presLayoutVars>
          <dgm:bulletEnabled val="1"/>
        </dgm:presLayoutVars>
      </dgm:prSet>
      <dgm:spPr/>
      <dgm:t>
        <a:bodyPr/>
        <a:lstStyle/>
        <a:p>
          <a:endParaRPr lang="zh-CN" altLang="en-US"/>
        </a:p>
      </dgm:t>
    </dgm:pt>
    <dgm:pt modelId="{BCB56C9C-C7FA-4630-9E2F-E6BBF28BB8DA}" type="pres">
      <dgm:prSet presAssocID="{520F58C0-9480-4751-BF02-DD1C2298E683}" presName="sp" presStyleCnt="0"/>
      <dgm:spPr/>
    </dgm:pt>
    <dgm:pt modelId="{60FE204F-CFC0-4705-93A8-94FEC892D4BF}" type="pres">
      <dgm:prSet presAssocID="{72FE049A-43C8-4577-BA0A-EE842B0424EF}" presName="composite" presStyleCnt="0"/>
      <dgm:spPr/>
    </dgm:pt>
    <dgm:pt modelId="{9C385CC3-ED7E-47E7-BD1E-FAA850DFB2F6}" type="pres">
      <dgm:prSet presAssocID="{72FE049A-43C8-4577-BA0A-EE842B0424EF}" presName="parentText" presStyleLbl="alignNode1" presStyleIdx="1" presStyleCnt="4">
        <dgm:presLayoutVars>
          <dgm:chMax val="1"/>
          <dgm:bulletEnabled val="1"/>
        </dgm:presLayoutVars>
      </dgm:prSet>
      <dgm:spPr/>
      <dgm:t>
        <a:bodyPr/>
        <a:lstStyle/>
        <a:p>
          <a:endParaRPr lang="zh-CN" altLang="en-US"/>
        </a:p>
      </dgm:t>
    </dgm:pt>
    <dgm:pt modelId="{18D80372-4B07-4232-898C-AEFACEEBA4BB}" type="pres">
      <dgm:prSet presAssocID="{72FE049A-43C8-4577-BA0A-EE842B0424EF}" presName="descendantText" presStyleLbl="alignAcc1" presStyleIdx="1" presStyleCnt="4">
        <dgm:presLayoutVars>
          <dgm:bulletEnabled val="1"/>
        </dgm:presLayoutVars>
      </dgm:prSet>
      <dgm:spPr/>
      <dgm:t>
        <a:bodyPr/>
        <a:lstStyle/>
        <a:p>
          <a:endParaRPr lang="zh-CN" altLang="en-US"/>
        </a:p>
      </dgm:t>
    </dgm:pt>
    <dgm:pt modelId="{3BF5F14C-9E68-4EA7-B083-DC6E066FBF83}" type="pres">
      <dgm:prSet presAssocID="{64E0B025-6BD6-444A-AD76-5BC11F0479F4}" presName="sp" presStyleCnt="0"/>
      <dgm:spPr/>
    </dgm:pt>
    <dgm:pt modelId="{2B88D458-2B1A-4E05-BA78-A1868C2C774D}" type="pres">
      <dgm:prSet presAssocID="{D25799FC-24CE-4D62-9F9F-E46134E51771}" presName="composite" presStyleCnt="0"/>
      <dgm:spPr/>
    </dgm:pt>
    <dgm:pt modelId="{9BE87A57-64CB-4CF8-BA88-47E5B18612ED}" type="pres">
      <dgm:prSet presAssocID="{D25799FC-24CE-4D62-9F9F-E46134E51771}" presName="parentText" presStyleLbl="alignNode1" presStyleIdx="2" presStyleCnt="4">
        <dgm:presLayoutVars>
          <dgm:chMax val="1"/>
          <dgm:bulletEnabled val="1"/>
        </dgm:presLayoutVars>
      </dgm:prSet>
      <dgm:spPr/>
      <dgm:t>
        <a:bodyPr/>
        <a:lstStyle/>
        <a:p>
          <a:endParaRPr lang="zh-CN" altLang="en-US"/>
        </a:p>
      </dgm:t>
    </dgm:pt>
    <dgm:pt modelId="{60058CCF-89AA-46A9-A3DB-FFE2F0B20F7C}" type="pres">
      <dgm:prSet presAssocID="{D25799FC-24CE-4D62-9F9F-E46134E51771}" presName="descendantText" presStyleLbl="alignAcc1" presStyleIdx="2" presStyleCnt="4">
        <dgm:presLayoutVars>
          <dgm:bulletEnabled val="1"/>
        </dgm:presLayoutVars>
      </dgm:prSet>
      <dgm:spPr/>
      <dgm:t>
        <a:bodyPr/>
        <a:lstStyle/>
        <a:p>
          <a:endParaRPr lang="zh-CN" altLang="en-US"/>
        </a:p>
      </dgm:t>
    </dgm:pt>
    <dgm:pt modelId="{E7B02C15-F530-49F0-9402-0632B30795D8}" type="pres">
      <dgm:prSet presAssocID="{135ECFD6-4D6A-4CD1-8C7D-C89231207D6F}" presName="sp" presStyleCnt="0"/>
      <dgm:spPr/>
    </dgm:pt>
    <dgm:pt modelId="{A2AECA1B-B949-4AD3-ACA1-A7A4D4EFB5A7}" type="pres">
      <dgm:prSet presAssocID="{3323C1CB-1169-4E82-ACC3-C8D3FE1E6A5A}" presName="composite" presStyleCnt="0"/>
      <dgm:spPr/>
    </dgm:pt>
    <dgm:pt modelId="{9F9D29BB-C235-4831-9FFF-0A8CFC9ABDC6}" type="pres">
      <dgm:prSet presAssocID="{3323C1CB-1169-4E82-ACC3-C8D3FE1E6A5A}" presName="parentText" presStyleLbl="alignNode1" presStyleIdx="3" presStyleCnt="4">
        <dgm:presLayoutVars>
          <dgm:chMax val="1"/>
          <dgm:bulletEnabled val="1"/>
        </dgm:presLayoutVars>
      </dgm:prSet>
      <dgm:spPr/>
      <dgm:t>
        <a:bodyPr/>
        <a:lstStyle/>
        <a:p>
          <a:endParaRPr lang="zh-CN" altLang="en-US"/>
        </a:p>
      </dgm:t>
    </dgm:pt>
    <dgm:pt modelId="{57CBF5B4-3766-4148-87D4-43BB6C4BA4D1}" type="pres">
      <dgm:prSet presAssocID="{3323C1CB-1169-4E82-ACC3-C8D3FE1E6A5A}" presName="descendantText" presStyleLbl="alignAcc1" presStyleIdx="3" presStyleCnt="4">
        <dgm:presLayoutVars>
          <dgm:bulletEnabled val="1"/>
        </dgm:presLayoutVars>
      </dgm:prSet>
      <dgm:spPr/>
      <dgm:t>
        <a:bodyPr/>
        <a:lstStyle/>
        <a:p>
          <a:endParaRPr lang="zh-CN" altLang="en-US"/>
        </a:p>
      </dgm:t>
    </dgm:pt>
  </dgm:ptLst>
  <dgm:cxnLst>
    <dgm:cxn modelId="{89905400-5E62-4A43-B059-A3151DDB010C}" srcId="{6336EF79-3947-4578-972A-8C98E7338A04}" destId="{B3131F89-C6D1-4A91-8233-FD964D496588}" srcOrd="0" destOrd="0" parTransId="{D11DCFC3-A9B6-458C-A5AC-539968787AE5}" sibTransId="{B55D20B2-084E-4C51-B8ED-BA4FC627DF06}"/>
    <dgm:cxn modelId="{AFBE8C68-BA4E-46FF-96F0-EC61B507180C}" type="presOf" srcId="{B9A840F9-4533-4EA4-AFE3-D3809EDEFB9A}" destId="{18D80372-4B07-4232-898C-AEFACEEBA4BB}" srcOrd="0" destOrd="0" presId="urn:microsoft.com/office/officeart/2005/8/layout/chevron2"/>
    <dgm:cxn modelId="{917D9233-316B-462A-BB41-566945569E3A}" srcId="{72FE049A-43C8-4577-BA0A-EE842B0424EF}" destId="{B9A840F9-4533-4EA4-AFE3-D3809EDEFB9A}" srcOrd="0" destOrd="0" parTransId="{2D9E3AF4-F5C7-43BC-AAA9-58301813B251}" sibTransId="{631C4CF6-16C4-46A4-8CA3-1AC1F51900C2}"/>
    <dgm:cxn modelId="{FEF00AEB-BA8A-4531-9C87-4FADEB891A98}" srcId="{4BEDB80B-F0B0-4C75-86A8-7C206CBAE10B}" destId="{72FE049A-43C8-4577-BA0A-EE842B0424EF}" srcOrd="1" destOrd="0" parTransId="{E8D3CB0E-C247-4CC9-82A5-CBB69DC5E7F5}" sibTransId="{64E0B025-6BD6-444A-AD76-5BC11F0479F4}"/>
    <dgm:cxn modelId="{71578E71-354D-422C-9BD6-41B52B0087A3}" srcId="{D25799FC-24CE-4D62-9F9F-E46134E51771}" destId="{34D9FD73-B1A1-447C-ADA8-C5768A9FA49A}" srcOrd="0" destOrd="0" parTransId="{44A39E04-74CF-4433-8B73-B6B163390346}" sibTransId="{444B360B-B548-428C-9F3E-B32943605A28}"/>
    <dgm:cxn modelId="{8284952A-7006-40F6-9CE0-D162613A3534}" srcId="{4BEDB80B-F0B0-4C75-86A8-7C206CBAE10B}" destId="{3323C1CB-1169-4E82-ACC3-C8D3FE1E6A5A}" srcOrd="3" destOrd="0" parTransId="{94C9EDF0-44EB-46C5-9974-E437833B3C4E}" sibTransId="{3E6687BB-5BA7-4710-93CA-8211C101C6D7}"/>
    <dgm:cxn modelId="{FF1E674B-4BC4-4378-B8AB-01330F930F49}" srcId="{4BEDB80B-F0B0-4C75-86A8-7C206CBAE10B}" destId="{D25799FC-24CE-4D62-9F9F-E46134E51771}" srcOrd="2" destOrd="0" parTransId="{0473F193-B794-4068-98F6-45DF69673878}" sibTransId="{135ECFD6-4D6A-4CD1-8C7D-C89231207D6F}"/>
    <dgm:cxn modelId="{983F6970-6EF1-43CA-A8EE-DB8B925353BB}" type="presOf" srcId="{B3131F89-C6D1-4A91-8233-FD964D496588}" destId="{DF235AD6-C582-4B79-B494-00EC459992AC}" srcOrd="0" destOrd="0" presId="urn:microsoft.com/office/officeart/2005/8/layout/chevron2"/>
    <dgm:cxn modelId="{CAF725CB-CFBF-4196-BF1B-809827D76E8A}" type="presOf" srcId="{72FE049A-43C8-4577-BA0A-EE842B0424EF}" destId="{9C385CC3-ED7E-47E7-BD1E-FAA850DFB2F6}" srcOrd="0" destOrd="0" presId="urn:microsoft.com/office/officeart/2005/8/layout/chevron2"/>
    <dgm:cxn modelId="{3E914C83-5612-4035-BFFD-0FD6D8B5C1E5}" type="presOf" srcId="{3323C1CB-1169-4E82-ACC3-C8D3FE1E6A5A}" destId="{9F9D29BB-C235-4831-9FFF-0A8CFC9ABDC6}" srcOrd="0" destOrd="0" presId="urn:microsoft.com/office/officeart/2005/8/layout/chevron2"/>
    <dgm:cxn modelId="{0A4318E1-1CA1-45AD-978A-D774BE944A22}" type="presOf" srcId="{34D9FD73-B1A1-447C-ADA8-C5768A9FA49A}" destId="{60058CCF-89AA-46A9-A3DB-FFE2F0B20F7C}" srcOrd="0" destOrd="0" presId="urn:microsoft.com/office/officeart/2005/8/layout/chevron2"/>
    <dgm:cxn modelId="{C90108B4-CE0A-41B0-9A61-C9510BD222B3}" type="presOf" srcId="{4BEDB80B-F0B0-4C75-86A8-7C206CBAE10B}" destId="{60ABD04B-CFAF-4240-87A6-7E65DCA0CF1D}" srcOrd="0" destOrd="0" presId="urn:microsoft.com/office/officeart/2005/8/layout/chevron2"/>
    <dgm:cxn modelId="{75E3A1C9-5ED2-47B1-BAE7-686D0E0CFC36}" srcId="{4BEDB80B-F0B0-4C75-86A8-7C206CBAE10B}" destId="{6336EF79-3947-4578-972A-8C98E7338A04}" srcOrd="0" destOrd="0" parTransId="{47B61123-9CC9-4582-B037-7320B4C13410}" sibTransId="{520F58C0-9480-4751-BF02-DD1C2298E683}"/>
    <dgm:cxn modelId="{6844C752-2B74-4E42-B18D-D957D85F5332}" type="presOf" srcId="{6336EF79-3947-4578-972A-8C98E7338A04}" destId="{D24A1D5C-4966-402E-93B9-ACB486097A89}" srcOrd="0" destOrd="0" presId="urn:microsoft.com/office/officeart/2005/8/layout/chevron2"/>
    <dgm:cxn modelId="{5D61E4EF-DB93-49AD-BD14-E0A8A8484652}" srcId="{3323C1CB-1169-4E82-ACC3-C8D3FE1E6A5A}" destId="{24C73EAB-D45E-4FCD-9E4A-14A57E0DFB3C}" srcOrd="0" destOrd="0" parTransId="{DEEDFDFC-432B-4531-BC0C-E127989EE9CB}" sibTransId="{2AE38F7C-FA7B-40CC-8941-D481B99A6F82}"/>
    <dgm:cxn modelId="{A995C191-B70E-4549-95D6-94FC5EBC1756}" type="presOf" srcId="{D25799FC-24CE-4D62-9F9F-E46134E51771}" destId="{9BE87A57-64CB-4CF8-BA88-47E5B18612ED}" srcOrd="0" destOrd="0" presId="urn:microsoft.com/office/officeart/2005/8/layout/chevron2"/>
    <dgm:cxn modelId="{2C06BF91-0251-41DE-AB05-6B862411AF10}" type="presOf" srcId="{24C73EAB-D45E-4FCD-9E4A-14A57E0DFB3C}" destId="{57CBF5B4-3766-4148-87D4-43BB6C4BA4D1}" srcOrd="0" destOrd="0" presId="urn:microsoft.com/office/officeart/2005/8/layout/chevron2"/>
    <dgm:cxn modelId="{0DC85FDA-FA4A-4101-A8E4-1F902EB3649E}" type="presParOf" srcId="{60ABD04B-CFAF-4240-87A6-7E65DCA0CF1D}" destId="{8CFB74EC-B705-4670-9DCC-7EDB233D0866}" srcOrd="0" destOrd="0" presId="urn:microsoft.com/office/officeart/2005/8/layout/chevron2"/>
    <dgm:cxn modelId="{66BEF59E-A784-4D74-A2E6-5C653B449AC6}" type="presParOf" srcId="{8CFB74EC-B705-4670-9DCC-7EDB233D0866}" destId="{D24A1D5C-4966-402E-93B9-ACB486097A89}" srcOrd="0" destOrd="0" presId="urn:microsoft.com/office/officeart/2005/8/layout/chevron2"/>
    <dgm:cxn modelId="{5D488D53-5464-424D-88B5-999DF4CA969B}" type="presParOf" srcId="{8CFB74EC-B705-4670-9DCC-7EDB233D0866}" destId="{DF235AD6-C582-4B79-B494-00EC459992AC}" srcOrd="1" destOrd="0" presId="urn:microsoft.com/office/officeart/2005/8/layout/chevron2"/>
    <dgm:cxn modelId="{82D917B8-D273-4C5F-8D62-AEFD4A5A6619}" type="presParOf" srcId="{60ABD04B-CFAF-4240-87A6-7E65DCA0CF1D}" destId="{BCB56C9C-C7FA-4630-9E2F-E6BBF28BB8DA}" srcOrd="1" destOrd="0" presId="urn:microsoft.com/office/officeart/2005/8/layout/chevron2"/>
    <dgm:cxn modelId="{69378604-A060-42FC-A3FF-EC1DF032C549}" type="presParOf" srcId="{60ABD04B-CFAF-4240-87A6-7E65DCA0CF1D}" destId="{60FE204F-CFC0-4705-93A8-94FEC892D4BF}" srcOrd="2" destOrd="0" presId="urn:microsoft.com/office/officeart/2005/8/layout/chevron2"/>
    <dgm:cxn modelId="{3C661C89-5F08-4242-8B5D-15494E95826E}" type="presParOf" srcId="{60FE204F-CFC0-4705-93A8-94FEC892D4BF}" destId="{9C385CC3-ED7E-47E7-BD1E-FAA850DFB2F6}" srcOrd="0" destOrd="0" presId="urn:microsoft.com/office/officeart/2005/8/layout/chevron2"/>
    <dgm:cxn modelId="{76043D6D-31F6-4EA6-986D-90C3B36FA4BE}" type="presParOf" srcId="{60FE204F-CFC0-4705-93A8-94FEC892D4BF}" destId="{18D80372-4B07-4232-898C-AEFACEEBA4BB}" srcOrd="1" destOrd="0" presId="urn:microsoft.com/office/officeart/2005/8/layout/chevron2"/>
    <dgm:cxn modelId="{19443CE9-628E-4956-959A-CAF2AD2BC822}" type="presParOf" srcId="{60ABD04B-CFAF-4240-87A6-7E65DCA0CF1D}" destId="{3BF5F14C-9E68-4EA7-B083-DC6E066FBF83}" srcOrd="3" destOrd="0" presId="urn:microsoft.com/office/officeart/2005/8/layout/chevron2"/>
    <dgm:cxn modelId="{FA4BDCEC-3AC2-434F-9E0A-D2112C5789A4}" type="presParOf" srcId="{60ABD04B-CFAF-4240-87A6-7E65DCA0CF1D}" destId="{2B88D458-2B1A-4E05-BA78-A1868C2C774D}" srcOrd="4" destOrd="0" presId="urn:microsoft.com/office/officeart/2005/8/layout/chevron2"/>
    <dgm:cxn modelId="{DAA56972-7A83-435A-85FB-FFDFCE7CB95B}" type="presParOf" srcId="{2B88D458-2B1A-4E05-BA78-A1868C2C774D}" destId="{9BE87A57-64CB-4CF8-BA88-47E5B18612ED}" srcOrd="0" destOrd="0" presId="urn:microsoft.com/office/officeart/2005/8/layout/chevron2"/>
    <dgm:cxn modelId="{57FC20B2-0F82-472A-B2BD-528ACDF4A401}" type="presParOf" srcId="{2B88D458-2B1A-4E05-BA78-A1868C2C774D}" destId="{60058CCF-89AA-46A9-A3DB-FFE2F0B20F7C}" srcOrd="1" destOrd="0" presId="urn:microsoft.com/office/officeart/2005/8/layout/chevron2"/>
    <dgm:cxn modelId="{DA478AAD-BCEB-49AA-81DC-D8D0D10A731D}" type="presParOf" srcId="{60ABD04B-CFAF-4240-87A6-7E65DCA0CF1D}" destId="{E7B02C15-F530-49F0-9402-0632B30795D8}" srcOrd="5" destOrd="0" presId="urn:microsoft.com/office/officeart/2005/8/layout/chevron2"/>
    <dgm:cxn modelId="{FF77FCC1-D415-40AA-B387-32C41D7E537A}" type="presParOf" srcId="{60ABD04B-CFAF-4240-87A6-7E65DCA0CF1D}" destId="{A2AECA1B-B949-4AD3-ACA1-A7A4D4EFB5A7}" srcOrd="6" destOrd="0" presId="urn:microsoft.com/office/officeart/2005/8/layout/chevron2"/>
    <dgm:cxn modelId="{3D1C149F-C304-411E-8710-F3A343F84667}" type="presParOf" srcId="{A2AECA1B-B949-4AD3-ACA1-A7A4D4EFB5A7}" destId="{9F9D29BB-C235-4831-9FFF-0A8CFC9ABDC6}" srcOrd="0" destOrd="0" presId="urn:microsoft.com/office/officeart/2005/8/layout/chevron2"/>
    <dgm:cxn modelId="{1BC51C6A-D6D6-4522-AECA-9705352D2962}" type="presParOf" srcId="{A2AECA1B-B949-4AD3-ACA1-A7A4D4EFB5A7}" destId="{57CBF5B4-3766-4148-87D4-43BB6C4BA4D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132EAB4-ED6A-4207-AE4F-CA27BC10376D}" type="doc">
      <dgm:prSet loTypeId="urn:microsoft.com/office/officeart/2005/8/layout/hProcess9" loCatId="process" qsTypeId="urn:microsoft.com/office/officeart/2005/8/quickstyle/simple1" qsCatId="simple" csTypeId="urn:microsoft.com/office/officeart/2005/8/colors/accent1_2" csCatId="accent1" phldr="1"/>
      <dgm:spPr/>
    </dgm:pt>
    <dgm:pt modelId="{494B0292-2633-4FC0-940B-41C3C0ABA6B4}">
      <dgm:prSet phldrT="[文本]"/>
      <dgm:spPr/>
      <dgm:t>
        <a:bodyPr/>
        <a:lstStyle/>
        <a:p>
          <a:r>
            <a:rPr lang="zh-CN" altLang="en-US" dirty="0" smtClean="0"/>
            <a:t>申请</a:t>
          </a:r>
          <a:endParaRPr lang="zh-CN" altLang="en-US" dirty="0"/>
        </a:p>
      </dgm:t>
    </dgm:pt>
    <dgm:pt modelId="{1AE84AB2-2254-4F76-9362-C4B0E740113F}" type="parTrans" cxnId="{0D27FBFE-5F10-4DFE-B603-8D3B71D7A253}">
      <dgm:prSet/>
      <dgm:spPr/>
      <dgm:t>
        <a:bodyPr/>
        <a:lstStyle/>
        <a:p>
          <a:endParaRPr lang="zh-CN" altLang="en-US"/>
        </a:p>
      </dgm:t>
    </dgm:pt>
    <dgm:pt modelId="{36EBDC7A-CB76-4A97-90CB-07208585DF77}" type="sibTrans" cxnId="{0D27FBFE-5F10-4DFE-B603-8D3B71D7A253}">
      <dgm:prSet/>
      <dgm:spPr/>
      <dgm:t>
        <a:bodyPr/>
        <a:lstStyle/>
        <a:p>
          <a:endParaRPr lang="zh-CN" altLang="en-US"/>
        </a:p>
      </dgm:t>
    </dgm:pt>
    <dgm:pt modelId="{AB59ED3E-0F68-4DB9-BB72-F4EF1A517DA4}">
      <dgm:prSet phldrT="[文本]"/>
      <dgm:spPr/>
      <dgm:t>
        <a:bodyPr/>
        <a:lstStyle/>
        <a:p>
          <a:r>
            <a:rPr lang="zh-CN" altLang="en-US" dirty="0" smtClean="0"/>
            <a:t>函审</a:t>
          </a:r>
          <a:endParaRPr lang="zh-CN" altLang="en-US" dirty="0"/>
        </a:p>
      </dgm:t>
    </dgm:pt>
    <dgm:pt modelId="{3D621F29-4B17-4E6A-8E78-6C55CE2D3D3C}" type="parTrans" cxnId="{BE685BF9-E607-4666-BFA1-1F99AF40BBD1}">
      <dgm:prSet/>
      <dgm:spPr/>
      <dgm:t>
        <a:bodyPr/>
        <a:lstStyle/>
        <a:p>
          <a:endParaRPr lang="zh-CN" altLang="en-US"/>
        </a:p>
      </dgm:t>
    </dgm:pt>
    <dgm:pt modelId="{7E2FB00A-A07A-4B91-B59C-C34CF41A5BA4}" type="sibTrans" cxnId="{BE685BF9-E607-4666-BFA1-1F99AF40BBD1}">
      <dgm:prSet/>
      <dgm:spPr/>
      <dgm:t>
        <a:bodyPr/>
        <a:lstStyle/>
        <a:p>
          <a:endParaRPr lang="zh-CN" altLang="en-US"/>
        </a:p>
      </dgm:t>
    </dgm:pt>
    <dgm:pt modelId="{31EF5ED6-B7DD-46FC-A379-A3B403CE2BE2}">
      <dgm:prSet phldrT="[文本]"/>
      <dgm:spPr/>
      <dgm:t>
        <a:bodyPr/>
        <a:lstStyle/>
        <a:p>
          <a:r>
            <a:rPr lang="zh-CN" altLang="en-US" dirty="0" smtClean="0"/>
            <a:t>会审</a:t>
          </a:r>
          <a:endParaRPr lang="zh-CN" altLang="en-US" dirty="0"/>
        </a:p>
      </dgm:t>
    </dgm:pt>
    <dgm:pt modelId="{8A3FF2D7-6F87-4CD8-BEBB-A2360989AA27}" type="parTrans" cxnId="{B2D5127C-7CC8-4338-B2C6-91595FBD9DBC}">
      <dgm:prSet/>
      <dgm:spPr/>
      <dgm:t>
        <a:bodyPr/>
        <a:lstStyle/>
        <a:p>
          <a:endParaRPr lang="zh-CN" altLang="en-US"/>
        </a:p>
      </dgm:t>
    </dgm:pt>
    <dgm:pt modelId="{F939DC5D-EAB7-416C-AA2B-40F7791A518D}" type="sibTrans" cxnId="{B2D5127C-7CC8-4338-B2C6-91595FBD9DBC}">
      <dgm:prSet/>
      <dgm:spPr/>
      <dgm:t>
        <a:bodyPr/>
        <a:lstStyle/>
        <a:p>
          <a:endParaRPr lang="zh-CN" altLang="en-US"/>
        </a:p>
      </dgm:t>
    </dgm:pt>
    <dgm:pt modelId="{FBADE467-898D-4920-9E3B-59865FC9FE7D}">
      <dgm:prSet phldrT="[文本]"/>
      <dgm:spPr/>
      <dgm:t>
        <a:bodyPr/>
        <a:lstStyle/>
        <a:p>
          <a:r>
            <a:rPr lang="zh-CN" altLang="en-US" smtClean="0"/>
            <a:t>初审</a:t>
          </a:r>
          <a:endParaRPr lang="zh-CN" altLang="en-US" dirty="0"/>
        </a:p>
      </dgm:t>
    </dgm:pt>
    <dgm:pt modelId="{3C81EF65-B51F-4795-8FC8-9CE520F707EE}" type="parTrans" cxnId="{D521DB63-25C2-49E6-863D-CA56747929C9}">
      <dgm:prSet/>
      <dgm:spPr/>
      <dgm:t>
        <a:bodyPr/>
        <a:lstStyle/>
        <a:p>
          <a:endParaRPr lang="zh-CN" altLang="en-US"/>
        </a:p>
      </dgm:t>
    </dgm:pt>
    <dgm:pt modelId="{1E59B427-C46F-400A-BDD3-6FB9C1AFC159}" type="sibTrans" cxnId="{D521DB63-25C2-49E6-863D-CA56747929C9}">
      <dgm:prSet/>
      <dgm:spPr/>
      <dgm:t>
        <a:bodyPr/>
        <a:lstStyle/>
        <a:p>
          <a:endParaRPr lang="zh-CN" altLang="en-US"/>
        </a:p>
      </dgm:t>
    </dgm:pt>
    <dgm:pt modelId="{D0A963CA-9995-478A-9A26-D64793DC78EE}" type="pres">
      <dgm:prSet presAssocID="{C132EAB4-ED6A-4207-AE4F-CA27BC10376D}" presName="CompostProcess" presStyleCnt="0">
        <dgm:presLayoutVars>
          <dgm:dir/>
          <dgm:resizeHandles val="exact"/>
        </dgm:presLayoutVars>
      </dgm:prSet>
      <dgm:spPr/>
    </dgm:pt>
    <dgm:pt modelId="{A213B234-CFE5-4C76-9584-D631A735CEB8}" type="pres">
      <dgm:prSet presAssocID="{C132EAB4-ED6A-4207-AE4F-CA27BC10376D}" presName="arrow" presStyleLbl="bgShp" presStyleIdx="0" presStyleCnt="1"/>
      <dgm:spPr/>
    </dgm:pt>
    <dgm:pt modelId="{243E8A88-BF2D-4C7A-822F-7DA20DCB9F80}" type="pres">
      <dgm:prSet presAssocID="{C132EAB4-ED6A-4207-AE4F-CA27BC10376D}" presName="linearProcess" presStyleCnt="0"/>
      <dgm:spPr/>
    </dgm:pt>
    <dgm:pt modelId="{E87D66F5-AB84-47C6-81F8-5C9B4F3871EC}" type="pres">
      <dgm:prSet presAssocID="{494B0292-2633-4FC0-940B-41C3C0ABA6B4}" presName="textNode" presStyleLbl="node1" presStyleIdx="0" presStyleCnt="4">
        <dgm:presLayoutVars>
          <dgm:bulletEnabled val="1"/>
        </dgm:presLayoutVars>
      </dgm:prSet>
      <dgm:spPr/>
      <dgm:t>
        <a:bodyPr/>
        <a:lstStyle/>
        <a:p>
          <a:endParaRPr lang="zh-CN" altLang="en-US"/>
        </a:p>
      </dgm:t>
    </dgm:pt>
    <dgm:pt modelId="{B2D77007-451A-4420-B6B2-33426DC856E4}" type="pres">
      <dgm:prSet presAssocID="{36EBDC7A-CB76-4A97-90CB-07208585DF77}" presName="sibTrans" presStyleCnt="0"/>
      <dgm:spPr/>
    </dgm:pt>
    <dgm:pt modelId="{D1AEB85D-509C-4DE7-A7C1-CF80C42C409E}" type="pres">
      <dgm:prSet presAssocID="{FBADE467-898D-4920-9E3B-59865FC9FE7D}" presName="textNode" presStyleLbl="node1" presStyleIdx="1" presStyleCnt="4">
        <dgm:presLayoutVars>
          <dgm:bulletEnabled val="1"/>
        </dgm:presLayoutVars>
      </dgm:prSet>
      <dgm:spPr/>
      <dgm:t>
        <a:bodyPr/>
        <a:lstStyle/>
        <a:p>
          <a:endParaRPr lang="zh-CN" altLang="en-US"/>
        </a:p>
      </dgm:t>
    </dgm:pt>
    <dgm:pt modelId="{0E966348-661F-4361-AFB5-DB58DBF4923B}" type="pres">
      <dgm:prSet presAssocID="{1E59B427-C46F-400A-BDD3-6FB9C1AFC159}" presName="sibTrans" presStyleCnt="0"/>
      <dgm:spPr/>
    </dgm:pt>
    <dgm:pt modelId="{BA89155D-6BA4-4313-93AE-8F748F6F34EB}" type="pres">
      <dgm:prSet presAssocID="{AB59ED3E-0F68-4DB9-BB72-F4EF1A517DA4}" presName="textNode" presStyleLbl="node1" presStyleIdx="2" presStyleCnt="4">
        <dgm:presLayoutVars>
          <dgm:bulletEnabled val="1"/>
        </dgm:presLayoutVars>
      </dgm:prSet>
      <dgm:spPr/>
      <dgm:t>
        <a:bodyPr/>
        <a:lstStyle/>
        <a:p>
          <a:endParaRPr lang="zh-CN" altLang="en-US"/>
        </a:p>
      </dgm:t>
    </dgm:pt>
    <dgm:pt modelId="{BDFAAEAE-1D3B-4DE2-881D-E66247A14F02}" type="pres">
      <dgm:prSet presAssocID="{7E2FB00A-A07A-4B91-B59C-C34CF41A5BA4}" presName="sibTrans" presStyleCnt="0"/>
      <dgm:spPr/>
    </dgm:pt>
    <dgm:pt modelId="{075BDAF3-B3A6-4987-8289-9E3EEBC8CD58}" type="pres">
      <dgm:prSet presAssocID="{31EF5ED6-B7DD-46FC-A379-A3B403CE2BE2}" presName="textNode" presStyleLbl="node1" presStyleIdx="3" presStyleCnt="4">
        <dgm:presLayoutVars>
          <dgm:bulletEnabled val="1"/>
        </dgm:presLayoutVars>
      </dgm:prSet>
      <dgm:spPr/>
      <dgm:t>
        <a:bodyPr/>
        <a:lstStyle/>
        <a:p>
          <a:endParaRPr lang="zh-CN" altLang="en-US"/>
        </a:p>
      </dgm:t>
    </dgm:pt>
  </dgm:ptLst>
  <dgm:cxnLst>
    <dgm:cxn modelId="{A7FBD069-3903-4A01-A3E6-16E9FAB1F383}" type="presOf" srcId="{494B0292-2633-4FC0-940B-41C3C0ABA6B4}" destId="{E87D66F5-AB84-47C6-81F8-5C9B4F3871EC}" srcOrd="0" destOrd="0" presId="urn:microsoft.com/office/officeart/2005/8/layout/hProcess9"/>
    <dgm:cxn modelId="{98428067-7EF8-4A8D-BE1C-65C9830E55F6}" type="presOf" srcId="{31EF5ED6-B7DD-46FC-A379-A3B403CE2BE2}" destId="{075BDAF3-B3A6-4987-8289-9E3EEBC8CD58}" srcOrd="0" destOrd="0" presId="urn:microsoft.com/office/officeart/2005/8/layout/hProcess9"/>
    <dgm:cxn modelId="{0D27FBFE-5F10-4DFE-B603-8D3B71D7A253}" srcId="{C132EAB4-ED6A-4207-AE4F-CA27BC10376D}" destId="{494B0292-2633-4FC0-940B-41C3C0ABA6B4}" srcOrd="0" destOrd="0" parTransId="{1AE84AB2-2254-4F76-9362-C4B0E740113F}" sibTransId="{36EBDC7A-CB76-4A97-90CB-07208585DF77}"/>
    <dgm:cxn modelId="{D521DB63-25C2-49E6-863D-CA56747929C9}" srcId="{C132EAB4-ED6A-4207-AE4F-CA27BC10376D}" destId="{FBADE467-898D-4920-9E3B-59865FC9FE7D}" srcOrd="1" destOrd="0" parTransId="{3C81EF65-B51F-4795-8FC8-9CE520F707EE}" sibTransId="{1E59B427-C46F-400A-BDD3-6FB9C1AFC159}"/>
    <dgm:cxn modelId="{B2D5127C-7CC8-4338-B2C6-91595FBD9DBC}" srcId="{C132EAB4-ED6A-4207-AE4F-CA27BC10376D}" destId="{31EF5ED6-B7DD-46FC-A379-A3B403CE2BE2}" srcOrd="3" destOrd="0" parTransId="{8A3FF2D7-6F87-4CD8-BEBB-A2360989AA27}" sibTransId="{F939DC5D-EAB7-416C-AA2B-40F7791A518D}"/>
    <dgm:cxn modelId="{97CD5448-7699-4280-AB4A-292D867365AA}" type="presOf" srcId="{AB59ED3E-0F68-4DB9-BB72-F4EF1A517DA4}" destId="{BA89155D-6BA4-4313-93AE-8F748F6F34EB}" srcOrd="0" destOrd="0" presId="urn:microsoft.com/office/officeart/2005/8/layout/hProcess9"/>
    <dgm:cxn modelId="{BE685BF9-E607-4666-BFA1-1F99AF40BBD1}" srcId="{C132EAB4-ED6A-4207-AE4F-CA27BC10376D}" destId="{AB59ED3E-0F68-4DB9-BB72-F4EF1A517DA4}" srcOrd="2" destOrd="0" parTransId="{3D621F29-4B17-4E6A-8E78-6C55CE2D3D3C}" sibTransId="{7E2FB00A-A07A-4B91-B59C-C34CF41A5BA4}"/>
    <dgm:cxn modelId="{C78BC810-1CD5-45E6-B562-2B0E60DCCCC2}" type="presOf" srcId="{FBADE467-898D-4920-9E3B-59865FC9FE7D}" destId="{D1AEB85D-509C-4DE7-A7C1-CF80C42C409E}" srcOrd="0" destOrd="0" presId="urn:microsoft.com/office/officeart/2005/8/layout/hProcess9"/>
    <dgm:cxn modelId="{8A8E0DAE-2DE7-4091-A683-6D4F614B303C}" type="presOf" srcId="{C132EAB4-ED6A-4207-AE4F-CA27BC10376D}" destId="{D0A963CA-9995-478A-9A26-D64793DC78EE}" srcOrd="0" destOrd="0" presId="urn:microsoft.com/office/officeart/2005/8/layout/hProcess9"/>
    <dgm:cxn modelId="{C973D541-FAF1-4E3C-A1CB-3B83B6780F69}" type="presParOf" srcId="{D0A963CA-9995-478A-9A26-D64793DC78EE}" destId="{A213B234-CFE5-4C76-9584-D631A735CEB8}" srcOrd="0" destOrd="0" presId="urn:microsoft.com/office/officeart/2005/8/layout/hProcess9"/>
    <dgm:cxn modelId="{A8D8D71D-28F9-46F0-80C6-11709E205BDC}" type="presParOf" srcId="{D0A963CA-9995-478A-9A26-D64793DC78EE}" destId="{243E8A88-BF2D-4C7A-822F-7DA20DCB9F80}" srcOrd="1" destOrd="0" presId="urn:microsoft.com/office/officeart/2005/8/layout/hProcess9"/>
    <dgm:cxn modelId="{65F35B01-D83D-4C3F-8001-371E83F52CAB}" type="presParOf" srcId="{243E8A88-BF2D-4C7A-822F-7DA20DCB9F80}" destId="{E87D66F5-AB84-47C6-81F8-5C9B4F3871EC}" srcOrd="0" destOrd="0" presId="urn:microsoft.com/office/officeart/2005/8/layout/hProcess9"/>
    <dgm:cxn modelId="{7E682001-77BB-45BD-ADAA-DA38F563B37E}" type="presParOf" srcId="{243E8A88-BF2D-4C7A-822F-7DA20DCB9F80}" destId="{B2D77007-451A-4420-B6B2-33426DC856E4}" srcOrd="1" destOrd="0" presId="urn:microsoft.com/office/officeart/2005/8/layout/hProcess9"/>
    <dgm:cxn modelId="{0508454A-1181-4E8C-A2BA-C40423CEF61A}" type="presParOf" srcId="{243E8A88-BF2D-4C7A-822F-7DA20DCB9F80}" destId="{D1AEB85D-509C-4DE7-A7C1-CF80C42C409E}" srcOrd="2" destOrd="0" presId="urn:microsoft.com/office/officeart/2005/8/layout/hProcess9"/>
    <dgm:cxn modelId="{2D1B3D54-513A-4BE9-BDE5-E27FE5028B0D}" type="presParOf" srcId="{243E8A88-BF2D-4C7A-822F-7DA20DCB9F80}" destId="{0E966348-661F-4361-AFB5-DB58DBF4923B}" srcOrd="3" destOrd="0" presId="urn:microsoft.com/office/officeart/2005/8/layout/hProcess9"/>
    <dgm:cxn modelId="{BB440F38-338E-4F09-97B7-B94DE86BAF69}" type="presParOf" srcId="{243E8A88-BF2D-4C7A-822F-7DA20DCB9F80}" destId="{BA89155D-6BA4-4313-93AE-8F748F6F34EB}" srcOrd="4" destOrd="0" presId="urn:microsoft.com/office/officeart/2005/8/layout/hProcess9"/>
    <dgm:cxn modelId="{64D1AFA6-E41E-4DDD-AD56-A346D003B18C}" type="presParOf" srcId="{243E8A88-BF2D-4C7A-822F-7DA20DCB9F80}" destId="{BDFAAEAE-1D3B-4DE2-881D-E66247A14F02}" srcOrd="5" destOrd="0" presId="urn:microsoft.com/office/officeart/2005/8/layout/hProcess9"/>
    <dgm:cxn modelId="{AB1A1B34-3552-4CA6-A993-B04D8E29088D}" type="presParOf" srcId="{243E8A88-BF2D-4C7A-822F-7DA20DCB9F80}" destId="{075BDAF3-B3A6-4987-8289-9E3EEBC8CD58}"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13B234-CFE5-4C76-9584-D631A735CEB8}">
      <dsp:nvSpPr>
        <dsp:cNvPr id="0" name=""/>
        <dsp:cNvSpPr/>
      </dsp:nvSpPr>
      <dsp:spPr>
        <a:xfrm>
          <a:off x="621844" y="0"/>
          <a:ext cx="7047574" cy="3336032"/>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87D66F5-AB84-47C6-81F8-5C9B4F3871EC}">
      <dsp:nvSpPr>
        <dsp:cNvPr id="0" name=""/>
        <dsp:cNvSpPr/>
      </dsp:nvSpPr>
      <dsp:spPr>
        <a:xfrm>
          <a:off x="2833" y="1000809"/>
          <a:ext cx="1841243" cy="1334412"/>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zh-CN" altLang="en-US" sz="5100" kern="1200" dirty="0" smtClean="0"/>
            <a:t>申请</a:t>
          </a:r>
          <a:endParaRPr lang="zh-CN" altLang="en-US" sz="5100" kern="1200" dirty="0"/>
        </a:p>
      </dsp:txBody>
      <dsp:txXfrm>
        <a:off x="67974" y="1065950"/>
        <a:ext cx="1710961" cy="1204130"/>
      </dsp:txXfrm>
    </dsp:sp>
    <dsp:sp modelId="{D1AEB85D-509C-4DE7-A7C1-CF80C42C409E}">
      <dsp:nvSpPr>
        <dsp:cNvPr id="0" name=""/>
        <dsp:cNvSpPr/>
      </dsp:nvSpPr>
      <dsp:spPr>
        <a:xfrm>
          <a:off x="2150951" y="1000809"/>
          <a:ext cx="1841243" cy="1334412"/>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zh-CN" altLang="en-US" sz="5100" kern="1200" smtClean="0"/>
            <a:t>初审</a:t>
          </a:r>
          <a:endParaRPr lang="zh-CN" altLang="en-US" sz="5100" kern="1200" dirty="0"/>
        </a:p>
      </dsp:txBody>
      <dsp:txXfrm>
        <a:off x="2216092" y="1065950"/>
        <a:ext cx="1710961" cy="1204130"/>
      </dsp:txXfrm>
    </dsp:sp>
    <dsp:sp modelId="{BA89155D-6BA4-4313-93AE-8F748F6F34EB}">
      <dsp:nvSpPr>
        <dsp:cNvPr id="0" name=""/>
        <dsp:cNvSpPr/>
      </dsp:nvSpPr>
      <dsp:spPr>
        <a:xfrm>
          <a:off x="4299068" y="1000809"/>
          <a:ext cx="1841243" cy="1334412"/>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zh-CN" altLang="en-US" sz="5100" kern="1200" dirty="0" smtClean="0"/>
            <a:t>函审</a:t>
          </a:r>
          <a:endParaRPr lang="zh-CN" altLang="en-US" sz="5100" kern="1200" dirty="0"/>
        </a:p>
      </dsp:txBody>
      <dsp:txXfrm>
        <a:off x="4364209" y="1065950"/>
        <a:ext cx="1710961" cy="1204130"/>
      </dsp:txXfrm>
    </dsp:sp>
    <dsp:sp modelId="{075BDAF3-B3A6-4987-8289-9E3EEBC8CD58}">
      <dsp:nvSpPr>
        <dsp:cNvPr id="0" name=""/>
        <dsp:cNvSpPr/>
      </dsp:nvSpPr>
      <dsp:spPr>
        <a:xfrm>
          <a:off x="6447186" y="1000809"/>
          <a:ext cx="1841243" cy="1334412"/>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zh-CN" altLang="en-US" sz="5100" kern="1200" dirty="0" smtClean="0"/>
            <a:t>会审</a:t>
          </a:r>
          <a:endParaRPr lang="zh-CN" altLang="en-US" sz="5100" kern="1200" dirty="0"/>
        </a:p>
      </dsp:txBody>
      <dsp:txXfrm>
        <a:off x="6512327" y="1065950"/>
        <a:ext cx="1710961" cy="12041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4A1D5C-4966-402E-93B9-ACB486097A89}">
      <dsp:nvSpPr>
        <dsp:cNvPr id="0" name=""/>
        <dsp:cNvSpPr/>
      </dsp:nvSpPr>
      <dsp:spPr>
        <a:xfrm rot="5400000">
          <a:off x="-148523" y="149172"/>
          <a:ext cx="990156" cy="693109"/>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altLang="zh-CN" sz="1900" b="1" kern="1200" dirty="0" smtClean="0">
              <a:effectLst>
                <a:outerShdw blurRad="38100" dist="38100" dir="2700000" algn="tl">
                  <a:srgbClr val="000000">
                    <a:alpha val="43137"/>
                  </a:srgbClr>
                </a:outerShdw>
              </a:effectLst>
            </a:rPr>
            <a:t>1</a:t>
          </a:r>
          <a:endParaRPr lang="zh-CN" altLang="en-US" sz="1900" b="1" kern="1200" dirty="0">
            <a:effectLst>
              <a:outerShdw blurRad="38100" dist="38100" dir="2700000" algn="tl">
                <a:srgbClr val="000000">
                  <a:alpha val="43137"/>
                </a:srgbClr>
              </a:outerShdw>
            </a:effectLst>
          </a:endParaRPr>
        </a:p>
      </dsp:txBody>
      <dsp:txXfrm rot="-5400000">
        <a:off x="1" y="347204"/>
        <a:ext cx="693109" cy="297047"/>
      </dsp:txXfrm>
    </dsp:sp>
    <dsp:sp modelId="{DF235AD6-C582-4B79-B494-00EC459992AC}">
      <dsp:nvSpPr>
        <dsp:cNvPr id="0" name=""/>
        <dsp:cNvSpPr/>
      </dsp:nvSpPr>
      <dsp:spPr>
        <a:xfrm rot="5400000">
          <a:off x="3413272" y="-2719513"/>
          <a:ext cx="643601" cy="6083927"/>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6032" tIns="22860" rIns="22860" bIns="22860" numCol="1" spcCol="1270" anchor="ctr" anchorCtr="0">
          <a:noAutofit/>
        </a:bodyPr>
        <a:lstStyle/>
        <a:p>
          <a:pPr marL="285750" lvl="1" indent="-285750" algn="l" defTabSz="1600200">
            <a:lnSpc>
              <a:spcPct val="90000"/>
            </a:lnSpc>
            <a:spcBef>
              <a:spcPct val="0"/>
            </a:spcBef>
            <a:spcAft>
              <a:spcPct val="15000"/>
            </a:spcAft>
            <a:buChar char="••"/>
          </a:pPr>
          <a:r>
            <a:rPr lang="en-US" altLang="zh-CN" sz="3600" b="1" kern="1200" dirty="0" smtClean="0">
              <a:effectLst>
                <a:outerShdw blurRad="38100" dist="38100" dir="2700000" algn="tl">
                  <a:srgbClr val="000000">
                    <a:alpha val="43137"/>
                  </a:srgbClr>
                </a:outerShdw>
              </a:effectLst>
            </a:rPr>
            <a:t>NFSC</a:t>
          </a:r>
          <a:r>
            <a:rPr lang="zh-CN" altLang="en-US" sz="3600" b="1" kern="1200" dirty="0" smtClean="0">
              <a:effectLst>
                <a:outerShdw blurRad="38100" dist="38100" dir="2700000" algn="tl">
                  <a:srgbClr val="000000">
                    <a:alpha val="43137"/>
                  </a:srgbClr>
                </a:outerShdw>
              </a:effectLst>
            </a:rPr>
            <a:t>网站</a:t>
          </a:r>
          <a:endParaRPr lang="zh-CN" altLang="en-US" sz="3600" b="1" kern="1200" dirty="0">
            <a:effectLst>
              <a:outerShdw blurRad="38100" dist="38100" dir="2700000" algn="tl">
                <a:srgbClr val="000000">
                  <a:alpha val="43137"/>
                </a:srgbClr>
              </a:outerShdw>
            </a:effectLst>
          </a:endParaRPr>
        </a:p>
      </dsp:txBody>
      <dsp:txXfrm rot="-5400000">
        <a:off x="693109" y="32068"/>
        <a:ext cx="6052509" cy="580765"/>
      </dsp:txXfrm>
    </dsp:sp>
    <dsp:sp modelId="{9C385CC3-ED7E-47E7-BD1E-FAA850DFB2F6}">
      <dsp:nvSpPr>
        <dsp:cNvPr id="0" name=""/>
        <dsp:cNvSpPr/>
      </dsp:nvSpPr>
      <dsp:spPr>
        <a:xfrm rot="5400000">
          <a:off x="-148523" y="988145"/>
          <a:ext cx="990156" cy="693109"/>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altLang="zh-CN" sz="1900" b="1" kern="1200" dirty="0" smtClean="0">
              <a:effectLst>
                <a:outerShdw blurRad="38100" dist="38100" dir="2700000" algn="tl">
                  <a:srgbClr val="000000">
                    <a:alpha val="43137"/>
                  </a:srgbClr>
                </a:outerShdw>
              </a:effectLst>
            </a:rPr>
            <a:t>2</a:t>
          </a:r>
          <a:endParaRPr lang="zh-CN" altLang="en-US" sz="1900" b="1" kern="1200" dirty="0">
            <a:effectLst>
              <a:outerShdw blurRad="38100" dist="38100" dir="2700000" algn="tl">
                <a:srgbClr val="000000">
                  <a:alpha val="43137"/>
                </a:srgbClr>
              </a:outerShdw>
            </a:effectLst>
          </a:endParaRPr>
        </a:p>
      </dsp:txBody>
      <dsp:txXfrm rot="-5400000">
        <a:off x="1" y="1186177"/>
        <a:ext cx="693109" cy="297047"/>
      </dsp:txXfrm>
    </dsp:sp>
    <dsp:sp modelId="{18D80372-4B07-4232-898C-AEFACEEBA4BB}">
      <dsp:nvSpPr>
        <dsp:cNvPr id="0" name=""/>
        <dsp:cNvSpPr/>
      </dsp:nvSpPr>
      <dsp:spPr>
        <a:xfrm rot="5400000">
          <a:off x="3413272" y="-1880540"/>
          <a:ext cx="643601" cy="6083927"/>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6032" tIns="22860" rIns="22860" bIns="22860" numCol="1" spcCol="1270" anchor="ctr" anchorCtr="0">
          <a:noAutofit/>
        </a:bodyPr>
        <a:lstStyle/>
        <a:p>
          <a:pPr marL="285750" lvl="1" indent="-285750" algn="l" defTabSz="1600200">
            <a:lnSpc>
              <a:spcPct val="90000"/>
            </a:lnSpc>
            <a:spcBef>
              <a:spcPct val="0"/>
            </a:spcBef>
            <a:spcAft>
              <a:spcPct val="15000"/>
            </a:spcAft>
            <a:buChar char="••"/>
          </a:pPr>
          <a:r>
            <a:rPr lang="en-US" altLang="zh-CN" sz="3600" b="1" kern="1200" dirty="0" smtClean="0">
              <a:effectLst>
                <a:outerShdw blurRad="38100" dist="38100" dir="2700000" algn="tl">
                  <a:srgbClr val="000000">
                    <a:alpha val="43137"/>
                  </a:srgbClr>
                </a:outerShdw>
              </a:effectLst>
            </a:rPr>
            <a:t>NFSC</a:t>
          </a:r>
          <a:r>
            <a:rPr lang="zh-CN" altLang="en-US" sz="3600" b="1" kern="1200" dirty="0" smtClean="0">
              <a:effectLst>
                <a:outerShdw blurRad="38100" dist="38100" dir="2700000" algn="tl">
                  <a:srgbClr val="000000">
                    <a:alpha val="43137"/>
                  </a:srgbClr>
                </a:outerShdw>
              </a:effectLst>
            </a:rPr>
            <a:t>医学科学部网站</a:t>
          </a:r>
          <a:endParaRPr lang="zh-CN" altLang="en-US" sz="3600" b="1" kern="1200" dirty="0">
            <a:effectLst>
              <a:outerShdw blurRad="38100" dist="38100" dir="2700000" algn="tl">
                <a:srgbClr val="000000">
                  <a:alpha val="43137"/>
                </a:srgbClr>
              </a:outerShdw>
            </a:effectLst>
          </a:endParaRPr>
        </a:p>
      </dsp:txBody>
      <dsp:txXfrm rot="-5400000">
        <a:off x="693109" y="871041"/>
        <a:ext cx="6052509" cy="580765"/>
      </dsp:txXfrm>
    </dsp:sp>
    <dsp:sp modelId="{9BE87A57-64CB-4CF8-BA88-47E5B18612ED}">
      <dsp:nvSpPr>
        <dsp:cNvPr id="0" name=""/>
        <dsp:cNvSpPr/>
      </dsp:nvSpPr>
      <dsp:spPr>
        <a:xfrm rot="5400000">
          <a:off x="-148523" y="1827119"/>
          <a:ext cx="990156" cy="693109"/>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altLang="zh-CN" sz="1900" b="1" kern="1200" dirty="0" smtClean="0">
              <a:effectLst>
                <a:outerShdw blurRad="38100" dist="38100" dir="2700000" algn="tl">
                  <a:srgbClr val="000000">
                    <a:alpha val="43137"/>
                  </a:srgbClr>
                </a:outerShdw>
              </a:effectLst>
            </a:rPr>
            <a:t>3</a:t>
          </a:r>
          <a:endParaRPr lang="zh-CN" altLang="en-US" sz="1900" b="1" kern="1200" dirty="0">
            <a:effectLst>
              <a:outerShdw blurRad="38100" dist="38100" dir="2700000" algn="tl">
                <a:srgbClr val="000000">
                  <a:alpha val="43137"/>
                </a:srgbClr>
              </a:outerShdw>
            </a:effectLst>
          </a:endParaRPr>
        </a:p>
      </dsp:txBody>
      <dsp:txXfrm rot="-5400000">
        <a:off x="1" y="2025151"/>
        <a:ext cx="693109" cy="297047"/>
      </dsp:txXfrm>
    </dsp:sp>
    <dsp:sp modelId="{60058CCF-89AA-46A9-A3DB-FFE2F0B20F7C}">
      <dsp:nvSpPr>
        <dsp:cNvPr id="0" name=""/>
        <dsp:cNvSpPr/>
      </dsp:nvSpPr>
      <dsp:spPr>
        <a:xfrm rot="5400000">
          <a:off x="3413272" y="-1041566"/>
          <a:ext cx="643601" cy="6083927"/>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6032" tIns="22860" rIns="22860" bIns="22860" numCol="1" spcCol="1270" anchor="ctr" anchorCtr="0">
          <a:noAutofit/>
        </a:bodyPr>
        <a:lstStyle/>
        <a:p>
          <a:pPr marL="285750" lvl="1" indent="-285750" algn="l" defTabSz="1600200">
            <a:lnSpc>
              <a:spcPct val="90000"/>
            </a:lnSpc>
            <a:spcBef>
              <a:spcPct val="0"/>
            </a:spcBef>
            <a:spcAft>
              <a:spcPct val="15000"/>
            </a:spcAft>
            <a:buChar char="••"/>
          </a:pPr>
          <a:r>
            <a:rPr lang="zh-CN" altLang="en-US" sz="3600" b="1" kern="1200" dirty="0" smtClean="0">
              <a:effectLst>
                <a:outerShdw blurRad="38100" dist="38100" dir="2700000" algn="tl">
                  <a:srgbClr val="000000">
                    <a:alpha val="43137"/>
                  </a:srgbClr>
                </a:outerShdw>
              </a:effectLst>
            </a:rPr>
            <a:t>北京大学科研部</a:t>
          </a:r>
          <a:endParaRPr lang="zh-CN" altLang="en-US" sz="3600" b="1" kern="1200" dirty="0">
            <a:effectLst>
              <a:outerShdw blurRad="38100" dist="38100" dir="2700000" algn="tl">
                <a:srgbClr val="000000">
                  <a:alpha val="43137"/>
                </a:srgbClr>
              </a:outerShdw>
            </a:effectLst>
          </a:endParaRPr>
        </a:p>
      </dsp:txBody>
      <dsp:txXfrm rot="-5400000">
        <a:off x="693109" y="1710015"/>
        <a:ext cx="6052509" cy="580765"/>
      </dsp:txXfrm>
    </dsp:sp>
    <dsp:sp modelId="{9F9D29BB-C235-4831-9FFF-0A8CFC9ABDC6}">
      <dsp:nvSpPr>
        <dsp:cNvPr id="0" name=""/>
        <dsp:cNvSpPr/>
      </dsp:nvSpPr>
      <dsp:spPr>
        <a:xfrm rot="5400000">
          <a:off x="-148523" y="2666092"/>
          <a:ext cx="990156" cy="693109"/>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altLang="zh-CN" sz="1900" b="1" kern="1200" dirty="0" smtClean="0">
              <a:effectLst>
                <a:outerShdw blurRad="38100" dist="38100" dir="2700000" algn="tl">
                  <a:srgbClr val="000000">
                    <a:alpha val="43137"/>
                  </a:srgbClr>
                </a:outerShdw>
              </a:effectLst>
            </a:rPr>
            <a:t>4</a:t>
          </a:r>
          <a:endParaRPr lang="zh-CN" altLang="en-US" sz="1900" b="1" kern="1200" dirty="0">
            <a:effectLst>
              <a:outerShdw blurRad="38100" dist="38100" dir="2700000" algn="tl">
                <a:srgbClr val="000000">
                  <a:alpha val="43137"/>
                </a:srgbClr>
              </a:outerShdw>
            </a:effectLst>
          </a:endParaRPr>
        </a:p>
      </dsp:txBody>
      <dsp:txXfrm rot="-5400000">
        <a:off x="1" y="2864124"/>
        <a:ext cx="693109" cy="297047"/>
      </dsp:txXfrm>
    </dsp:sp>
    <dsp:sp modelId="{57CBF5B4-3766-4148-87D4-43BB6C4BA4D1}">
      <dsp:nvSpPr>
        <dsp:cNvPr id="0" name=""/>
        <dsp:cNvSpPr/>
      </dsp:nvSpPr>
      <dsp:spPr>
        <a:xfrm rot="5400000">
          <a:off x="3413272" y="-202593"/>
          <a:ext cx="643601" cy="6083927"/>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6032" tIns="22860" rIns="22860" bIns="22860" numCol="1" spcCol="1270" anchor="ctr" anchorCtr="0">
          <a:noAutofit/>
        </a:bodyPr>
        <a:lstStyle/>
        <a:p>
          <a:pPr marL="285750" lvl="1" indent="-285750" algn="l" defTabSz="1600200">
            <a:lnSpc>
              <a:spcPct val="90000"/>
            </a:lnSpc>
            <a:spcBef>
              <a:spcPct val="0"/>
            </a:spcBef>
            <a:spcAft>
              <a:spcPct val="15000"/>
            </a:spcAft>
            <a:buChar char="••"/>
          </a:pPr>
          <a:r>
            <a:rPr lang="zh-CN" altLang="en-US" sz="3600" b="1" kern="1200" dirty="0" smtClean="0">
              <a:effectLst>
                <a:outerShdw blurRad="38100" dist="38100" dir="2700000" algn="tl">
                  <a:srgbClr val="000000">
                    <a:alpha val="43137"/>
                  </a:srgbClr>
                </a:outerShdw>
              </a:effectLst>
            </a:rPr>
            <a:t>科研处</a:t>
          </a:r>
          <a:endParaRPr lang="zh-CN" altLang="en-US" sz="3600" b="1" kern="1200" dirty="0">
            <a:effectLst>
              <a:outerShdw blurRad="38100" dist="38100" dir="2700000" algn="tl">
                <a:srgbClr val="000000">
                  <a:alpha val="43137"/>
                </a:srgbClr>
              </a:outerShdw>
            </a:effectLst>
          </a:endParaRPr>
        </a:p>
      </dsp:txBody>
      <dsp:txXfrm rot="-5400000">
        <a:off x="693109" y="2548988"/>
        <a:ext cx="6052509" cy="58076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13B234-CFE5-4C76-9584-D631A735CEB8}">
      <dsp:nvSpPr>
        <dsp:cNvPr id="0" name=""/>
        <dsp:cNvSpPr/>
      </dsp:nvSpPr>
      <dsp:spPr>
        <a:xfrm>
          <a:off x="621844" y="0"/>
          <a:ext cx="7047574" cy="3336032"/>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87D66F5-AB84-47C6-81F8-5C9B4F3871EC}">
      <dsp:nvSpPr>
        <dsp:cNvPr id="0" name=""/>
        <dsp:cNvSpPr/>
      </dsp:nvSpPr>
      <dsp:spPr>
        <a:xfrm>
          <a:off x="2833" y="1000809"/>
          <a:ext cx="1841243" cy="1334412"/>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zh-CN" altLang="en-US" sz="5100" kern="1200" dirty="0" smtClean="0"/>
            <a:t>申请</a:t>
          </a:r>
          <a:endParaRPr lang="zh-CN" altLang="en-US" sz="5100" kern="1200" dirty="0"/>
        </a:p>
      </dsp:txBody>
      <dsp:txXfrm>
        <a:off x="67974" y="1065950"/>
        <a:ext cx="1710961" cy="1204130"/>
      </dsp:txXfrm>
    </dsp:sp>
    <dsp:sp modelId="{D1AEB85D-509C-4DE7-A7C1-CF80C42C409E}">
      <dsp:nvSpPr>
        <dsp:cNvPr id="0" name=""/>
        <dsp:cNvSpPr/>
      </dsp:nvSpPr>
      <dsp:spPr>
        <a:xfrm>
          <a:off x="2150951" y="1000809"/>
          <a:ext cx="1841243" cy="1334412"/>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zh-CN" altLang="en-US" sz="5100" kern="1200" smtClean="0"/>
            <a:t>初审</a:t>
          </a:r>
          <a:endParaRPr lang="zh-CN" altLang="en-US" sz="5100" kern="1200" dirty="0"/>
        </a:p>
      </dsp:txBody>
      <dsp:txXfrm>
        <a:off x="2216092" y="1065950"/>
        <a:ext cx="1710961" cy="1204130"/>
      </dsp:txXfrm>
    </dsp:sp>
    <dsp:sp modelId="{BA89155D-6BA4-4313-93AE-8F748F6F34EB}">
      <dsp:nvSpPr>
        <dsp:cNvPr id="0" name=""/>
        <dsp:cNvSpPr/>
      </dsp:nvSpPr>
      <dsp:spPr>
        <a:xfrm>
          <a:off x="4299068" y="1000809"/>
          <a:ext cx="1841243" cy="1334412"/>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zh-CN" altLang="en-US" sz="5100" kern="1200" dirty="0" smtClean="0"/>
            <a:t>函审</a:t>
          </a:r>
          <a:endParaRPr lang="zh-CN" altLang="en-US" sz="5100" kern="1200" dirty="0"/>
        </a:p>
      </dsp:txBody>
      <dsp:txXfrm>
        <a:off x="4364209" y="1065950"/>
        <a:ext cx="1710961" cy="1204130"/>
      </dsp:txXfrm>
    </dsp:sp>
    <dsp:sp modelId="{075BDAF3-B3A6-4987-8289-9E3EEBC8CD58}">
      <dsp:nvSpPr>
        <dsp:cNvPr id="0" name=""/>
        <dsp:cNvSpPr/>
      </dsp:nvSpPr>
      <dsp:spPr>
        <a:xfrm>
          <a:off x="6447186" y="1000809"/>
          <a:ext cx="1841243" cy="1334412"/>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zh-CN" altLang="en-US" sz="5100" kern="1200" dirty="0" smtClean="0"/>
            <a:t>会审</a:t>
          </a:r>
          <a:endParaRPr lang="zh-CN" altLang="en-US" sz="5100" kern="1200" dirty="0"/>
        </a:p>
      </dsp:txBody>
      <dsp:txXfrm>
        <a:off x="6512327" y="1065950"/>
        <a:ext cx="1710961" cy="120413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CD0E1352-E20C-438B-B3B4-F9444AFEE472}" type="datetimeFigureOut">
              <a:rPr lang="zh-CN" altLang="en-US" smtClean="0"/>
              <a:t>2014/2/14</a:t>
            </a:fld>
            <a:endParaRPr lang="zh-CN" alt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zh-CN" alt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D098E16C-CA85-41C8-8D69-DEE6B7968E44}" type="slidenum">
              <a:rPr lang="zh-CN" altLang="en-US" smtClean="0"/>
              <a:t>‹#›</a:t>
            </a:fld>
            <a:endParaRPr lang="zh-CN" alt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CD0E1352-E20C-438B-B3B4-F9444AFEE472}" type="datetimeFigureOut">
              <a:rPr lang="zh-CN" altLang="en-US" smtClean="0"/>
              <a:t>2014/2/14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098E16C-CA85-41C8-8D69-DEE6B7968E4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CD0E1352-E20C-438B-B3B4-F9444AFEE472}" type="datetimeFigureOut">
              <a:rPr lang="zh-CN" altLang="en-US" smtClean="0"/>
              <a:t>2014/2/14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098E16C-CA85-41C8-8D69-DEE6B7968E4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D0E1352-E20C-438B-B3B4-F9444AFEE472}" type="datetimeFigureOut">
              <a:rPr lang="zh-CN" altLang="en-US" smtClean="0"/>
              <a:t>2014/2/14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098E16C-CA85-41C8-8D69-DEE6B7968E4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D0E1352-E20C-438B-B3B4-F9444AFEE472}" type="datetimeFigureOut">
              <a:rPr lang="zh-CN" altLang="en-US" smtClean="0"/>
              <a:t>2014/2/14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098E16C-CA85-41C8-8D69-DEE6B7968E4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CD0E1352-E20C-438B-B3B4-F9444AFEE472}" type="datetimeFigureOut">
              <a:rPr lang="zh-CN" altLang="en-US" smtClean="0"/>
              <a:t>2014/2/14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098E16C-CA85-41C8-8D69-DEE6B7968E44}" type="slidenum">
              <a:rPr lang="zh-CN" altLang="en-US" smtClean="0"/>
              <a:t>‹#›</a:t>
            </a:fld>
            <a:endParaRPr lang="zh-CN" altLang="en-US"/>
          </a:p>
        </p:txBody>
      </p:sp>
      <p:sp>
        <p:nvSpPr>
          <p:cNvPr id="9" name="Content Placeholder 8"/>
          <p:cNvSpPr>
            <a:spLocks noGrp="1"/>
          </p:cNvSpPr>
          <p:nvPr>
            <p:ph sz="quarter" idx="13"/>
          </p:nvPr>
        </p:nvSpPr>
        <p:spPr>
          <a:xfrm>
            <a:off x="1042416" y="2313432"/>
            <a:ext cx="3419856" cy="349300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D0E1352-E20C-438B-B3B4-F9444AFEE472}" type="datetimeFigureOut">
              <a:rPr lang="zh-CN" altLang="en-US" smtClean="0"/>
              <a:t>2014/2/14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098E16C-CA85-41C8-8D69-DEE6B7968E4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CD0E1352-E20C-438B-B3B4-F9444AFEE472}" type="datetimeFigureOut">
              <a:rPr lang="zh-CN" altLang="en-US" smtClean="0"/>
              <a:t>2014/2/14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098E16C-CA85-41C8-8D69-DEE6B7968E4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0E1352-E20C-438B-B3B4-F9444AFEE472}" type="datetimeFigureOut">
              <a:rPr lang="zh-CN" altLang="en-US" smtClean="0"/>
              <a:t>2014/2/14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098E16C-CA85-41C8-8D69-DEE6B7968E4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CD0E1352-E20C-438B-B3B4-F9444AFEE472}" type="datetimeFigureOut">
              <a:rPr lang="zh-CN" altLang="en-US" smtClean="0"/>
              <a:t>2014/2/14</a:t>
            </a:fld>
            <a:endParaRPr lang="zh-CN" altLang="en-US"/>
          </a:p>
        </p:txBody>
      </p:sp>
      <p:sp>
        <p:nvSpPr>
          <p:cNvPr id="7" name="Slide Number Placeholder 6"/>
          <p:cNvSpPr>
            <a:spLocks noGrp="1"/>
          </p:cNvSpPr>
          <p:nvPr>
            <p:ph type="sldNum" sz="quarter" idx="12"/>
          </p:nvPr>
        </p:nvSpPr>
        <p:spPr/>
        <p:txBody>
          <a:bodyPr/>
          <a:lstStyle/>
          <a:p>
            <a:fld id="{D098E16C-CA85-41C8-8D69-DEE6B7968E44}" type="slidenum">
              <a:rPr lang="zh-CN" altLang="en-US" smtClean="0"/>
              <a:t>‹#›</a:t>
            </a:fld>
            <a:endParaRPr lang="zh-CN" alt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zh-CN" alt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zh-CN" altLang="en-US" smtClean="0"/>
              <a:t>单击此处编辑母版标题样式</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zh-CN" altLang="en-US" smtClean="0"/>
              <a:t>单击此处编辑母版标题样式</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D0E1352-E20C-438B-B3B4-F9444AFEE472}" type="datetimeFigureOut">
              <a:rPr lang="zh-CN" altLang="en-US" smtClean="0"/>
              <a:t>2014/2/14</a:t>
            </a:fld>
            <a:endParaRPr lang="zh-CN" alt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zh-CN" altLang="en-US"/>
          </a:p>
        </p:txBody>
      </p:sp>
      <p:sp>
        <p:nvSpPr>
          <p:cNvPr id="7" name="Slide Number Placeholder 6"/>
          <p:cNvSpPr>
            <a:spLocks noGrp="1"/>
          </p:cNvSpPr>
          <p:nvPr>
            <p:ph type="sldNum" sz="quarter" idx="12"/>
          </p:nvPr>
        </p:nvSpPr>
        <p:spPr/>
        <p:txBody>
          <a:bodyPr/>
          <a:lstStyle/>
          <a:p>
            <a:fld id="{D098E16C-CA85-41C8-8D69-DEE6B7968E4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CD0E1352-E20C-438B-B3B4-F9444AFEE472}" type="datetimeFigureOut">
              <a:rPr lang="zh-CN" altLang="en-US" smtClean="0"/>
              <a:t>2014/2/14</a:t>
            </a:fld>
            <a:endParaRPr lang="zh-CN" alt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zh-CN" alt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D098E16C-CA85-41C8-8D69-DEE6B7968E4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mailto:email&#20449;&#31665;&#21457;&#36865;&#21040;&#19977;&#38498;&#31185;&#30740;&#22788;scidept@bjmu.edu.cn"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b="1" dirty="0" smtClean="0">
                <a:effectLst>
                  <a:outerShdw blurRad="38100" dist="38100" dir="2700000" algn="tl">
                    <a:srgbClr val="000000">
                      <a:alpha val="43137"/>
                    </a:srgbClr>
                  </a:outerShdw>
                </a:effectLst>
              </a:rPr>
              <a:t>2014</a:t>
            </a:r>
            <a:r>
              <a:rPr lang="zh-CN" altLang="en-US" b="1" dirty="0" smtClean="0">
                <a:effectLst>
                  <a:outerShdw blurRad="38100" dist="38100" dir="2700000" algn="tl">
                    <a:srgbClr val="000000">
                      <a:alpha val="43137"/>
                    </a:srgbClr>
                  </a:outerShdw>
                </a:effectLst>
              </a:rPr>
              <a:t>年</a:t>
            </a:r>
            <a:r>
              <a:rPr lang="en-US" altLang="zh-CN" b="1" dirty="0" smtClean="0">
                <a:effectLst>
                  <a:outerShdw blurRad="38100" dist="38100" dir="2700000" algn="tl">
                    <a:srgbClr val="000000">
                      <a:alpha val="43137"/>
                    </a:srgbClr>
                  </a:outerShdw>
                </a:effectLst>
              </a:rPr>
              <a:t>NSFC</a:t>
            </a:r>
            <a:r>
              <a:rPr lang="zh-CN" altLang="en-US" b="1" dirty="0" smtClean="0">
                <a:effectLst>
                  <a:outerShdw blurRad="38100" dist="38100" dir="2700000" algn="tl">
                    <a:srgbClr val="000000">
                      <a:alpha val="43137"/>
                    </a:srgbClr>
                  </a:outerShdw>
                </a:effectLst>
              </a:rPr>
              <a:t>指南解读及申请注意事项</a:t>
            </a:r>
            <a:endParaRPr lang="zh-CN" altLang="en-US" b="1" dirty="0">
              <a:effectLst>
                <a:outerShdw blurRad="38100" dist="38100" dir="2700000" algn="tl">
                  <a:srgbClr val="000000">
                    <a:alpha val="43137"/>
                  </a:srgbClr>
                </a:outerShdw>
              </a:effectLst>
            </a:endParaRPr>
          </a:p>
        </p:txBody>
      </p:sp>
      <p:sp>
        <p:nvSpPr>
          <p:cNvPr id="3" name="副标题 2"/>
          <p:cNvSpPr>
            <a:spLocks noGrp="1"/>
          </p:cNvSpPr>
          <p:nvPr>
            <p:ph type="subTitle" idx="1"/>
          </p:nvPr>
        </p:nvSpPr>
        <p:spPr/>
        <p:txBody>
          <a:bodyPr anchor="b"/>
          <a:lstStyle/>
          <a:p>
            <a:pPr algn="r"/>
            <a:r>
              <a:rPr lang="zh-CN" altLang="en-US" b="1" dirty="0" smtClean="0"/>
              <a:t>科研处</a:t>
            </a:r>
            <a:endParaRPr lang="en-US" altLang="zh-CN" b="1" dirty="0" smtClean="0"/>
          </a:p>
          <a:p>
            <a:pPr algn="r"/>
            <a:r>
              <a:rPr lang="en-US" altLang="zh-CN" b="1" dirty="0" smtClean="0"/>
              <a:t>2014.1.14</a:t>
            </a:r>
          </a:p>
          <a:p>
            <a:endParaRPr lang="zh-CN" altLang="en-US" b="1"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4048" y="-27384"/>
            <a:ext cx="2808312" cy="2104187"/>
          </a:xfrm>
          <a:prstGeom prst="rect">
            <a:avLst/>
          </a:prstGeom>
        </p:spPr>
      </p:pic>
    </p:spTree>
    <p:extLst>
      <p:ext uri="{BB962C8B-B14F-4D97-AF65-F5344CB8AC3E}">
        <p14:creationId xmlns:p14="http://schemas.microsoft.com/office/powerpoint/2010/main" val="12769897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62963" y="2699057"/>
            <a:ext cx="7024744" cy="1143000"/>
          </a:xfrm>
        </p:spPr>
        <p:txBody>
          <a:bodyPr/>
          <a:lstStyle/>
          <a:p>
            <a:endParaRPr lang="zh-CN" altLang="en-US"/>
          </a:p>
        </p:txBody>
      </p:sp>
      <p:sp>
        <p:nvSpPr>
          <p:cNvPr id="3" name="内容占位符 2"/>
          <p:cNvSpPr>
            <a:spLocks noGrp="1"/>
          </p:cNvSpPr>
          <p:nvPr>
            <p:ph idx="1"/>
          </p:nvPr>
        </p:nvSpPr>
        <p:spPr>
          <a:xfrm>
            <a:off x="1092496" y="548680"/>
            <a:ext cx="6777317" cy="3508977"/>
          </a:xfrm>
        </p:spPr>
        <p:txBody>
          <a:bodyPr/>
          <a:lstStyle/>
          <a:p>
            <a:r>
              <a:rPr lang="en-US" altLang="zh-CN" sz="2800" b="1" dirty="0" smtClean="0">
                <a:effectLst>
                  <a:outerShdw blurRad="38100" dist="38100" dir="2700000" algn="tl">
                    <a:srgbClr val="000000">
                      <a:alpha val="43137"/>
                    </a:srgbClr>
                  </a:outerShdw>
                </a:effectLst>
              </a:rPr>
              <a:t>NFSC</a:t>
            </a:r>
            <a:r>
              <a:rPr lang="zh-CN" altLang="en-US" sz="2800" b="1" dirty="0" smtClean="0">
                <a:effectLst>
                  <a:outerShdw blurRad="38100" dist="38100" dir="2700000" algn="tl">
                    <a:srgbClr val="000000">
                      <a:alpha val="43137"/>
                    </a:srgbClr>
                  </a:outerShdw>
                </a:effectLst>
              </a:rPr>
              <a:t>网站</a:t>
            </a:r>
            <a:r>
              <a:rPr lang="en-US" altLang="zh-CN" sz="2800" b="1" dirty="0" smtClean="0">
                <a:effectLst>
                  <a:outerShdw blurRad="38100" dist="38100" dir="2700000" algn="tl">
                    <a:srgbClr val="000000">
                      <a:alpha val="43137"/>
                    </a:srgbClr>
                  </a:outerShdw>
                </a:effectLst>
              </a:rPr>
              <a:t>:</a:t>
            </a:r>
          </a:p>
          <a:p>
            <a:pPr marL="68580" indent="0">
              <a:buNone/>
            </a:pPr>
            <a:r>
              <a:rPr lang="en-US" altLang="zh-CN" b="1" dirty="0" smtClean="0">
                <a:solidFill>
                  <a:srgbClr val="FF0000"/>
                </a:solidFill>
                <a:effectLst>
                  <a:outerShdw blurRad="38100" dist="38100" dir="2700000" algn="tl">
                    <a:srgbClr val="000000">
                      <a:alpha val="43137"/>
                    </a:srgbClr>
                  </a:outerShdw>
                </a:effectLst>
              </a:rPr>
              <a:t>http</a:t>
            </a:r>
            <a:r>
              <a:rPr lang="en-US" altLang="zh-CN" b="1" dirty="0">
                <a:solidFill>
                  <a:srgbClr val="FF0000"/>
                </a:solidFill>
                <a:effectLst>
                  <a:outerShdw blurRad="38100" dist="38100" dir="2700000" algn="tl">
                    <a:srgbClr val="000000">
                      <a:alpha val="43137"/>
                    </a:srgbClr>
                  </a:outerShdw>
                </a:effectLst>
              </a:rPr>
              <a:t>://www.nsfc.gov.cn/publish/portal0/default.htm</a:t>
            </a:r>
            <a:endParaRPr lang="zh-CN" altLang="en-US" b="1" dirty="0">
              <a:solidFill>
                <a:srgbClr val="FF0000"/>
              </a:solidFill>
              <a:effectLst>
                <a:outerShdw blurRad="38100" dist="38100" dir="2700000" algn="tl">
                  <a:srgbClr val="000000">
                    <a:alpha val="43137"/>
                  </a:srgbClr>
                </a:outerShdw>
              </a:effectLst>
            </a:endParaRPr>
          </a:p>
        </p:txBody>
      </p:sp>
      <p:pic>
        <p:nvPicPr>
          <p:cNvPr id="1026" name="Picture 2" descr="C:\Users\zt\AppData\Roaming\Fetion\temp\c07a2ae29a62aa3dcdf9d6cabb76a35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060848"/>
            <a:ext cx="7563496" cy="2868695"/>
          </a:xfrm>
          <a:prstGeom prst="rect">
            <a:avLst/>
          </a:prstGeom>
          <a:noFill/>
          <a:extLst>
            <a:ext uri="{909E8E84-426E-40DD-AFC4-6F175D3DCCD1}">
              <a14:hiddenFill xmlns:a14="http://schemas.microsoft.com/office/drawing/2010/main">
                <a:solidFill>
                  <a:srgbClr val="FFFFFF"/>
                </a:solidFill>
              </a14:hiddenFill>
            </a:ext>
          </a:extLst>
        </p:spPr>
      </p:pic>
      <p:sp>
        <p:nvSpPr>
          <p:cNvPr id="4" name="矩形标注 3"/>
          <p:cNvSpPr/>
          <p:nvPr/>
        </p:nvSpPr>
        <p:spPr>
          <a:xfrm>
            <a:off x="2627784" y="5373216"/>
            <a:ext cx="2265946" cy="674906"/>
          </a:xfrm>
          <a:prstGeom prst="wedgeRectCallout">
            <a:avLst>
              <a:gd name="adj1" fmla="val -11472"/>
              <a:gd name="adj2" fmla="val -293601"/>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b="1" dirty="0" smtClean="0">
                <a:solidFill>
                  <a:schemeClr val="tx1"/>
                </a:solidFill>
                <a:effectLst>
                  <a:outerShdw blurRad="38100" dist="38100" dir="2700000" algn="tl">
                    <a:srgbClr val="000000">
                      <a:alpha val="43137"/>
                    </a:srgbClr>
                  </a:outerShdw>
                </a:effectLst>
              </a:rPr>
              <a:t>查阅指南处</a:t>
            </a:r>
            <a:endParaRPr lang="zh-CN" altLang="en-US" b="1" dirty="0">
              <a:solidFill>
                <a:schemeClr val="tx1"/>
              </a:solidFill>
              <a:effectLst>
                <a:outerShdw blurRad="38100" dist="38100" dir="2700000" algn="tl">
                  <a:srgbClr val="000000">
                    <a:alpha val="43137"/>
                  </a:srgbClr>
                </a:outerShdw>
              </a:effectLst>
            </a:endParaRPr>
          </a:p>
        </p:txBody>
      </p:sp>
      <p:sp>
        <p:nvSpPr>
          <p:cNvPr id="6" name="矩形标注 5"/>
          <p:cNvSpPr/>
          <p:nvPr/>
        </p:nvSpPr>
        <p:spPr>
          <a:xfrm>
            <a:off x="6190449" y="5393789"/>
            <a:ext cx="2265946" cy="674906"/>
          </a:xfrm>
          <a:prstGeom prst="wedgeRectCallout">
            <a:avLst>
              <a:gd name="adj1" fmla="val -11472"/>
              <a:gd name="adj2" fmla="val -293601"/>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b="1" dirty="0" smtClean="0">
                <a:solidFill>
                  <a:schemeClr val="tx1"/>
                </a:solidFill>
                <a:effectLst>
                  <a:outerShdw blurRad="38100" dist="38100" dir="2700000" algn="tl">
                    <a:srgbClr val="000000">
                      <a:alpha val="43137"/>
                    </a:srgbClr>
                  </a:outerShdw>
                </a:effectLst>
              </a:rPr>
              <a:t>进入申报系统处</a:t>
            </a:r>
            <a:endParaRPr lang="zh-CN" altLang="en-US"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07841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dirty="0"/>
          </a:p>
        </p:txBody>
      </p:sp>
      <p:sp>
        <p:nvSpPr>
          <p:cNvPr id="4" name="内容占位符 2"/>
          <p:cNvSpPr txBox="1">
            <a:spLocks/>
          </p:cNvSpPr>
          <p:nvPr/>
        </p:nvSpPr>
        <p:spPr>
          <a:xfrm>
            <a:off x="1092496" y="548680"/>
            <a:ext cx="6777317" cy="3508977"/>
          </a:xfrm>
          <a:prstGeom prst="rect">
            <a:avLst/>
          </a:prstGeom>
        </p:spPr>
        <p:txBody>
          <a:bodyPr vert="horz" lIns="91440" tIns="45720" rIns="91440" bIns="45720" rtlCol="0">
            <a:normAutofit/>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r>
              <a:rPr lang="en-US" altLang="zh-CN" sz="2800" b="1" dirty="0" smtClean="0">
                <a:effectLst>
                  <a:outerShdw blurRad="38100" dist="38100" dir="2700000" algn="tl">
                    <a:srgbClr val="000000">
                      <a:alpha val="43137"/>
                    </a:srgbClr>
                  </a:outerShdw>
                </a:effectLst>
              </a:rPr>
              <a:t>NFSC</a:t>
            </a:r>
            <a:r>
              <a:rPr lang="zh-CN" altLang="en-US" sz="2800" b="1" dirty="0" smtClean="0">
                <a:effectLst>
                  <a:outerShdw blurRad="38100" dist="38100" dir="2700000" algn="tl">
                    <a:srgbClr val="000000">
                      <a:alpha val="43137"/>
                    </a:srgbClr>
                  </a:outerShdw>
                </a:effectLst>
              </a:rPr>
              <a:t>医学科学部网站</a:t>
            </a:r>
            <a:r>
              <a:rPr lang="en-US" altLang="zh-CN" sz="2800" b="1" dirty="0" smtClean="0">
                <a:effectLst>
                  <a:outerShdw blurRad="38100" dist="38100" dir="2700000" algn="tl">
                    <a:srgbClr val="000000">
                      <a:alpha val="43137"/>
                    </a:srgbClr>
                  </a:outerShdw>
                </a:effectLst>
              </a:rPr>
              <a:t>:</a:t>
            </a:r>
          </a:p>
          <a:p>
            <a:pPr marL="68580" indent="0">
              <a:buNone/>
            </a:pPr>
            <a:r>
              <a:rPr lang="en-US" altLang="zh-CN" b="1" dirty="0" smtClean="0">
                <a:solidFill>
                  <a:srgbClr val="FF0000"/>
                </a:solidFill>
                <a:effectLst>
                  <a:outerShdw blurRad="38100" dist="38100" dir="2700000" algn="tl">
                    <a:srgbClr val="000000">
                      <a:alpha val="43137"/>
                    </a:srgbClr>
                  </a:outerShdw>
                </a:effectLst>
              </a:rPr>
              <a:t>http://health.nsfc.gov.cn/</a:t>
            </a:r>
            <a:endParaRPr lang="zh-CN" altLang="en-US" b="1" dirty="0">
              <a:solidFill>
                <a:srgbClr val="FF0000"/>
              </a:solidFill>
              <a:effectLst>
                <a:outerShdw blurRad="38100" dist="38100" dir="2700000" algn="tl">
                  <a:srgbClr val="000000">
                    <a:alpha val="43137"/>
                  </a:srgbClr>
                </a:outerShdw>
              </a:effectLst>
            </a:endParaRPr>
          </a:p>
        </p:txBody>
      </p:sp>
      <p:pic>
        <p:nvPicPr>
          <p:cNvPr id="2050" name="Picture 2" descr="C:\Users\zt\AppData\Roaming\Fetion\temp\6c9875b2b0464758d63ea0f268058b8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412775"/>
            <a:ext cx="7725984" cy="2827685"/>
          </a:xfrm>
          <a:prstGeom prst="rect">
            <a:avLst/>
          </a:prstGeom>
          <a:noFill/>
          <a:extLst>
            <a:ext uri="{909E8E84-426E-40DD-AFC4-6F175D3DCCD1}">
              <a14:hiddenFill xmlns:a14="http://schemas.microsoft.com/office/drawing/2010/main">
                <a:solidFill>
                  <a:srgbClr val="FFFFFF"/>
                </a:solidFill>
              </a14:hiddenFill>
            </a:ext>
          </a:extLst>
        </p:spPr>
      </p:pic>
      <p:sp>
        <p:nvSpPr>
          <p:cNvPr id="6" name="矩形标注 5"/>
          <p:cNvSpPr/>
          <p:nvPr/>
        </p:nvSpPr>
        <p:spPr>
          <a:xfrm>
            <a:off x="5508104" y="4797152"/>
            <a:ext cx="2265946" cy="674906"/>
          </a:xfrm>
          <a:prstGeom prst="wedgeRectCallout">
            <a:avLst>
              <a:gd name="adj1" fmla="val -8840"/>
              <a:gd name="adj2" fmla="val -138971"/>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b="1" dirty="0" smtClean="0">
                <a:solidFill>
                  <a:schemeClr val="tx1"/>
                </a:solidFill>
                <a:effectLst>
                  <a:outerShdw blurRad="38100" dist="38100" dir="2700000" algn="tl">
                    <a:srgbClr val="000000">
                      <a:alpha val="43137"/>
                    </a:srgbClr>
                  </a:outerShdw>
                </a:effectLst>
              </a:rPr>
              <a:t>通告已经挂网，</a:t>
            </a:r>
            <a:endParaRPr lang="en-US" altLang="zh-CN" b="1" dirty="0" smtClean="0">
              <a:solidFill>
                <a:schemeClr val="tx1"/>
              </a:solidFill>
              <a:effectLst>
                <a:outerShdw blurRad="38100" dist="38100" dir="2700000" algn="tl">
                  <a:srgbClr val="000000">
                    <a:alpha val="43137"/>
                  </a:srgbClr>
                </a:outerShdw>
              </a:effectLst>
            </a:endParaRPr>
          </a:p>
          <a:p>
            <a:pPr algn="ctr"/>
            <a:r>
              <a:rPr lang="zh-CN" altLang="en-US" b="1" dirty="0" smtClean="0">
                <a:solidFill>
                  <a:schemeClr val="tx1"/>
                </a:solidFill>
                <a:effectLst>
                  <a:outerShdw blurRad="38100" dist="38100" dir="2700000" algn="tl">
                    <a:srgbClr val="000000">
                      <a:alpha val="43137"/>
                    </a:srgbClr>
                  </a:outerShdw>
                </a:effectLst>
              </a:rPr>
              <a:t>务必仔细阅读！</a:t>
            </a:r>
            <a:endParaRPr lang="zh-CN" altLang="en-US" b="1" dirty="0">
              <a:solidFill>
                <a:schemeClr val="tx1"/>
              </a:solidFill>
              <a:effectLst>
                <a:outerShdw blurRad="38100" dist="38100" dir="2700000" algn="tl">
                  <a:srgbClr val="000000">
                    <a:alpha val="43137"/>
                  </a:srgbClr>
                </a:outerShdw>
              </a:effectLst>
            </a:endParaRPr>
          </a:p>
        </p:txBody>
      </p:sp>
      <p:sp>
        <p:nvSpPr>
          <p:cNvPr id="5" name="矩形 4"/>
          <p:cNvSpPr/>
          <p:nvPr/>
        </p:nvSpPr>
        <p:spPr>
          <a:xfrm>
            <a:off x="5868144" y="3841676"/>
            <a:ext cx="2448272" cy="3794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2794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3608" y="908720"/>
            <a:ext cx="6777317" cy="3508977"/>
          </a:xfrm>
        </p:spPr>
        <p:txBody>
          <a:bodyPr>
            <a:normAutofit/>
          </a:bodyPr>
          <a:lstStyle/>
          <a:p>
            <a:r>
              <a:rPr lang="zh-CN" altLang="en-US" sz="2800" b="1" dirty="0">
                <a:solidFill>
                  <a:schemeClr val="tx1"/>
                </a:solidFill>
                <a:effectLst>
                  <a:outerShdw blurRad="38100" dist="38100" dir="2700000" algn="tl">
                    <a:srgbClr val="000000">
                      <a:alpha val="43137"/>
                    </a:srgbClr>
                  </a:outerShdw>
                </a:effectLst>
              </a:rPr>
              <a:t>进入申报</a:t>
            </a:r>
            <a:r>
              <a:rPr lang="zh-CN" altLang="en-US" sz="2800" b="1" dirty="0" smtClean="0">
                <a:solidFill>
                  <a:schemeClr val="tx1"/>
                </a:solidFill>
                <a:effectLst>
                  <a:outerShdw blurRad="38100" dist="38100" dir="2700000" algn="tl">
                    <a:srgbClr val="000000">
                      <a:alpha val="43137"/>
                    </a:srgbClr>
                  </a:outerShdw>
                </a:effectLst>
              </a:rPr>
              <a:t>系统：</a:t>
            </a:r>
            <a:endParaRPr lang="en-US" altLang="zh-CN" sz="2800" b="1" dirty="0" smtClean="0">
              <a:solidFill>
                <a:schemeClr val="tx1"/>
              </a:solidFill>
              <a:effectLst>
                <a:outerShdw blurRad="38100" dist="38100" dir="2700000" algn="tl">
                  <a:srgbClr val="000000">
                    <a:alpha val="43137"/>
                  </a:srgbClr>
                </a:outerShdw>
              </a:effectLst>
            </a:endParaRPr>
          </a:p>
          <a:p>
            <a:pPr marL="68580" indent="0">
              <a:buNone/>
            </a:pPr>
            <a:r>
              <a:rPr lang="en-US" altLang="zh-CN" sz="2800" b="1" dirty="0">
                <a:solidFill>
                  <a:srgbClr val="FF0000"/>
                </a:solidFill>
                <a:effectLst>
                  <a:outerShdw blurRad="38100" dist="38100" dir="2700000" algn="tl">
                    <a:srgbClr val="000000">
                      <a:alpha val="43137"/>
                    </a:srgbClr>
                  </a:outerShdw>
                </a:effectLst>
              </a:rPr>
              <a:t>http://isisn.nsfc.gov.cn/egrantweb/</a:t>
            </a:r>
            <a:endParaRPr lang="zh-CN" altLang="en-US" sz="2800" b="1" dirty="0">
              <a:solidFill>
                <a:srgbClr val="FF0000"/>
              </a:solidFill>
              <a:effectLst>
                <a:outerShdw blurRad="38100" dist="38100" dir="2700000" algn="tl">
                  <a:srgbClr val="000000">
                    <a:alpha val="43137"/>
                  </a:srgbClr>
                </a:outerShdw>
              </a:effectLst>
            </a:endParaRPr>
          </a:p>
        </p:txBody>
      </p:sp>
      <p:pic>
        <p:nvPicPr>
          <p:cNvPr id="4" name="Picture 4" descr="C:\Users\zt\AppData\Roaming\Fetion\temp\f69b122089089e2459132b98ef47e9c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204864"/>
            <a:ext cx="7563496" cy="205930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标注 4"/>
          <p:cNvSpPr/>
          <p:nvPr/>
        </p:nvSpPr>
        <p:spPr>
          <a:xfrm>
            <a:off x="6156176" y="5013176"/>
            <a:ext cx="2265946" cy="674906"/>
          </a:xfrm>
          <a:prstGeom prst="wedgeRectCallout">
            <a:avLst>
              <a:gd name="adj1" fmla="val 20987"/>
              <a:gd name="adj2" fmla="val -178732"/>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b="1" dirty="0" smtClean="0">
                <a:solidFill>
                  <a:schemeClr val="tx1"/>
                </a:solidFill>
                <a:effectLst>
                  <a:outerShdw blurRad="38100" dist="38100" dir="2700000" algn="tl">
                    <a:srgbClr val="000000">
                      <a:alpha val="43137"/>
                    </a:srgbClr>
                  </a:outerShdw>
                </a:effectLst>
              </a:rPr>
              <a:t>忘记密码查询</a:t>
            </a:r>
            <a:endParaRPr lang="zh-CN" altLang="en-US" b="1" dirty="0">
              <a:solidFill>
                <a:schemeClr val="tx1"/>
              </a:solidFill>
              <a:effectLst>
                <a:outerShdw blurRad="38100" dist="38100" dir="2700000" algn="tl">
                  <a:srgbClr val="000000">
                    <a:alpha val="43137"/>
                  </a:srgbClr>
                </a:outerShdw>
              </a:effectLst>
            </a:endParaRPr>
          </a:p>
        </p:txBody>
      </p:sp>
      <p:sp>
        <p:nvSpPr>
          <p:cNvPr id="6" name="矩形标注 5"/>
          <p:cNvSpPr/>
          <p:nvPr/>
        </p:nvSpPr>
        <p:spPr>
          <a:xfrm>
            <a:off x="3404351" y="5013176"/>
            <a:ext cx="2265946" cy="1152128"/>
          </a:xfrm>
          <a:prstGeom prst="wedgeRectCallout">
            <a:avLst>
              <a:gd name="adj1" fmla="val 142927"/>
              <a:gd name="adj2" fmla="val -2441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b="1" dirty="0" smtClean="0">
                <a:solidFill>
                  <a:schemeClr val="tx1"/>
                </a:solidFill>
                <a:effectLst>
                  <a:outerShdw blurRad="38100" dist="38100" dir="2700000" algn="tl">
                    <a:srgbClr val="000000">
                      <a:alpha val="43137"/>
                    </a:srgbClr>
                  </a:outerShdw>
                </a:effectLst>
              </a:rPr>
              <a:t>我有几个项目？是否超项了？查询一下！</a:t>
            </a:r>
            <a:endParaRPr lang="en-US" altLang="zh-CN" b="1" dirty="0" smtClean="0">
              <a:solidFill>
                <a:schemeClr val="tx1"/>
              </a:solidFill>
              <a:effectLst>
                <a:outerShdw blurRad="38100" dist="38100" dir="2700000" algn="tl">
                  <a:srgbClr val="000000">
                    <a:alpha val="43137"/>
                  </a:srgbClr>
                </a:outerShdw>
              </a:effectLst>
            </a:endParaRPr>
          </a:p>
          <a:p>
            <a:pPr algn="ctr"/>
            <a:endParaRPr lang="zh-CN" altLang="en-US"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90637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95313" y="1844824"/>
            <a:ext cx="7077087" cy="4464496"/>
          </a:xfrm>
        </p:spPr>
        <p:txBody>
          <a:bodyPr>
            <a:normAutofit/>
          </a:bodyPr>
          <a:lstStyle/>
          <a:p>
            <a:pPr lvl="1">
              <a:buFont typeface="Wingdings" panose="05000000000000000000" pitchFamily="2" charset="2"/>
              <a:buChar char="u"/>
            </a:pPr>
            <a:r>
              <a:rPr lang="zh-CN" altLang="en-US" sz="2800" b="1" dirty="0" smtClean="0"/>
              <a:t>已经有</a:t>
            </a:r>
            <a:r>
              <a:rPr lang="en-US" altLang="zh-CN" sz="2800" b="1" dirty="0" smtClean="0"/>
              <a:t>ISIS</a:t>
            </a:r>
            <a:r>
              <a:rPr lang="zh-CN" altLang="en-US" sz="2800" b="1" dirty="0" smtClean="0"/>
              <a:t>系统用户名和密码的，可直接使用。</a:t>
            </a:r>
            <a:endParaRPr lang="en-US" altLang="zh-CN" sz="2800" b="1" dirty="0" smtClean="0"/>
          </a:p>
          <a:p>
            <a:pPr lvl="1">
              <a:buFont typeface="Wingdings" panose="05000000000000000000" pitchFamily="2" charset="2"/>
              <a:buChar char="u"/>
            </a:pPr>
            <a:r>
              <a:rPr lang="zh-CN" altLang="en-US" sz="2800" b="1" dirty="0" smtClean="0"/>
              <a:t>没有</a:t>
            </a:r>
            <a:r>
              <a:rPr lang="en-US" altLang="zh-CN" sz="2800" b="1" dirty="0"/>
              <a:t>ISIS</a:t>
            </a:r>
            <a:r>
              <a:rPr lang="zh-CN" altLang="en-US" sz="2800" b="1" dirty="0"/>
              <a:t>系统用户名和密码的，</a:t>
            </a:r>
            <a:r>
              <a:rPr lang="zh-CN" altLang="en-US" sz="2800" b="1" dirty="0" smtClean="0"/>
              <a:t>请将</a:t>
            </a:r>
            <a:r>
              <a:rPr lang="zh-CN" altLang="en-US" sz="2800" b="1" dirty="0">
                <a:solidFill>
                  <a:srgbClr val="FF0000"/>
                </a:solidFill>
              </a:rPr>
              <a:t>姓名、身份证号、座机号、手机号</a:t>
            </a:r>
            <a:r>
              <a:rPr lang="zh-CN" altLang="en-US" sz="2800" b="1" dirty="0" smtClean="0">
                <a:solidFill>
                  <a:srgbClr val="FF0000"/>
                </a:solidFill>
              </a:rPr>
              <a:t>、</a:t>
            </a:r>
            <a:r>
              <a:rPr lang="en-US" altLang="zh-CN" sz="2800" b="1" dirty="0" smtClean="0">
                <a:solidFill>
                  <a:srgbClr val="FF0000"/>
                </a:solidFill>
              </a:rPr>
              <a:t>email</a:t>
            </a:r>
            <a:r>
              <a:rPr lang="zh-CN" altLang="en-US" sz="2800" b="1" dirty="0" smtClean="0">
                <a:solidFill>
                  <a:srgbClr val="FF0000"/>
                </a:solidFill>
              </a:rPr>
              <a:t>信箱</a:t>
            </a:r>
            <a:r>
              <a:rPr lang="zh-CN" altLang="en-US" sz="2800" b="1" dirty="0" smtClean="0">
                <a:solidFill>
                  <a:srgbClr val="FF0000"/>
                </a:solidFill>
                <a:hlinkClick r:id="rId2"/>
              </a:rPr>
              <a:t> </a:t>
            </a:r>
            <a:r>
              <a:rPr lang="zh-CN" altLang="en-US" sz="2800" b="1" dirty="0" smtClean="0">
                <a:hlinkClick r:id="rId2"/>
              </a:rPr>
              <a:t>发送到三院科研处邮箱</a:t>
            </a:r>
            <a:r>
              <a:rPr lang="en-US" altLang="zh-CN" sz="2800" b="1" dirty="0" smtClean="0">
                <a:hlinkClick r:id="rId2"/>
              </a:rPr>
              <a:t>scidept@bjmu.edu.cn</a:t>
            </a:r>
            <a:r>
              <a:rPr lang="zh-CN" altLang="en-US" sz="2800" b="1" dirty="0" smtClean="0"/>
              <a:t>，由科研处向北大统一申请</a:t>
            </a:r>
            <a:r>
              <a:rPr lang="zh-CN" altLang="en-US" sz="2800" b="1" dirty="0"/>
              <a:t>开户。 </a:t>
            </a:r>
            <a:endParaRPr lang="en-US" altLang="zh-CN" sz="2800" b="1" dirty="0"/>
          </a:p>
          <a:p>
            <a:pPr lvl="1">
              <a:buFont typeface="Wingdings" panose="05000000000000000000" pitchFamily="2" charset="2"/>
              <a:buChar char="u"/>
            </a:pPr>
            <a:r>
              <a:rPr lang="zh-CN" altLang="en-US" sz="2800" b="1" dirty="0" smtClean="0"/>
              <a:t>忘记用户名密码的，通过忘记密码找回。</a:t>
            </a:r>
            <a:endParaRPr lang="zh-CN" altLang="en-US" sz="2800" b="1" dirty="0"/>
          </a:p>
        </p:txBody>
      </p:sp>
      <p:sp>
        <p:nvSpPr>
          <p:cNvPr id="4" name="标题 1"/>
          <p:cNvSpPr txBox="1">
            <a:spLocks/>
          </p:cNvSpPr>
          <p:nvPr/>
        </p:nvSpPr>
        <p:spPr>
          <a:xfrm>
            <a:off x="971600" y="404664"/>
            <a:ext cx="7024744"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zh-CN" altLang="en-US" b="1" dirty="0"/>
          </a:p>
        </p:txBody>
      </p:sp>
      <p:sp>
        <p:nvSpPr>
          <p:cNvPr id="5" name="标题 1"/>
          <p:cNvSpPr txBox="1">
            <a:spLocks/>
          </p:cNvSpPr>
          <p:nvPr/>
        </p:nvSpPr>
        <p:spPr>
          <a:xfrm>
            <a:off x="1043608" y="260648"/>
            <a:ext cx="7024744"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CN" altLang="en-US" b="1" dirty="0" smtClean="0"/>
              <a:t>在线申报用户名密码问题</a:t>
            </a:r>
            <a:endParaRPr lang="zh-CN" altLang="en-US" b="1" dirty="0"/>
          </a:p>
        </p:txBody>
      </p:sp>
    </p:spTree>
    <p:extLst>
      <p:ext uri="{BB962C8B-B14F-4D97-AF65-F5344CB8AC3E}">
        <p14:creationId xmlns:p14="http://schemas.microsoft.com/office/powerpoint/2010/main" val="10101841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zh-CN" altLang="en-US" dirty="0"/>
          </a:p>
        </p:txBody>
      </p:sp>
      <p:sp>
        <p:nvSpPr>
          <p:cNvPr id="4" name="内容占位符 2"/>
          <p:cNvSpPr txBox="1">
            <a:spLocks/>
          </p:cNvSpPr>
          <p:nvPr/>
        </p:nvSpPr>
        <p:spPr>
          <a:xfrm>
            <a:off x="1092496" y="548680"/>
            <a:ext cx="6777317" cy="3508977"/>
          </a:xfrm>
          <a:prstGeom prst="rect">
            <a:avLst/>
          </a:prstGeom>
        </p:spPr>
        <p:txBody>
          <a:bodyPr vert="horz" lIns="91440" tIns="45720" rIns="91440" bIns="45720" rtlCol="0">
            <a:normAutofit/>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r>
              <a:rPr lang="zh-CN" altLang="en-US" sz="2800" b="1" dirty="0" smtClean="0">
                <a:effectLst>
                  <a:outerShdw blurRad="38100" dist="38100" dir="2700000" algn="tl">
                    <a:srgbClr val="000000">
                      <a:alpha val="43137"/>
                    </a:srgbClr>
                  </a:outerShdw>
                </a:effectLst>
              </a:rPr>
              <a:t>北大科研部网站</a:t>
            </a:r>
            <a:r>
              <a:rPr lang="en-US" altLang="zh-CN" sz="2800" b="1" dirty="0" smtClean="0">
                <a:effectLst>
                  <a:outerShdw blurRad="38100" dist="38100" dir="2700000" algn="tl">
                    <a:srgbClr val="000000">
                      <a:alpha val="43137"/>
                    </a:srgbClr>
                  </a:outerShdw>
                </a:effectLst>
              </a:rPr>
              <a:t>:</a:t>
            </a:r>
          </a:p>
          <a:p>
            <a:pPr marL="68580" indent="0">
              <a:buNone/>
            </a:pPr>
            <a:r>
              <a:rPr lang="en-US" altLang="zh-CN" b="1" dirty="0" smtClean="0">
                <a:solidFill>
                  <a:srgbClr val="FF0000"/>
                </a:solidFill>
                <a:effectLst>
                  <a:outerShdw blurRad="38100" dist="38100" dir="2700000" algn="tl">
                    <a:srgbClr val="000000">
                      <a:alpha val="43137"/>
                    </a:srgbClr>
                  </a:outerShdw>
                </a:effectLst>
              </a:rPr>
              <a:t>http</a:t>
            </a:r>
            <a:r>
              <a:rPr lang="en-US" altLang="zh-CN" b="1" dirty="0">
                <a:solidFill>
                  <a:srgbClr val="FF0000"/>
                </a:solidFill>
                <a:effectLst>
                  <a:outerShdw blurRad="38100" dist="38100" dir="2700000" algn="tl">
                    <a:srgbClr val="000000">
                      <a:alpha val="43137"/>
                    </a:srgbClr>
                  </a:outerShdw>
                </a:effectLst>
              </a:rPr>
              <a:t>://www.research.pku.edu.cn/Index.asp</a:t>
            </a:r>
            <a:endParaRPr lang="zh-CN" altLang="en-US" b="1" dirty="0">
              <a:solidFill>
                <a:srgbClr val="FF0000"/>
              </a:solidFill>
              <a:effectLst>
                <a:outerShdw blurRad="38100" dist="38100" dir="2700000" algn="tl">
                  <a:srgbClr val="000000">
                    <a:alpha val="43137"/>
                  </a:srgbClr>
                </a:outerShdw>
              </a:effectLst>
            </a:endParaRPr>
          </a:p>
        </p:txBody>
      </p:sp>
      <p:pic>
        <p:nvPicPr>
          <p:cNvPr id="4098" name="Picture 2" descr="C:\Users\zt\AppData\Roaming\Fetion\temp\975f535ebb8feba1506e122f5508730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1772816"/>
            <a:ext cx="4233917" cy="4358946"/>
          </a:xfrm>
          <a:prstGeom prst="rect">
            <a:avLst/>
          </a:prstGeom>
          <a:noFill/>
          <a:extLst>
            <a:ext uri="{909E8E84-426E-40DD-AFC4-6F175D3DCCD1}">
              <a14:hiddenFill xmlns:a14="http://schemas.microsoft.com/office/drawing/2010/main">
                <a:solidFill>
                  <a:srgbClr val="FFFFFF"/>
                </a:solidFill>
              </a14:hiddenFill>
            </a:ext>
          </a:extLst>
        </p:spPr>
      </p:pic>
      <p:sp>
        <p:nvSpPr>
          <p:cNvPr id="5" name="矩形标注 4"/>
          <p:cNvSpPr/>
          <p:nvPr/>
        </p:nvSpPr>
        <p:spPr>
          <a:xfrm>
            <a:off x="1691680" y="4365104"/>
            <a:ext cx="1800200" cy="1152128"/>
          </a:xfrm>
          <a:prstGeom prst="wedgeRectCallout">
            <a:avLst>
              <a:gd name="adj1" fmla="val 90694"/>
              <a:gd name="adj2" fmla="val 368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b="1" dirty="0" smtClean="0">
                <a:solidFill>
                  <a:schemeClr val="tx1"/>
                </a:solidFill>
              </a:rPr>
              <a:t>会挂出相关通知及形式审查及具体内容。</a:t>
            </a:r>
            <a:endParaRPr lang="zh-CN" altLang="en-US" b="1" dirty="0">
              <a:solidFill>
                <a:schemeClr val="tx1"/>
              </a:solidFill>
            </a:endParaRPr>
          </a:p>
        </p:txBody>
      </p:sp>
    </p:spTree>
    <p:extLst>
      <p:ext uri="{BB962C8B-B14F-4D97-AF65-F5344CB8AC3E}">
        <p14:creationId xmlns:p14="http://schemas.microsoft.com/office/powerpoint/2010/main" val="42427853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dirty="0"/>
          </a:p>
        </p:txBody>
      </p:sp>
      <p:sp>
        <p:nvSpPr>
          <p:cNvPr id="4" name="标题 3"/>
          <p:cNvSpPr>
            <a:spLocks noGrp="1"/>
          </p:cNvSpPr>
          <p:nvPr>
            <p:ph type="title"/>
          </p:nvPr>
        </p:nvSpPr>
        <p:spPr/>
        <p:txBody>
          <a:bodyPr/>
          <a:lstStyle/>
          <a:p>
            <a:endParaRPr lang="zh-CN" altLang="en-US" dirty="0"/>
          </a:p>
        </p:txBody>
      </p:sp>
      <p:sp>
        <p:nvSpPr>
          <p:cNvPr id="5" name="内容占位符 2"/>
          <p:cNvSpPr txBox="1">
            <a:spLocks/>
          </p:cNvSpPr>
          <p:nvPr/>
        </p:nvSpPr>
        <p:spPr>
          <a:xfrm>
            <a:off x="1092496" y="548680"/>
            <a:ext cx="6777317" cy="3508977"/>
          </a:xfrm>
          <a:prstGeom prst="rect">
            <a:avLst/>
          </a:prstGeom>
        </p:spPr>
        <p:txBody>
          <a:bodyPr vert="horz" lIns="91440" tIns="45720" rIns="91440" bIns="45720" rtlCol="0">
            <a:normAutofit/>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r>
              <a:rPr lang="zh-CN" altLang="en-US" sz="2800" b="1" dirty="0" smtClean="0">
                <a:effectLst>
                  <a:outerShdw blurRad="38100" dist="38100" dir="2700000" algn="tl">
                    <a:srgbClr val="000000">
                      <a:alpha val="43137"/>
                    </a:srgbClr>
                  </a:outerShdw>
                </a:effectLst>
              </a:rPr>
              <a:t>三院科研处网站</a:t>
            </a:r>
            <a:r>
              <a:rPr lang="en-US" altLang="zh-CN" sz="2800" b="1" dirty="0" smtClean="0">
                <a:effectLst>
                  <a:outerShdw blurRad="38100" dist="38100" dir="2700000" algn="tl">
                    <a:srgbClr val="000000">
                      <a:alpha val="43137"/>
                    </a:srgbClr>
                  </a:outerShdw>
                </a:effectLst>
              </a:rPr>
              <a:t>:</a:t>
            </a:r>
          </a:p>
          <a:p>
            <a:pPr marL="68580" indent="0">
              <a:buNone/>
            </a:pPr>
            <a:r>
              <a:rPr lang="en-US" altLang="zh-CN" b="1" dirty="0">
                <a:solidFill>
                  <a:srgbClr val="FF0000"/>
                </a:solidFill>
                <a:effectLst>
                  <a:outerShdw blurRad="38100" dist="38100" dir="2700000" algn="tl">
                    <a:srgbClr val="000000">
                      <a:alpha val="43137"/>
                    </a:srgbClr>
                  </a:outerShdw>
                </a:effectLst>
              </a:rPr>
              <a:t>http://</a:t>
            </a:r>
            <a:r>
              <a:rPr lang="en-US" altLang="zh-CN" b="1" dirty="0" smtClean="0">
                <a:solidFill>
                  <a:srgbClr val="FF0000"/>
                </a:solidFill>
                <a:effectLst>
                  <a:outerShdw blurRad="38100" dist="38100" dir="2700000" algn="tl">
                    <a:srgbClr val="000000">
                      <a:alpha val="43137"/>
                    </a:srgbClr>
                  </a:outerShdw>
                </a:effectLst>
              </a:rPr>
              <a:t>www.puh3.net.cn/kygz/kykx/index.shtml</a:t>
            </a:r>
            <a:endParaRPr lang="zh-CN" altLang="en-US" b="1" dirty="0">
              <a:solidFill>
                <a:srgbClr val="FF0000"/>
              </a:solidFill>
              <a:effectLst>
                <a:outerShdw blurRad="38100" dist="38100" dir="2700000" algn="tl">
                  <a:srgbClr val="000000">
                    <a:alpha val="43137"/>
                  </a:srgbClr>
                </a:outerShdw>
              </a:effectLst>
            </a:endParaRPr>
          </a:p>
        </p:txBody>
      </p:sp>
      <p:pic>
        <p:nvPicPr>
          <p:cNvPr id="5122" name="Picture 2" descr="C:\Users\zt\AppData\Roaming\Fetion\temp\88cdaae658bae8d90fe9f51bfe8ed19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2303168"/>
            <a:ext cx="5307641" cy="3905623"/>
          </a:xfrm>
          <a:prstGeom prst="rect">
            <a:avLst/>
          </a:prstGeom>
          <a:noFill/>
          <a:extLst>
            <a:ext uri="{909E8E84-426E-40DD-AFC4-6F175D3DCCD1}">
              <a14:hiddenFill xmlns:a14="http://schemas.microsoft.com/office/drawing/2010/main">
                <a:solidFill>
                  <a:srgbClr val="FFFFFF"/>
                </a:solidFill>
              </a14:hiddenFill>
            </a:ext>
          </a:extLst>
        </p:spPr>
      </p:pic>
      <p:sp>
        <p:nvSpPr>
          <p:cNvPr id="7" name="矩形标注 6"/>
          <p:cNvSpPr/>
          <p:nvPr/>
        </p:nvSpPr>
        <p:spPr>
          <a:xfrm>
            <a:off x="899592" y="3356992"/>
            <a:ext cx="1800200" cy="1152128"/>
          </a:xfrm>
          <a:prstGeom prst="wedgeRectCallout">
            <a:avLst>
              <a:gd name="adj1" fmla="val 90694"/>
              <a:gd name="adj2" fmla="val 368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b="1" dirty="0" smtClean="0">
                <a:solidFill>
                  <a:schemeClr val="tx1"/>
                </a:solidFill>
              </a:rPr>
              <a:t>实时关注科研快讯专栏</a:t>
            </a:r>
            <a:endParaRPr lang="zh-CN" altLang="en-US" b="1" dirty="0">
              <a:solidFill>
                <a:schemeClr val="tx1"/>
              </a:solidFill>
            </a:endParaRPr>
          </a:p>
        </p:txBody>
      </p:sp>
    </p:spTree>
    <p:extLst>
      <p:ext uri="{BB962C8B-B14F-4D97-AF65-F5344CB8AC3E}">
        <p14:creationId xmlns:p14="http://schemas.microsoft.com/office/powerpoint/2010/main" val="33462267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国自然申请四阶段</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3206754634"/>
              </p:ext>
            </p:extLst>
          </p:nvPr>
        </p:nvGraphicFramePr>
        <p:xfrm>
          <a:off x="570384" y="1484784"/>
          <a:ext cx="8291264" cy="3336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上箭头 4"/>
          <p:cNvSpPr/>
          <p:nvPr/>
        </p:nvSpPr>
        <p:spPr>
          <a:xfrm>
            <a:off x="3491880" y="3933056"/>
            <a:ext cx="288032" cy="122413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2555776" y="5445224"/>
            <a:ext cx="2160240"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effectLst>
                  <a:outerShdw blurRad="38100" dist="38100" dir="2700000" algn="tl">
                    <a:srgbClr val="000000">
                      <a:alpha val="43137"/>
                    </a:srgbClr>
                  </a:outerShdw>
                </a:effectLst>
              </a:rPr>
              <a:t>形式审查</a:t>
            </a:r>
            <a:endParaRPr lang="zh-CN" altLang="en-US" sz="3200" b="1" dirty="0">
              <a:solidFill>
                <a:srgbClr val="FF0000"/>
              </a:solidFill>
              <a:effectLst>
                <a:outerShdw blurRad="38100" dist="38100" dir="2700000" algn="tl">
                  <a:srgbClr val="000000">
                    <a:alpha val="43137"/>
                  </a:srgbClr>
                </a:outerShdw>
              </a:effectLst>
            </a:endParaRPr>
          </a:p>
        </p:txBody>
      </p:sp>
      <p:sp>
        <p:nvSpPr>
          <p:cNvPr id="7" name="标题 1"/>
          <p:cNvSpPr txBox="1">
            <a:spLocks/>
          </p:cNvSpPr>
          <p:nvPr/>
        </p:nvSpPr>
        <p:spPr>
          <a:xfrm>
            <a:off x="1043608" y="260648"/>
            <a:ext cx="7024744"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b="1" dirty="0" smtClean="0"/>
              <a:t>2014</a:t>
            </a:r>
            <a:r>
              <a:rPr lang="zh-CN" altLang="en-US" b="1" dirty="0" smtClean="0"/>
              <a:t>年国自然申请准备工作</a:t>
            </a:r>
            <a:endParaRPr lang="zh-CN" altLang="en-US" b="1" dirty="0"/>
          </a:p>
        </p:txBody>
      </p:sp>
    </p:spTree>
    <p:extLst>
      <p:ext uri="{BB962C8B-B14F-4D97-AF65-F5344CB8AC3E}">
        <p14:creationId xmlns:p14="http://schemas.microsoft.com/office/powerpoint/2010/main" val="28535760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effectLst>
                  <a:outerShdw blurRad="38100" dist="38100" dir="2700000" algn="tl">
                    <a:srgbClr val="000000">
                      <a:alpha val="43137"/>
                    </a:srgbClr>
                  </a:outerShdw>
                </a:effectLst>
              </a:rPr>
              <a:t>血的教训，避免重蹈覆辙</a:t>
            </a:r>
            <a:endParaRPr lang="zh-CN" altLang="en-US" sz="3600" b="1" dirty="0">
              <a:effectLst>
                <a:outerShdw blurRad="38100" dist="38100" dir="2700000" algn="tl">
                  <a:srgbClr val="000000">
                    <a:alpha val="43137"/>
                  </a:srgbClr>
                </a:outerShdw>
              </a:effectLst>
            </a:endParaRPr>
          </a:p>
        </p:txBody>
      </p:sp>
      <p:sp>
        <p:nvSpPr>
          <p:cNvPr id="3" name="内容占位符 2"/>
          <p:cNvSpPr>
            <a:spLocks noGrp="1"/>
          </p:cNvSpPr>
          <p:nvPr>
            <p:ph idx="1"/>
          </p:nvPr>
        </p:nvSpPr>
        <p:spPr>
          <a:xfrm>
            <a:off x="1063237" y="3362207"/>
            <a:ext cx="6777317" cy="3508977"/>
          </a:xfrm>
        </p:spPr>
        <p:txBody>
          <a:bodyPr/>
          <a:lstStyle/>
          <a:p>
            <a:r>
              <a:rPr lang="zh-CN" altLang="en-US" dirty="0" smtClean="0"/>
              <a:t>据基金委统计：</a:t>
            </a:r>
            <a:endParaRPr lang="en-US" altLang="zh-CN" dirty="0" smtClean="0"/>
          </a:p>
          <a:p>
            <a:r>
              <a:rPr lang="en-US" altLang="zh-CN" dirty="0" smtClean="0"/>
              <a:t>2013</a:t>
            </a:r>
            <a:r>
              <a:rPr lang="zh-CN" altLang="en-US" dirty="0" smtClean="0"/>
              <a:t>年度，</a:t>
            </a:r>
            <a:r>
              <a:rPr lang="en-US" altLang="zh-CN" dirty="0" smtClean="0"/>
              <a:t>48.15%</a:t>
            </a:r>
            <a:r>
              <a:rPr lang="zh-CN" altLang="en-US" dirty="0" smtClean="0"/>
              <a:t>的依托单位申请书中出现因形式审查不合格不予资助的项目。</a:t>
            </a:r>
            <a:endParaRPr lang="en-US" altLang="zh-CN" dirty="0" smtClean="0"/>
          </a:p>
          <a:p>
            <a:r>
              <a:rPr lang="zh-CN" altLang="en-US" dirty="0"/>
              <a:t>不予</a:t>
            </a:r>
            <a:r>
              <a:rPr lang="zh-CN" altLang="en-US" dirty="0" smtClean="0"/>
              <a:t>受理率达</a:t>
            </a:r>
            <a:r>
              <a:rPr lang="en-US" altLang="zh-CN" dirty="0" smtClean="0"/>
              <a:t>100%</a:t>
            </a:r>
            <a:r>
              <a:rPr lang="zh-CN" altLang="en-US" dirty="0" smtClean="0"/>
              <a:t>的共有</a:t>
            </a:r>
            <a:r>
              <a:rPr lang="en-US" altLang="zh-CN" dirty="0" smtClean="0"/>
              <a:t>38</a:t>
            </a:r>
            <a:r>
              <a:rPr lang="zh-CN" altLang="en-US" dirty="0" smtClean="0"/>
              <a:t>个单位，</a:t>
            </a:r>
            <a:r>
              <a:rPr lang="zh-CN" altLang="en-US" dirty="0"/>
              <a:t>不予受理率</a:t>
            </a:r>
            <a:r>
              <a:rPr lang="zh-CN" altLang="en-US" dirty="0" smtClean="0"/>
              <a:t>达</a:t>
            </a:r>
            <a:r>
              <a:rPr lang="en-US" altLang="zh-CN" dirty="0" smtClean="0"/>
              <a:t>60%</a:t>
            </a:r>
            <a:r>
              <a:rPr lang="zh-CN" altLang="en-US" dirty="0"/>
              <a:t>的</a:t>
            </a:r>
            <a:r>
              <a:rPr lang="zh-CN" altLang="en-US" dirty="0" smtClean="0"/>
              <a:t>共有</a:t>
            </a:r>
            <a:r>
              <a:rPr lang="en-US" altLang="zh-CN" dirty="0" smtClean="0"/>
              <a:t>50</a:t>
            </a:r>
            <a:r>
              <a:rPr lang="zh-CN" altLang="en-US" dirty="0" smtClean="0"/>
              <a:t>个</a:t>
            </a:r>
            <a:r>
              <a:rPr lang="zh-CN" altLang="en-US" dirty="0"/>
              <a:t>单位</a:t>
            </a:r>
            <a:r>
              <a:rPr lang="zh-CN" altLang="en-US" dirty="0" smtClean="0"/>
              <a:t>，</a:t>
            </a:r>
            <a:r>
              <a:rPr lang="zh-CN" altLang="en-US" dirty="0"/>
              <a:t>不予受理率</a:t>
            </a:r>
            <a:r>
              <a:rPr lang="zh-CN" altLang="en-US" dirty="0" smtClean="0"/>
              <a:t>达</a:t>
            </a:r>
            <a:r>
              <a:rPr lang="en-US" altLang="zh-CN" dirty="0"/>
              <a:t>4</a:t>
            </a:r>
            <a:r>
              <a:rPr lang="en-US" altLang="zh-CN" dirty="0" smtClean="0"/>
              <a:t>0%</a:t>
            </a:r>
            <a:r>
              <a:rPr lang="zh-CN" altLang="en-US" dirty="0" smtClean="0"/>
              <a:t>的共有</a:t>
            </a:r>
            <a:r>
              <a:rPr lang="en-US" altLang="zh-CN" dirty="0" smtClean="0"/>
              <a:t>92</a:t>
            </a:r>
            <a:r>
              <a:rPr lang="zh-CN" altLang="en-US" dirty="0" smtClean="0"/>
              <a:t>个单位。</a:t>
            </a:r>
            <a:endParaRPr lang="zh-CN" altLang="en-US" dirty="0"/>
          </a:p>
          <a:p>
            <a:r>
              <a:rPr lang="zh-CN" altLang="en-US" b="1" dirty="0">
                <a:solidFill>
                  <a:srgbClr val="FF0000"/>
                </a:solidFill>
              </a:rPr>
              <a:t>初审不</a:t>
            </a:r>
            <a:r>
              <a:rPr lang="zh-CN" altLang="en-US" b="1" dirty="0" smtClean="0">
                <a:solidFill>
                  <a:srgbClr val="FF0000"/>
                </a:solidFill>
              </a:rPr>
              <a:t>通过，申请复审者</a:t>
            </a:r>
            <a:r>
              <a:rPr lang="en-US" altLang="zh-CN" b="1" dirty="0" smtClean="0">
                <a:solidFill>
                  <a:srgbClr val="FF0000"/>
                </a:solidFill>
              </a:rPr>
              <a:t>99.2%</a:t>
            </a:r>
            <a:r>
              <a:rPr lang="zh-CN" altLang="en-US" b="1" dirty="0" smtClean="0">
                <a:solidFill>
                  <a:srgbClr val="FF0000"/>
                </a:solidFill>
              </a:rPr>
              <a:t>维持原判。</a:t>
            </a:r>
            <a:r>
              <a:rPr lang="en-US" altLang="zh-CN" b="1" dirty="0" smtClean="0">
                <a:solidFill>
                  <a:srgbClr val="FF0000"/>
                </a:solidFill>
              </a:rPr>
              <a:t>T-T</a:t>
            </a:r>
            <a:endParaRPr lang="zh-CN" altLang="en-US" b="1" dirty="0">
              <a:solidFill>
                <a:srgbClr val="FF0000"/>
              </a:solidFill>
            </a:endParaRPr>
          </a:p>
          <a:p>
            <a:endParaRPr lang="zh-CN" altLang="en-US" dirty="0"/>
          </a:p>
        </p:txBody>
      </p:sp>
      <p:sp>
        <p:nvSpPr>
          <p:cNvPr id="4" name="云形标注 3"/>
          <p:cNvSpPr/>
          <p:nvPr/>
        </p:nvSpPr>
        <p:spPr>
          <a:xfrm>
            <a:off x="1259632" y="2204864"/>
            <a:ext cx="5616624" cy="324036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rgbClr val="FF0000"/>
                </a:solidFill>
              </a:rPr>
              <a:t>SO……</a:t>
            </a:r>
            <a:r>
              <a:rPr lang="zh-CN" altLang="en-US" sz="2800" b="1" dirty="0" smtClean="0">
                <a:solidFill>
                  <a:srgbClr val="FF0000"/>
                </a:solidFill>
              </a:rPr>
              <a:t>通过形式审查是申请成功的第一步，小伙伴们，千万不要摔倒在起跑线啊</a:t>
            </a:r>
            <a:r>
              <a:rPr lang="en-US" altLang="zh-CN" sz="2800" b="1" dirty="0" smtClean="0">
                <a:solidFill>
                  <a:srgbClr val="FF0000"/>
                </a:solidFill>
              </a:rPr>
              <a:t>~~</a:t>
            </a:r>
            <a:endParaRPr lang="zh-CN" altLang="en-US" sz="2800" b="1" dirty="0">
              <a:solidFill>
                <a:srgbClr val="FF0000"/>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6199" y="2383833"/>
            <a:ext cx="1490046" cy="1175185"/>
          </a:xfrm>
          <a:prstGeom prst="rect">
            <a:avLst/>
          </a:prstGeom>
        </p:spPr>
      </p:pic>
      <p:sp>
        <p:nvSpPr>
          <p:cNvPr id="6" name="标题 1"/>
          <p:cNvSpPr txBox="1">
            <a:spLocks/>
          </p:cNvSpPr>
          <p:nvPr/>
        </p:nvSpPr>
        <p:spPr>
          <a:xfrm>
            <a:off x="1043608" y="260648"/>
            <a:ext cx="7024744"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b="1" dirty="0" smtClean="0"/>
              <a:t>2014</a:t>
            </a:r>
            <a:r>
              <a:rPr lang="zh-CN" altLang="en-US" b="1" dirty="0" smtClean="0"/>
              <a:t>年国自然申请注意事项</a:t>
            </a:r>
            <a:endParaRPr lang="zh-CN" altLang="en-US" b="1" dirty="0"/>
          </a:p>
        </p:txBody>
      </p:sp>
    </p:spTree>
    <p:extLst>
      <p:ext uri="{BB962C8B-B14F-4D97-AF65-F5344CB8AC3E}">
        <p14:creationId xmlns:p14="http://schemas.microsoft.com/office/powerpoint/2010/main" val="2657357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3490" y="692696"/>
            <a:ext cx="7024744" cy="1143000"/>
          </a:xfrm>
        </p:spPr>
        <p:txBody>
          <a:bodyPr/>
          <a:lstStyle/>
          <a:p>
            <a:r>
              <a:rPr lang="zh-CN" altLang="en-US" b="1" dirty="0" smtClean="0">
                <a:effectLst>
                  <a:outerShdw blurRad="38100" dist="38100" dir="2700000" algn="tl">
                    <a:srgbClr val="000000">
                      <a:alpha val="43137"/>
                    </a:srgbClr>
                  </a:outerShdw>
                </a:effectLst>
              </a:rPr>
              <a:t>折在初审的十大原因</a:t>
            </a:r>
            <a:endParaRPr lang="zh-CN" altLang="en-US" b="1" dirty="0">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noAutofit/>
          </a:bodyPr>
          <a:lstStyle/>
          <a:p>
            <a:r>
              <a:rPr lang="zh-CN" altLang="en-US" b="1" dirty="0" smtClean="0">
                <a:solidFill>
                  <a:srgbClr val="FF0000"/>
                </a:solidFill>
              </a:rPr>
              <a:t>超项</a:t>
            </a:r>
            <a:endParaRPr lang="en-US" altLang="zh-CN" b="1" dirty="0" smtClean="0">
              <a:solidFill>
                <a:srgbClr val="FF0000"/>
              </a:solidFill>
            </a:endParaRPr>
          </a:p>
          <a:p>
            <a:r>
              <a:rPr lang="zh-CN" altLang="en-US" sz="1800" b="1" dirty="0" smtClean="0"/>
              <a:t>申请书内容不完整，信息有误</a:t>
            </a:r>
            <a:endParaRPr lang="en-US" altLang="zh-CN" sz="1800" b="1" dirty="0" smtClean="0"/>
          </a:p>
          <a:p>
            <a:r>
              <a:rPr lang="zh-CN" altLang="en-US" sz="1800" b="1" dirty="0" smtClean="0"/>
              <a:t>不属于本学科资助范畴</a:t>
            </a:r>
            <a:endParaRPr lang="en-US" altLang="zh-CN" sz="1800" b="1" dirty="0" smtClean="0"/>
          </a:p>
          <a:p>
            <a:r>
              <a:rPr lang="zh-CN" altLang="en-US" sz="1800" b="1" dirty="0" smtClean="0"/>
              <a:t>申请人或项目组成员未签名或非本人亲笔签名</a:t>
            </a:r>
            <a:endParaRPr lang="en-US" altLang="zh-CN" sz="1800" b="1" dirty="0" smtClean="0"/>
          </a:p>
          <a:p>
            <a:r>
              <a:rPr lang="zh-CN" altLang="en-US" sz="1800" b="1" dirty="0" smtClean="0"/>
              <a:t>依托</a:t>
            </a:r>
            <a:r>
              <a:rPr lang="en-US" altLang="zh-CN" sz="1800" b="1" dirty="0" smtClean="0"/>
              <a:t>/</a:t>
            </a:r>
            <a:r>
              <a:rPr lang="zh-CN" altLang="en-US" sz="1800" b="1" dirty="0" smtClean="0"/>
              <a:t>合作单位未盖公章或非法人章，或所填单位与公章不符</a:t>
            </a:r>
            <a:endParaRPr lang="en-US" altLang="zh-CN" sz="1800" b="1" dirty="0" smtClean="0"/>
          </a:p>
          <a:p>
            <a:r>
              <a:rPr lang="zh-CN" altLang="en-US" sz="1800" b="1" dirty="0"/>
              <a:t>研究</a:t>
            </a:r>
            <a:r>
              <a:rPr lang="zh-CN" altLang="en-US" sz="1800" b="1" dirty="0" smtClean="0"/>
              <a:t>期限和经费等内容不符合指南</a:t>
            </a:r>
            <a:endParaRPr lang="en-US" altLang="zh-CN" sz="1800" b="1" dirty="0" smtClean="0"/>
          </a:p>
          <a:p>
            <a:r>
              <a:rPr lang="zh-CN" altLang="en-US" sz="1800" b="1" dirty="0"/>
              <a:t>在职</a:t>
            </a:r>
            <a:r>
              <a:rPr lang="zh-CN" altLang="en-US" sz="1800" b="1" dirty="0" smtClean="0"/>
              <a:t>博士未提供导师同意函</a:t>
            </a:r>
            <a:endParaRPr lang="en-US" altLang="zh-CN" sz="1800" b="1" dirty="0" smtClean="0"/>
          </a:p>
          <a:p>
            <a:r>
              <a:rPr lang="zh-CN" altLang="en-US" sz="1800" b="1" dirty="0"/>
              <a:t>中级职称推荐信只有一封</a:t>
            </a:r>
            <a:r>
              <a:rPr lang="zh-CN" altLang="en-US" sz="1800" b="1" dirty="0" smtClean="0"/>
              <a:t>或无推荐信，推荐人身份不明，没有注明单位和职称</a:t>
            </a:r>
            <a:endParaRPr lang="en-US" altLang="zh-CN" sz="1800" b="1" dirty="0" smtClean="0"/>
          </a:p>
          <a:p>
            <a:r>
              <a:rPr lang="zh-CN" altLang="en-US" sz="1800" b="1" dirty="0" smtClean="0"/>
              <a:t>代码填写错误</a:t>
            </a:r>
            <a:endParaRPr lang="en-US" altLang="zh-CN" sz="1800" b="1" dirty="0" smtClean="0"/>
          </a:p>
          <a:p>
            <a:r>
              <a:rPr lang="zh-CN" altLang="en-US" sz="1800" b="1" dirty="0"/>
              <a:t>未按照要求</a:t>
            </a:r>
            <a:r>
              <a:rPr lang="zh-CN" altLang="en-US" sz="1800" b="1" dirty="0" smtClean="0"/>
              <a:t>填写附注说明</a:t>
            </a:r>
            <a:endParaRPr lang="en-US" altLang="zh-CN" sz="1800" b="1" dirty="0" smtClean="0"/>
          </a:p>
          <a:p>
            <a:r>
              <a:rPr lang="zh-CN" altLang="en-US" sz="1800" b="1" dirty="0" smtClean="0"/>
              <a:t>违规，不符合申请资格</a:t>
            </a:r>
            <a:endParaRPr lang="en-US" altLang="zh-CN" sz="1800" b="1" dirty="0" smtClean="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136" y="692696"/>
            <a:ext cx="2808312" cy="1872208"/>
          </a:xfrm>
          <a:prstGeom prst="rect">
            <a:avLst/>
          </a:prstGeom>
          <a:ln>
            <a:noFill/>
          </a:ln>
          <a:effectLst>
            <a:softEdge rad="112500"/>
          </a:effectLst>
        </p:spPr>
      </p:pic>
    </p:spTree>
    <p:extLst>
      <p:ext uri="{BB962C8B-B14F-4D97-AF65-F5344CB8AC3E}">
        <p14:creationId xmlns:p14="http://schemas.microsoft.com/office/powerpoint/2010/main" val="25865952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3490" y="197768"/>
            <a:ext cx="7024744" cy="1143000"/>
          </a:xfrm>
        </p:spPr>
        <p:txBody>
          <a:bodyPr/>
          <a:lstStyle/>
          <a:p>
            <a:r>
              <a:rPr lang="zh-CN" altLang="en-US" b="1" dirty="0" smtClean="0"/>
              <a:t>避免初审不通过的注意事项</a:t>
            </a:r>
            <a:endParaRPr lang="zh-CN" altLang="en-US" b="1" dirty="0"/>
          </a:p>
        </p:txBody>
      </p:sp>
      <p:sp>
        <p:nvSpPr>
          <p:cNvPr id="3" name="内容占位符 2"/>
          <p:cNvSpPr>
            <a:spLocks noGrp="1"/>
          </p:cNvSpPr>
          <p:nvPr>
            <p:ph idx="1"/>
          </p:nvPr>
        </p:nvSpPr>
        <p:spPr>
          <a:xfrm>
            <a:off x="1043608" y="1700808"/>
            <a:ext cx="6840760" cy="4824536"/>
          </a:xfrm>
        </p:spPr>
        <p:txBody>
          <a:bodyPr>
            <a:normAutofit lnSpcReduction="10000"/>
          </a:bodyPr>
          <a:lstStyle/>
          <a:p>
            <a:r>
              <a:rPr lang="zh-CN" altLang="en-US" b="1" dirty="0" smtClean="0">
                <a:solidFill>
                  <a:srgbClr val="FF0000"/>
                </a:solidFill>
              </a:rPr>
              <a:t>别以为有个好本子就够了！</a:t>
            </a:r>
            <a:endParaRPr lang="en-US" altLang="zh-CN" b="1" dirty="0" smtClean="0">
              <a:solidFill>
                <a:srgbClr val="FF0000"/>
              </a:solidFill>
            </a:endParaRPr>
          </a:p>
          <a:p>
            <a:pPr marL="68580" indent="0">
              <a:buNone/>
            </a:pPr>
            <a:r>
              <a:rPr lang="zh-CN" altLang="en-US" b="1" dirty="0" smtClean="0"/>
              <a:t>申请人认真阅读</a:t>
            </a:r>
            <a:r>
              <a:rPr lang="en-US" altLang="zh-CN" b="1" dirty="0" smtClean="0"/>
              <a:t>《</a:t>
            </a:r>
            <a:r>
              <a:rPr lang="zh-CN" altLang="en-US" b="1" dirty="0" smtClean="0"/>
              <a:t>通告</a:t>
            </a:r>
            <a:r>
              <a:rPr lang="en-US" altLang="zh-CN" b="1" dirty="0" smtClean="0"/>
              <a:t>》</a:t>
            </a:r>
            <a:r>
              <a:rPr lang="zh-CN" altLang="en-US" b="1" dirty="0" smtClean="0"/>
              <a:t>和</a:t>
            </a:r>
            <a:r>
              <a:rPr lang="en-US" altLang="zh-CN" b="1" dirty="0" smtClean="0"/>
              <a:t>《</a:t>
            </a:r>
            <a:r>
              <a:rPr lang="zh-CN" altLang="en-US" b="1" dirty="0" smtClean="0"/>
              <a:t>指南</a:t>
            </a:r>
            <a:r>
              <a:rPr lang="en-US" altLang="zh-CN" b="1" dirty="0" smtClean="0"/>
              <a:t>》</a:t>
            </a:r>
            <a:r>
              <a:rPr lang="zh-CN" altLang="en-US" b="1" dirty="0" smtClean="0"/>
              <a:t>，特别注意新规定和所属学科的特殊要求。当然科研处会帮大家做好形式上的把关。</a:t>
            </a:r>
            <a:endParaRPr lang="en-US" altLang="zh-CN" b="1" dirty="0" smtClean="0"/>
          </a:p>
          <a:p>
            <a:r>
              <a:rPr lang="zh-CN" altLang="en-US" b="1" dirty="0" smtClean="0">
                <a:solidFill>
                  <a:srgbClr val="FF0000"/>
                </a:solidFill>
              </a:rPr>
              <a:t>别以为评委不注意细节！</a:t>
            </a:r>
            <a:endParaRPr lang="en-US" altLang="zh-CN" b="1" dirty="0" smtClean="0">
              <a:solidFill>
                <a:srgbClr val="FF0000"/>
              </a:solidFill>
            </a:endParaRPr>
          </a:p>
          <a:p>
            <a:pPr marL="68580" indent="0">
              <a:buNone/>
            </a:pPr>
            <a:r>
              <a:rPr lang="en-US" altLang="zh-CN" b="1" dirty="0"/>
              <a:t> </a:t>
            </a:r>
            <a:r>
              <a:rPr lang="zh-CN" altLang="en-US" b="1" dirty="0" smtClean="0"/>
              <a:t>严肃认真填报申请书各项信息，务必信息真实。一个字一个章都可能把你</a:t>
            </a:r>
            <a:r>
              <a:rPr lang="en-US" altLang="zh-CN" b="1" dirty="0" smtClean="0"/>
              <a:t>OUT</a:t>
            </a:r>
            <a:r>
              <a:rPr lang="zh-CN" altLang="en-US" b="1" dirty="0" smtClean="0"/>
              <a:t>了！</a:t>
            </a:r>
            <a:endParaRPr lang="en-US" altLang="zh-CN" b="1" dirty="0" smtClean="0"/>
          </a:p>
          <a:p>
            <a:r>
              <a:rPr lang="zh-CN" altLang="en-US" b="1" dirty="0" smtClean="0">
                <a:solidFill>
                  <a:srgbClr val="FF0000"/>
                </a:solidFill>
              </a:rPr>
              <a:t>基金委装了“电子狗”！</a:t>
            </a:r>
            <a:endParaRPr lang="en-US" altLang="zh-CN" b="1" dirty="0" smtClean="0">
              <a:solidFill>
                <a:srgbClr val="FF0000"/>
              </a:solidFill>
            </a:endParaRPr>
          </a:p>
          <a:p>
            <a:pPr marL="68580" indent="0">
              <a:buNone/>
            </a:pPr>
            <a:r>
              <a:rPr lang="zh-CN" altLang="en-US" b="1" dirty="0" smtClean="0"/>
              <a:t>基金委电子系统设有查重功能。申请人申请</a:t>
            </a:r>
            <a:r>
              <a:rPr lang="en-US" altLang="zh-CN" b="1" dirty="0" smtClean="0"/>
              <a:t>NSFC</a:t>
            </a:r>
            <a:r>
              <a:rPr lang="zh-CN" altLang="en-US" b="1" dirty="0" smtClean="0"/>
              <a:t>的项目相关研究内容已经获得其他渠道或者项目资助的，请务必在申请材料中说明受资助情况以及与申请项目的区别和联系，避免重复资助，科研诚信问题务必谨慎。</a:t>
            </a:r>
            <a:endParaRPr lang="en-US" altLang="zh-CN" b="1" dirty="0" smtClean="0"/>
          </a:p>
          <a:p>
            <a:pPr marL="68580" indent="0">
              <a:buNone/>
            </a:pPr>
            <a:endParaRPr lang="en-US" altLang="zh-CN" b="1" dirty="0"/>
          </a:p>
        </p:txBody>
      </p:sp>
    </p:spTree>
    <p:extLst>
      <p:ext uri="{BB962C8B-B14F-4D97-AF65-F5344CB8AC3E}">
        <p14:creationId xmlns:p14="http://schemas.microsoft.com/office/powerpoint/2010/main" val="17103862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3490" y="332656"/>
            <a:ext cx="7024744" cy="1143000"/>
          </a:xfrm>
        </p:spPr>
        <p:txBody>
          <a:bodyPr/>
          <a:lstStyle/>
          <a:p>
            <a:r>
              <a:rPr lang="en-US" altLang="zh-CN" b="1" dirty="0" smtClean="0"/>
              <a:t>2014</a:t>
            </a:r>
            <a:r>
              <a:rPr lang="zh-CN" altLang="en-US" b="1" dirty="0" smtClean="0"/>
              <a:t>年</a:t>
            </a:r>
            <a:r>
              <a:rPr lang="en-US" altLang="zh-CN" b="1" dirty="0" smtClean="0"/>
              <a:t>NSFC</a:t>
            </a:r>
            <a:r>
              <a:rPr lang="zh-CN" altLang="en-US" b="1" dirty="0" smtClean="0"/>
              <a:t>资助结构调整</a:t>
            </a:r>
            <a:endParaRPr lang="zh-CN" altLang="en-US" b="1" dirty="0"/>
          </a:p>
        </p:txBody>
      </p:sp>
      <p:sp>
        <p:nvSpPr>
          <p:cNvPr id="3" name="内容占位符 2"/>
          <p:cNvSpPr>
            <a:spLocks noGrp="1"/>
          </p:cNvSpPr>
          <p:nvPr>
            <p:ph idx="1"/>
          </p:nvPr>
        </p:nvSpPr>
        <p:spPr>
          <a:xfrm>
            <a:off x="1043492" y="1772816"/>
            <a:ext cx="6912884" cy="4752528"/>
          </a:xfrm>
        </p:spPr>
        <p:txBody>
          <a:bodyPr>
            <a:normAutofit fontScale="92500" lnSpcReduction="10000"/>
          </a:bodyPr>
          <a:lstStyle/>
          <a:p>
            <a:r>
              <a:rPr lang="zh-CN" altLang="en-US" sz="2600" b="1" dirty="0" smtClean="0">
                <a:solidFill>
                  <a:srgbClr val="FF0000"/>
                </a:solidFill>
              </a:rPr>
              <a:t>取消部分项目类型</a:t>
            </a:r>
            <a:endParaRPr lang="en-US" altLang="zh-CN" sz="2600" b="1" dirty="0" smtClean="0">
              <a:solidFill>
                <a:srgbClr val="FF0000"/>
              </a:solidFill>
            </a:endParaRPr>
          </a:p>
          <a:p>
            <a:pPr lvl="1">
              <a:buFont typeface="Wingdings" panose="05000000000000000000" pitchFamily="2" charset="2"/>
              <a:buChar char="u"/>
            </a:pPr>
            <a:r>
              <a:rPr lang="zh-CN" altLang="en-US" sz="2000" b="1" dirty="0"/>
              <a:t>国家基础科学人才培养基金项目、科普项目、重点学术期刊专项、青少年科技活动专项、优秀国家重点实验室研究</a:t>
            </a:r>
            <a:r>
              <a:rPr lang="zh-CN" altLang="en-US" sz="2000" b="1" dirty="0" smtClean="0"/>
              <a:t>项目。</a:t>
            </a:r>
            <a:endParaRPr lang="en-US" altLang="zh-CN" sz="2000" b="1" dirty="0"/>
          </a:p>
          <a:p>
            <a:r>
              <a:rPr lang="zh-CN" altLang="en-US" sz="2600" b="1" dirty="0">
                <a:solidFill>
                  <a:srgbClr val="FF0000"/>
                </a:solidFill>
              </a:rPr>
              <a:t>合并和</a:t>
            </a:r>
            <a:r>
              <a:rPr lang="zh-CN" altLang="en-US" sz="2600" b="1" dirty="0" smtClean="0">
                <a:solidFill>
                  <a:srgbClr val="FF0000"/>
                </a:solidFill>
              </a:rPr>
              <a:t>调整项目类型</a:t>
            </a:r>
            <a:endParaRPr lang="en-US" altLang="zh-CN" sz="2600" b="1" dirty="0">
              <a:solidFill>
                <a:srgbClr val="FF0000"/>
              </a:solidFill>
            </a:endParaRPr>
          </a:p>
          <a:p>
            <a:pPr lvl="1">
              <a:buFont typeface="Wingdings" panose="05000000000000000000" pitchFamily="2" charset="2"/>
              <a:buChar char="u"/>
            </a:pPr>
            <a:r>
              <a:rPr lang="zh-CN" altLang="en-US" b="1" dirty="0"/>
              <a:t>不再</a:t>
            </a:r>
            <a:r>
              <a:rPr lang="zh-CN" altLang="en-US" b="1" dirty="0" smtClean="0"/>
              <a:t>设立青年</a:t>
            </a:r>
            <a:r>
              <a:rPr lang="en-US" altLang="zh-CN" b="1" dirty="0" smtClean="0"/>
              <a:t>-</a:t>
            </a:r>
            <a:r>
              <a:rPr lang="zh-CN" altLang="en-US" b="1" dirty="0" smtClean="0"/>
              <a:t>面上连续资助项目，该类型并入面上项目。当年结题的中级职称青年项目负责人允许申请面上项目。</a:t>
            </a:r>
            <a:endParaRPr lang="en-US" altLang="zh-CN" b="1" dirty="0" smtClean="0"/>
          </a:p>
          <a:p>
            <a:pPr lvl="1">
              <a:buFont typeface="Wingdings" panose="05000000000000000000" pitchFamily="2" charset="2"/>
              <a:buChar char="u"/>
            </a:pPr>
            <a:r>
              <a:rPr lang="zh-CN" altLang="en-US" b="1" dirty="0" smtClean="0"/>
              <a:t>合并原科学仪器基础研究专款项目和国家重大科研仪器设备研究专项。</a:t>
            </a:r>
            <a:endParaRPr lang="en-US" altLang="zh-CN" b="1" dirty="0" smtClean="0"/>
          </a:p>
          <a:p>
            <a:pPr lvl="1">
              <a:buFont typeface="Wingdings" panose="05000000000000000000" pitchFamily="2" charset="2"/>
              <a:buChar char="u"/>
            </a:pPr>
            <a:r>
              <a:rPr lang="zh-CN" altLang="en-US" b="1" dirty="0" smtClean="0"/>
              <a:t>原重大国际（地区）合作研究项目更名为“重点国际（地区）合作研究项目”。</a:t>
            </a:r>
            <a:endParaRPr lang="en-US" altLang="zh-CN" b="1" dirty="0" smtClean="0"/>
          </a:p>
          <a:p>
            <a:pPr lvl="1">
              <a:buFont typeface="Wingdings" panose="05000000000000000000" pitchFamily="2" charset="2"/>
              <a:buChar char="u"/>
            </a:pPr>
            <a:r>
              <a:rPr lang="en-US" altLang="zh-CN" b="1" dirty="0" smtClean="0"/>
              <a:t>《</a:t>
            </a:r>
            <a:r>
              <a:rPr lang="zh-CN" altLang="en-US" b="1" dirty="0" smtClean="0"/>
              <a:t>创新研究群体项目管理办法</a:t>
            </a:r>
            <a:r>
              <a:rPr lang="en-US" altLang="zh-CN" b="1" dirty="0" smtClean="0"/>
              <a:t>》</a:t>
            </a:r>
            <a:r>
              <a:rPr lang="zh-CN" altLang="en-US" b="1" dirty="0" smtClean="0"/>
              <a:t>已经公布，改推荐为直接申请。采用</a:t>
            </a:r>
            <a:r>
              <a:rPr lang="en-US" altLang="zh-CN" b="1" dirty="0" smtClean="0"/>
              <a:t>6+3</a:t>
            </a:r>
            <a:r>
              <a:rPr lang="zh-CN" altLang="en-US" b="1" dirty="0" smtClean="0"/>
              <a:t>年的资助模式，申请条件：≤</a:t>
            </a:r>
            <a:r>
              <a:rPr lang="en-US" altLang="zh-CN" b="1" dirty="0" smtClean="0"/>
              <a:t>55Y,</a:t>
            </a:r>
            <a:r>
              <a:rPr lang="zh-CN" altLang="en-US" b="1" dirty="0" smtClean="0"/>
              <a:t>每年在依托单位≥</a:t>
            </a:r>
            <a:r>
              <a:rPr lang="en-US" altLang="zh-CN" b="1" dirty="0" smtClean="0"/>
              <a:t>6M</a:t>
            </a:r>
            <a:r>
              <a:rPr lang="zh-CN" altLang="en-US" b="1" dirty="0" smtClean="0"/>
              <a:t>，研究队伍</a:t>
            </a:r>
            <a:r>
              <a:rPr lang="en-US" altLang="zh-CN" b="1" dirty="0" smtClean="0"/>
              <a:t>6</a:t>
            </a:r>
            <a:r>
              <a:rPr lang="zh-CN" altLang="en-US" b="1" dirty="0" smtClean="0"/>
              <a:t>人（包含申请人）。</a:t>
            </a:r>
            <a:endParaRPr lang="en-US" altLang="zh-CN" b="1" dirty="0" smtClean="0"/>
          </a:p>
          <a:p>
            <a:endParaRPr lang="zh-CN" altLang="en-US" b="1" dirty="0"/>
          </a:p>
        </p:txBody>
      </p:sp>
    </p:spTree>
    <p:extLst>
      <p:ext uri="{BB962C8B-B14F-4D97-AF65-F5344CB8AC3E}">
        <p14:creationId xmlns:p14="http://schemas.microsoft.com/office/powerpoint/2010/main" val="9488026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1043608" y="1916832"/>
            <a:ext cx="6777317" cy="3508977"/>
          </a:xfrm>
        </p:spPr>
        <p:txBody>
          <a:bodyPr>
            <a:normAutofit/>
          </a:bodyPr>
          <a:lstStyle/>
          <a:p>
            <a:r>
              <a:rPr lang="en-US" altLang="zh-CN" sz="3600" b="1" dirty="0"/>
              <a:t>2014</a:t>
            </a:r>
            <a:r>
              <a:rPr lang="zh-CN" altLang="en-US" sz="3600" b="1" dirty="0"/>
              <a:t>年度有较多类型采用在线方式撰写并提交申请书。</a:t>
            </a:r>
            <a:r>
              <a:rPr lang="en-US" altLang="zh-CN" sz="3600" b="1" dirty="0"/>
              <a:t>ISIS</a:t>
            </a:r>
            <a:r>
              <a:rPr lang="zh-CN" altLang="en-US" sz="3600" b="1" dirty="0"/>
              <a:t>系统大批量生成</a:t>
            </a:r>
            <a:r>
              <a:rPr lang="en-US" altLang="zh-CN" sz="3600" b="1" dirty="0"/>
              <a:t>PDF</a:t>
            </a:r>
            <a:r>
              <a:rPr lang="zh-CN" altLang="en-US" sz="3600" b="1" dirty="0"/>
              <a:t>版本申请书需要一定处理时间，请申请人注意掌握时间，</a:t>
            </a:r>
            <a:r>
              <a:rPr lang="zh-CN" altLang="en-US" sz="3600" b="1" dirty="0">
                <a:solidFill>
                  <a:srgbClr val="FF0000"/>
                </a:solidFill>
              </a:rPr>
              <a:t>尽早提交</a:t>
            </a:r>
            <a:r>
              <a:rPr lang="zh-CN" altLang="en-US" sz="3600" b="1" dirty="0" smtClean="0">
                <a:solidFill>
                  <a:srgbClr val="FF0000"/>
                </a:solidFill>
              </a:rPr>
              <a:t>。</a:t>
            </a:r>
            <a:endParaRPr lang="en-US" altLang="zh-CN" sz="3600" b="1" dirty="0" smtClean="0">
              <a:solidFill>
                <a:srgbClr val="FF0000"/>
              </a:solidFill>
            </a:endParaRPr>
          </a:p>
        </p:txBody>
      </p:sp>
      <p:sp>
        <p:nvSpPr>
          <p:cNvPr id="4" name="标题 1"/>
          <p:cNvSpPr txBox="1">
            <a:spLocks/>
          </p:cNvSpPr>
          <p:nvPr/>
        </p:nvSpPr>
        <p:spPr>
          <a:xfrm>
            <a:off x="1043608" y="260648"/>
            <a:ext cx="7024744"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b="1" dirty="0" smtClean="0"/>
              <a:t>2014</a:t>
            </a:r>
            <a:r>
              <a:rPr lang="zh-CN" altLang="en-US" b="1" dirty="0" smtClean="0"/>
              <a:t>年国自然申请注意事项</a:t>
            </a:r>
            <a:endParaRPr lang="zh-CN" altLang="en-US" b="1" dirty="0"/>
          </a:p>
        </p:txBody>
      </p:sp>
    </p:spTree>
    <p:extLst>
      <p:ext uri="{BB962C8B-B14F-4D97-AF65-F5344CB8AC3E}">
        <p14:creationId xmlns:p14="http://schemas.microsoft.com/office/powerpoint/2010/main" val="18030521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1043492" y="1628800"/>
            <a:ext cx="6777317" cy="3508977"/>
          </a:xfrm>
        </p:spPr>
        <p:txBody>
          <a:bodyPr>
            <a:normAutofit/>
          </a:bodyPr>
          <a:lstStyle/>
          <a:p>
            <a:r>
              <a:rPr lang="zh-CN" altLang="en-US" sz="4400" b="1" dirty="0"/>
              <a:t>我院截止</a:t>
            </a:r>
            <a:r>
              <a:rPr lang="zh-CN" altLang="en-US" sz="4400" b="1" dirty="0" smtClean="0"/>
              <a:t>日期</a:t>
            </a:r>
            <a:r>
              <a:rPr lang="en-US" altLang="zh-CN" sz="4400" b="1" dirty="0" smtClean="0">
                <a:solidFill>
                  <a:srgbClr val="FF0000"/>
                </a:solidFill>
              </a:rPr>
              <a:t>2</a:t>
            </a:r>
            <a:r>
              <a:rPr lang="zh-CN" altLang="en-US" sz="4400" b="1" dirty="0">
                <a:solidFill>
                  <a:srgbClr val="FF0000"/>
                </a:solidFill>
              </a:rPr>
              <a:t>月</a:t>
            </a:r>
            <a:r>
              <a:rPr lang="en-US" altLang="zh-CN" sz="4400" b="1" dirty="0" smtClean="0">
                <a:solidFill>
                  <a:srgbClr val="FF0000"/>
                </a:solidFill>
              </a:rPr>
              <a:t>25</a:t>
            </a:r>
            <a:r>
              <a:rPr lang="zh-CN" altLang="en-US" sz="4400" b="1" dirty="0" smtClean="0">
                <a:solidFill>
                  <a:srgbClr val="FF0000"/>
                </a:solidFill>
              </a:rPr>
              <a:t>日</a:t>
            </a:r>
            <a:r>
              <a:rPr lang="zh-CN" altLang="en-US" sz="4400" b="1" dirty="0"/>
              <a:t>。</a:t>
            </a:r>
            <a:endParaRPr lang="en-US" altLang="zh-CN" sz="4400" b="1" dirty="0"/>
          </a:p>
          <a:p>
            <a:r>
              <a:rPr lang="zh-CN" altLang="en-US" sz="4400" b="1" dirty="0"/>
              <a:t>北大截止</a:t>
            </a:r>
            <a:r>
              <a:rPr lang="zh-CN" altLang="en-US" sz="4400" b="1" dirty="0" smtClean="0"/>
              <a:t>时间</a:t>
            </a:r>
            <a:r>
              <a:rPr lang="en-US" altLang="zh-CN" sz="4400" b="1" dirty="0" smtClean="0">
                <a:solidFill>
                  <a:srgbClr val="FF0000"/>
                </a:solidFill>
              </a:rPr>
              <a:t>3</a:t>
            </a:r>
            <a:r>
              <a:rPr lang="zh-CN" altLang="en-US" sz="4400" b="1" dirty="0">
                <a:solidFill>
                  <a:srgbClr val="FF0000"/>
                </a:solidFill>
              </a:rPr>
              <a:t>月</a:t>
            </a:r>
            <a:r>
              <a:rPr lang="en-US" altLang="zh-CN" sz="4400" b="1" dirty="0">
                <a:solidFill>
                  <a:srgbClr val="FF0000"/>
                </a:solidFill>
              </a:rPr>
              <a:t>6</a:t>
            </a:r>
            <a:r>
              <a:rPr lang="zh-CN" altLang="en-US" sz="4400" b="1" dirty="0">
                <a:solidFill>
                  <a:srgbClr val="FF0000"/>
                </a:solidFill>
              </a:rPr>
              <a:t>日</a:t>
            </a:r>
            <a:r>
              <a:rPr lang="zh-CN" altLang="en-US" sz="4400" b="1" dirty="0" smtClean="0"/>
              <a:t>。</a:t>
            </a:r>
            <a:endParaRPr lang="en-US" altLang="zh-CN" sz="4400" b="1" dirty="0" smtClean="0"/>
          </a:p>
          <a:p>
            <a:r>
              <a:rPr lang="en-US" altLang="zh-CN" sz="4400" b="1" dirty="0">
                <a:solidFill>
                  <a:srgbClr val="FF0000"/>
                </a:solidFill>
              </a:rPr>
              <a:t>5</a:t>
            </a:r>
            <a:r>
              <a:rPr lang="zh-CN" altLang="zh-CN" sz="4400" b="1" dirty="0">
                <a:solidFill>
                  <a:srgbClr val="FF0000"/>
                </a:solidFill>
              </a:rPr>
              <a:t>月</a:t>
            </a:r>
            <a:r>
              <a:rPr lang="en-US" altLang="zh-CN" sz="4400" b="1" dirty="0">
                <a:solidFill>
                  <a:srgbClr val="FF0000"/>
                </a:solidFill>
              </a:rPr>
              <a:t>5</a:t>
            </a:r>
            <a:r>
              <a:rPr lang="zh-CN" altLang="zh-CN" sz="4400" b="1" dirty="0">
                <a:solidFill>
                  <a:srgbClr val="FF0000"/>
                </a:solidFill>
              </a:rPr>
              <a:t>日前</a:t>
            </a:r>
            <a:r>
              <a:rPr lang="zh-CN" altLang="zh-CN" sz="4400" b="1" dirty="0"/>
              <a:t>公布初审结果，并受理复审</a:t>
            </a:r>
            <a:r>
              <a:rPr lang="zh-CN" altLang="zh-CN" sz="4400" b="1" dirty="0" smtClean="0"/>
              <a:t>申请</a:t>
            </a:r>
            <a:r>
              <a:rPr lang="zh-CN" altLang="en-US" sz="4400" b="1" dirty="0" smtClean="0"/>
              <a:t>。</a:t>
            </a:r>
            <a:endParaRPr lang="zh-CN" altLang="en-US" sz="4400" b="1" dirty="0"/>
          </a:p>
          <a:p>
            <a:endParaRPr lang="zh-CN" altLang="en-US" sz="4400" dirty="0"/>
          </a:p>
        </p:txBody>
      </p:sp>
    </p:spTree>
    <p:extLst>
      <p:ext uri="{BB962C8B-B14F-4D97-AF65-F5344CB8AC3E}">
        <p14:creationId xmlns:p14="http://schemas.microsoft.com/office/powerpoint/2010/main" val="12293332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dirty="0"/>
              <a:t>此话适用于一切评审</a:t>
            </a:r>
            <a:br>
              <a:rPr lang="zh-CN" altLang="en-US" b="1" dirty="0"/>
            </a:br>
            <a:endParaRPr lang="zh-CN" altLang="en-US" b="1" dirty="0"/>
          </a:p>
        </p:txBody>
      </p:sp>
      <p:sp>
        <p:nvSpPr>
          <p:cNvPr id="3" name="内容占位符 2"/>
          <p:cNvSpPr>
            <a:spLocks noGrp="1"/>
          </p:cNvSpPr>
          <p:nvPr>
            <p:ph idx="1"/>
          </p:nvPr>
        </p:nvSpPr>
        <p:spPr/>
        <p:txBody>
          <a:bodyPr>
            <a:normAutofit/>
          </a:bodyPr>
          <a:lstStyle/>
          <a:p>
            <a:pPr marL="68580" indent="0" algn="ctr">
              <a:buNone/>
            </a:pPr>
            <a:endParaRPr lang="en-US" altLang="zh-CN" sz="4400" dirty="0" smtClean="0"/>
          </a:p>
          <a:p>
            <a:pPr marL="68580" indent="0" algn="ctr">
              <a:buNone/>
            </a:pPr>
            <a:r>
              <a:rPr lang="zh-CN" altLang="en-US" sz="5400" b="1" dirty="0" smtClean="0">
                <a:effectLst>
                  <a:outerShdw blurRad="38100" dist="38100" dir="2700000" algn="tl">
                    <a:srgbClr val="000000">
                      <a:alpha val="43137"/>
                    </a:srgbClr>
                  </a:outerShdw>
                </a:effectLst>
              </a:rPr>
              <a:t>重在参与、贵在坚持</a:t>
            </a:r>
            <a:endParaRPr lang="en-US" altLang="zh-CN" sz="5400" b="1" dirty="0">
              <a:effectLst>
                <a:outerShdw blurRad="38100" dist="38100" dir="2700000" algn="tl">
                  <a:srgbClr val="000000">
                    <a:alpha val="43137"/>
                  </a:srgbClr>
                </a:outerShdw>
              </a:effectLst>
            </a:endParaRPr>
          </a:p>
          <a:p>
            <a:pPr marL="68580" indent="0" algn="ctr">
              <a:buNone/>
            </a:pPr>
            <a:r>
              <a:rPr lang="zh-CN" altLang="en-US" sz="5400" b="1" dirty="0" smtClean="0">
                <a:effectLst>
                  <a:outerShdw blurRad="38100" dist="38100" dir="2700000" algn="tl">
                    <a:srgbClr val="000000">
                      <a:alpha val="43137"/>
                    </a:srgbClr>
                  </a:outerShdw>
                </a:effectLst>
              </a:rPr>
              <a:t>对照标准找差距</a:t>
            </a:r>
            <a:endParaRPr lang="en-US" altLang="zh-CN" sz="5400" b="1" dirty="0" smtClean="0">
              <a:effectLst>
                <a:outerShdw blurRad="38100" dist="38100" dir="2700000" algn="tl">
                  <a:srgbClr val="000000">
                    <a:alpha val="43137"/>
                  </a:srgbClr>
                </a:outerShdw>
              </a:effectLst>
            </a:endParaRPr>
          </a:p>
          <a:p>
            <a:pPr algn="ctr"/>
            <a:endParaRPr lang="zh-CN" altLang="en-US" sz="4400" dirty="0"/>
          </a:p>
        </p:txBody>
      </p:sp>
    </p:spTree>
    <p:extLst>
      <p:ext uri="{BB962C8B-B14F-4D97-AF65-F5344CB8AC3E}">
        <p14:creationId xmlns:p14="http://schemas.microsoft.com/office/powerpoint/2010/main" val="443482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15616" y="548680"/>
            <a:ext cx="6777317" cy="3508977"/>
          </a:xfrm>
        </p:spPr>
        <p:txBody>
          <a:bodyPr/>
          <a:lstStyle/>
          <a:p>
            <a:pPr marL="68580" indent="0" algn="ctr">
              <a:buNone/>
            </a:pPr>
            <a:r>
              <a:rPr lang="zh-CN" altLang="en-US" sz="3200" b="1" dirty="0" smtClean="0">
                <a:solidFill>
                  <a:srgbClr val="FF0000"/>
                </a:solidFill>
                <a:effectLst>
                  <a:outerShdw blurRad="38100" dist="38100" dir="2700000" algn="tl">
                    <a:srgbClr val="000000">
                      <a:alpha val="43137"/>
                    </a:srgbClr>
                  </a:outerShdw>
                </a:effectLst>
              </a:rPr>
              <a:t>请</a:t>
            </a:r>
            <a:r>
              <a:rPr lang="zh-CN" altLang="en-US" sz="3200" b="1" dirty="0">
                <a:solidFill>
                  <a:srgbClr val="FF0000"/>
                </a:solidFill>
                <a:effectLst>
                  <a:outerShdw blurRad="38100" dist="38100" dir="2700000" algn="tl">
                    <a:srgbClr val="000000">
                      <a:alpha val="43137"/>
                    </a:srgbClr>
                  </a:outerShdw>
                </a:effectLst>
              </a:rPr>
              <a:t>务必仔细研读指南！</a:t>
            </a:r>
            <a:endParaRPr lang="en-US" altLang="zh-CN" sz="3200" b="1" dirty="0" smtClean="0">
              <a:effectLst>
                <a:outerShdw blurRad="38100" dist="38100" dir="2700000" algn="tl">
                  <a:srgbClr val="000000">
                    <a:alpha val="43137"/>
                  </a:srgbClr>
                </a:outerShdw>
              </a:effectLst>
            </a:endParaRPr>
          </a:p>
          <a:p>
            <a:pPr marL="68580" indent="0" algn="ctr">
              <a:buNone/>
            </a:pPr>
            <a:r>
              <a:rPr lang="zh-CN" altLang="en-US" sz="3200" b="1" dirty="0" smtClean="0">
                <a:solidFill>
                  <a:srgbClr val="FF0000"/>
                </a:solidFill>
                <a:effectLst>
                  <a:outerShdw blurRad="38100" dist="38100" dir="2700000" algn="tl">
                    <a:srgbClr val="000000">
                      <a:alpha val="43137"/>
                    </a:srgbClr>
                  </a:outerShdw>
                </a:effectLst>
              </a:rPr>
              <a:t>内部资料禁止外传！</a:t>
            </a:r>
            <a:endParaRPr lang="en-US" altLang="zh-CN" sz="3200" b="1" dirty="0" smtClean="0">
              <a:solidFill>
                <a:srgbClr val="FF0000"/>
              </a:solidFill>
              <a:effectLst>
                <a:outerShdw blurRad="38100" dist="38100" dir="2700000" algn="tl">
                  <a:srgbClr val="000000">
                    <a:alpha val="43137"/>
                  </a:srgbClr>
                </a:outerShdw>
              </a:effectLst>
            </a:endParaRPr>
          </a:p>
          <a:p>
            <a:pPr marL="68580" indent="0" algn="ctr">
              <a:buNone/>
            </a:pPr>
            <a:r>
              <a:rPr lang="zh-CN" altLang="en-US" sz="3200" b="1" dirty="0" smtClean="0">
                <a:effectLst>
                  <a:outerShdw blurRad="38100" dist="38100" dir="2700000" algn="tl">
                    <a:srgbClr val="000000">
                      <a:alpha val="43137"/>
                    </a:srgbClr>
                  </a:outerShdw>
                </a:effectLst>
              </a:rPr>
              <a:t>需要个性化咨询，请洽询科研处</a:t>
            </a:r>
            <a:r>
              <a:rPr lang="en-US" altLang="zh-CN" sz="3200" b="1" dirty="0" smtClean="0">
                <a:effectLst>
                  <a:outerShdw blurRad="38100" dist="38100" dir="2700000" algn="tl">
                    <a:srgbClr val="000000">
                      <a:alpha val="43137"/>
                    </a:srgbClr>
                  </a:outerShdw>
                </a:effectLst>
              </a:rPr>
              <a:t>82265877</a:t>
            </a:r>
            <a:r>
              <a:rPr lang="zh-CN" altLang="en-US" sz="3200" b="1" dirty="0" smtClean="0">
                <a:effectLst>
                  <a:outerShdw blurRad="38100" dist="38100" dir="2700000" algn="tl">
                    <a:srgbClr val="000000">
                      <a:alpha val="43137"/>
                    </a:srgbClr>
                  </a:outerShdw>
                </a:effectLst>
              </a:rPr>
              <a:t>戴婉薇，或通过微信平台进行互动。</a:t>
            </a:r>
            <a:endParaRPr lang="en-US" altLang="zh-CN" sz="3200" b="1" dirty="0" smtClean="0">
              <a:effectLst>
                <a:outerShdw blurRad="38100" dist="38100" dir="2700000" algn="tl">
                  <a:srgbClr val="000000">
                    <a:alpha val="43137"/>
                  </a:srgbClr>
                </a:outerShdw>
              </a:effectLst>
            </a:endParaRPr>
          </a:p>
          <a:p>
            <a:pPr marL="68580" indent="0">
              <a:buNone/>
            </a:pPr>
            <a:endParaRPr lang="zh-CN" altLang="en-US" b="1" dirty="0">
              <a:effectLst>
                <a:outerShdw blurRad="38100" dist="38100" dir="2700000" algn="tl">
                  <a:srgbClr val="000000">
                    <a:alpha val="43137"/>
                  </a:srgbClr>
                </a:outerShdw>
              </a:effectLst>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672" y="3356992"/>
            <a:ext cx="5833424" cy="2801783"/>
          </a:xfrm>
          <a:prstGeom prst="rect">
            <a:avLst/>
          </a:prstGeom>
        </p:spPr>
      </p:pic>
    </p:spTree>
    <p:extLst>
      <p:ext uri="{BB962C8B-B14F-4D97-AF65-F5344CB8AC3E}">
        <p14:creationId xmlns:p14="http://schemas.microsoft.com/office/powerpoint/2010/main" val="6397865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68580" indent="0" algn="ctr">
              <a:buNone/>
            </a:pPr>
            <a:r>
              <a:rPr lang="zh-CN" altLang="en-US" sz="7200" b="1" dirty="0">
                <a:solidFill>
                  <a:srgbClr val="FFC000"/>
                </a:solidFill>
                <a:effectLst>
                  <a:outerShdw blurRad="38100" dist="38100" dir="2700000" algn="tl">
                    <a:srgbClr val="000000">
                      <a:alpha val="43137"/>
                    </a:srgbClr>
                  </a:outerShdw>
                </a:effectLst>
              </a:rPr>
              <a:t>感谢</a:t>
            </a:r>
            <a:r>
              <a:rPr lang="zh-CN" altLang="en-US" sz="7200" b="1" dirty="0" smtClean="0">
                <a:solidFill>
                  <a:srgbClr val="FFC000"/>
                </a:solidFill>
                <a:effectLst>
                  <a:outerShdw blurRad="38100" dist="38100" dir="2700000" algn="tl">
                    <a:srgbClr val="000000">
                      <a:alpha val="43137"/>
                    </a:srgbClr>
                  </a:outerShdw>
                </a:effectLst>
              </a:rPr>
              <a:t>浏览</a:t>
            </a:r>
            <a:endParaRPr lang="en-US" altLang="zh-CN" sz="7200" b="1" dirty="0">
              <a:solidFill>
                <a:srgbClr val="FFC000"/>
              </a:solidFill>
              <a:effectLst>
                <a:outerShdw blurRad="38100" dist="38100" dir="2700000" algn="tl">
                  <a:srgbClr val="000000">
                    <a:alpha val="43137"/>
                  </a:srgbClr>
                </a:outerShdw>
              </a:effectLst>
            </a:endParaRPr>
          </a:p>
          <a:p>
            <a:endParaRPr lang="zh-CN" altLang="en-US" dirty="0"/>
          </a:p>
        </p:txBody>
      </p:sp>
    </p:spTree>
    <p:extLst>
      <p:ext uri="{BB962C8B-B14F-4D97-AF65-F5344CB8AC3E}">
        <p14:creationId xmlns:p14="http://schemas.microsoft.com/office/powerpoint/2010/main" val="2395320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3490" y="1988840"/>
            <a:ext cx="6840878" cy="4248472"/>
          </a:xfrm>
        </p:spPr>
        <p:txBody>
          <a:bodyPr>
            <a:normAutofit lnSpcReduction="10000"/>
          </a:bodyPr>
          <a:lstStyle/>
          <a:p>
            <a:pPr>
              <a:buFont typeface="Wingdings" panose="05000000000000000000" pitchFamily="2" charset="2"/>
              <a:buChar char="l"/>
            </a:pPr>
            <a:r>
              <a:rPr lang="zh-CN" altLang="en-US" sz="2800" b="1" dirty="0" smtClean="0"/>
              <a:t>只有</a:t>
            </a:r>
            <a:r>
              <a:rPr lang="zh-CN" altLang="en-US" sz="2800" b="1" dirty="0" smtClean="0">
                <a:solidFill>
                  <a:srgbClr val="FF0000"/>
                </a:solidFill>
              </a:rPr>
              <a:t>面上</a:t>
            </a:r>
            <a:r>
              <a:rPr lang="zh-CN" altLang="en-US" sz="2800" b="1" dirty="0" smtClean="0"/>
              <a:t>和</a:t>
            </a:r>
            <a:r>
              <a:rPr lang="zh-CN" altLang="en-US" sz="2800" b="1" dirty="0" smtClean="0">
                <a:solidFill>
                  <a:srgbClr val="FF0000"/>
                </a:solidFill>
              </a:rPr>
              <a:t>地区科学基金项目</a:t>
            </a:r>
            <a:r>
              <a:rPr lang="zh-CN" altLang="en-US" sz="2800" b="1" dirty="0" smtClean="0"/>
              <a:t>采用离线申请！</a:t>
            </a:r>
            <a:endParaRPr lang="en-US" altLang="zh-CN" sz="2800" b="1" dirty="0" smtClean="0"/>
          </a:p>
          <a:p>
            <a:pPr>
              <a:lnSpc>
                <a:spcPct val="150000"/>
              </a:lnSpc>
              <a:buFont typeface="Wingdings" panose="05000000000000000000" pitchFamily="2" charset="2"/>
              <a:buChar char="l"/>
            </a:pPr>
            <a:r>
              <a:rPr lang="zh-CN" altLang="en-US" sz="2800" b="1" dirty="0" smtClean="0"/>
              <a:t>包含</a:t>
            </a:r>
            <a:r>
              <a:rPr lang="zh-CN" altLang="en-US" sz="2800" b="1" dirty="0" smtClean="0">
                <a:solidFill>
                  <a:srgbClr val="FF0000"/>
                </a:solidFill>
              </a:rPr>
              <a:t>青年基金项目</a:t>
            </a:r>
            <a:r>
              <a:rPr lang="zh-CN" altLang="en-US" sz="2800" b="1" dirty="0" smtClean="0"/>
              <a:t>在内的所有项目实行在线申请。</a:t>
            </a:r>
            <a:endParaRPr lang="en-US" altLang="zh-CN" sz="2800" b="1" dirty="0" smtClean="0"/>
          </a:p>
          <a:p>
            <a:pPr>
              <a:buFont typeface="Wingdings" panose="05000000000000000000" pitchFamily="2" charset="2"/>
              <a:buChar char="l"/>
            </a:pPr>
            <a:r>
              <a:rPr lang="zh-CN" altLang="en-US" sz="2800" b="1" dirty="0" smtClean="0"/>
              <a:t>下载使用</a:t>
            </a:r>
            <a:r>
              <a:rPr lang="en-US" altLang="zh-CN" sz="2800" b="1" dirty="0"/>
              <a:t>2014</a:t>
            </a:r>
            <a:r>
              <a:rPr lang="zh-CN" altLang="en-US" sz="2800" b="1" dirty="0"/>
              <a:t>新版申请书时，应当</a:t>
            </a:r>
            <a:r>
              <a:rPr lang="zh-CN" altLang="en-US" sz="2800" b="1" dirty="0">
                <a:solidFill>
                  <a:srgbClr val="FF0000"/>
                </a:solidFill>
              </a:rPr>
              <a:t>删除</a:t>
            </a:r>
            <a:r>
              <a:rPr lang="zh-CN" altLang="en-US" sz="2800" b="1" dirty="0"/>
              <a:t>以前版本申请书相关全部模板。</a:t>
            </a:r>
            <a:endParaRPr lang="en-US" altLang="zh-CN" sz="2800" b="1" dirty="0"/>
          </a:p>
          <a:p>
            <a:pPr>
              <a:buFont typeface="Wingdings" panose="05000000000000000000" pitchFamily="2" charset="2"/>
              <a:buChar char="l"/>
            </a:pPr>
            <a:r>
              <a:rPr lang="zh-CN" altLang="en-US" sz="2800" b="1" dirty="0"/>
              <a:t>申请书中的起始年月一律写</a:t>
            </a:r>
            <a:r>
              <a:rPr lang="en-US" altLang="zh-CN" sz="2800" b="1" dirty="0"/>
              <a:t>2015</a:t>
            </a:r>
            <a:r>
              <a:rPr lang="zh-CN" altLang="en-US" sz="2800" b="1" dirty="0" smtClean="0"/>
              <a:t>年</a:t>
            </a:r>
            <a:r>
              <a:rPr lang="en-US" altLang="zh-CN" sz="2800" b="1" dirty="0" smtClean="0"/>
              <a:t>1</a:t>
            </a:r>
            <a:r>
              <a:rPr lang="zh-CN" altLang="en-US" sz="2800" b="1" dirty="0" smtClean="0"/>
              <a:t>月</a:t>
            </a:r>
            <a:r>
              <a:rPr lang="zh-CN" altLang="en-US" sz="2800" b="1" dirty="0"/>
              <a:t>，终止年月按照不同资助项目具体要求填写</a:t>
            </a:r>
            <a:r>
              <a:rPr lang="en-US" altLang="zh-CN" sz="2800" b="1" dirty="0"/>
              <a:t>20</a:t>
            </a:r>
            <a:r>
              <a:rPr lang="zh-CN" altLang="en-US" sz="2800" b="1" dirty="0"/>
              <a:t>**年</a:t>
            </a:r>
            <a:r>
              <a:rPr lang="en-US" altLang="zh-CN" sz="2800" b="1" dirty="0"/>
              <a:t>12</a:t>
            </a:r>
            <a:r>
              <a:rPr lang="zh-CN" altLang="en-US" sz="2800" b="1" dirty="0"/>
              <a:t>月。</a:t>
            </a:r>
            <a:endParaRPr lang="en-US" altLang="zh-CN" sz="2800" b="1" dirty="0"/>
          </a:p>
          <a:p>
            <a:pPr>
              <a:buFont typeface="Wingdings" panose="05000000000000000000" pitchFamily="2" charset="2"/>
              <a:buChar char="l"/>
            </a:pPr>
            <a:endParaRPr lang="en-US" altLang="zh-CN" sz="2800" b="1" dirty="0" smtClean="0"/>
          </a:p>
          <a:p>
            <a:pPr marL="68580" indent="0">
              <a:buNone/>
            </a:pPr>
            <a:endParaRPr lang="zh-CN" altLang="en-US" sz="2800" dirty="0"/>
          </a:p>
        </p:txBody>
      </p:sp>
      <p:sp>
        <p:nvSpPr>
          <p:cNvPr id="4" name="标题 1"/>
          <p:cNvSpPr txBox="1">
            <a:spLocks/>
          </p:cNvSpPr>
          <p:nvPr/>
        </p:nvSpPr>
        <p:spPr>
          <a:xfrm>
            <a:off x="1043490" y="332656"/>
            <a:ext cx="7024744"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b="1" dirty="0"/>
              <a:t>2014</a:t>
            </a:r>
            <a:r>
              <a:rPr lang="zh-CN" altLang="en-US" b="1" dirty="0"/>
              <a:t>年度</a:t>
            </a:r>
            <a:r>
              <a:rPr lang="zh-CN" altLang="en-US" b="1" dirty="0" smtClean="0"/>
              <a:t>申请书</a:t>
            </a:r>
            <a:r>
              <a:rPr lang="zh-CN" altLang="en-US" b="1" dirty="0"/>
              <a:t>填报方式</a:t>
            </a:r>
            <a:r>
              <a:rPr lang="zh-CN" altLang="en-US" b="1" dirty="0" smtClean="0"/>
              <a:t>调整</a:t>
            </a:r>
            <a:endParaRPr lang="zh-CN" altLang="en-US" b="1" dirty="0"/>
          </a:p>
        </p:txBody>
      </p:sp>
    </p:spTree>
    <p:extLst>
      <p:ext uri="{BB962C8B-B14F-4D97-AF65-F5344CB8AC3E}">
        <p14:creationId xmlns:p14="http://schemas.microsoft.com/office/powerpoint/2010/main" val="14988105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3490" y="341784"/>
            <a:ext cx="7024744" cy="1143000"/>
          </a:xfrm>
        </p:spPr>
        <p:txBody>
          <a:bodyPr/>
          <a:lstStyle/>
          <a:p>
            <a:r>
              <a:rPr lang="zh-CN" altLang="en-US" b="1" dirty="0" smtClean="0"/>
              <a:t>关于限项的规定</a:t>
            </a:r>
            <a:endParaRPr lang="zh-CN" altLang="en-US" b="1" dirty="0"/>
          </a:p>
        </p:txBody>
      </p:sp>
      <p:sp>
        <p:nvSpPr>
          <p:cNvPr id="3" name="内容占位符 2"/>
          <p:cNvSpPr>
            <a:spLocks noGrp="1"/>
          </p:cNvSpPr>
          <p:nvPr>
            <p:ph idx="1"/>
          </p:nvPr>
        </p:nvSpPr>
        <p:spPr>
          <a:xfrm>
            <a:off x="1043492" y="1628800"/>
            <a:ext cx="6984892" cy="4203829"/>
          </a:xfrm>
        </p:spPr>
        <p:txBody>
          <a:bodyPr>
            <a:normAutofit lnSpcReduction="10000"/>
          </a:bodyPr>
          <a:lstStyle/>
          <a:p>
            <a:r>
              <a:rPr lang="zh-CN" altLang="en-US" b="1" dirty="0" smtClean="0"/>
              <a:t>申请人同年只能申请</a:t>
            </a:r>
            <a:r>
              <a:rPr lang="en-US" altLang="zh-CN" b="1" dirty="0" smtClean="0">
                <a:solidFill>
                  <a:srgbClr val="FF0000"/>
                </a:solidFill>
              </a:rPr>
              <a:t>1</a:t>
            </a:r>
            <a:r>
              <a:rPr lang="zh-CN" altLang="en-US" b="1" dirty="0" smtClean="0">
                <a:solidFill>
                  <a:srgbClr val="FF0000"/>
                </a:solidFill>
              </a:rPr>
              <a:t>项同类项目</a:t>
            </a:r>
            <a:r>
              <a:rPr lang="zh-CN" altLang="en-US" b="1" dirty="0" smtClean="0"/>
              <a:t>（只限制同类项目）</a:t>
            </a:r>
            <a:endParaRPr lang="en-US" altLang="zh-CN" b="1" dirty="0" smtClean="0"/>
          </a:p>
          <a:p>
            <a:r>
              <a:rPr lang="zh-CN" altLang="en-US" b="1" dirty="0" smtClean="0"/>
              <a:t>上年度获得面上（</a:t>
            </a:r>
            <a:r>
              <a:rPr lang="zh-CN" altLang="en-US" b="1" dirty="0" smtClean="0">
                <a:solidFill>
                  <a:srgbClr val="FF0000"/>
                </a:solidFill>
              </a:rPr>
              <a:t>包括一年期</a:t>
            </a:r>
            <a:r>
              <a:rPr lang="zh-CN" altLang="en-US" b="1" dirty="0" smtClean="0"/>
              <a:t>）</a:t>
            </a:r>
            <a:r>
              <a:rPr lang="en-US" altLang="zh-CN" b="1" dirty="0" smtClean="0"/>
              <a:t>/</a:t>
            </a:r>
            <a:r>
              <a:rPr lang="zh-CN" altLang="en-US" b="1" dirty="0" smtClean="0"/>
              <a:t>重点</a:t>
            </a:r>
            <a:r>
              <a:rPr lang="en-US" altLang="zh-CN" b="1" dirty="0" smtClean="0"/>
              <a:t>/</a:t>
            </a:r>
            <a:r>
              <a:rPr lang="zh-CN" altLang="en-US" b="1" dirty="0" smtClean="0"/>
              <a:t>重大</a:t>
            </a:r>
            <a:r>
              <a:rPr lang="en-US" altLang="zh-CN" b="1" dirty="0" smtClean="0"/>
              <a:t>/</a:t>
            </a:r>
            <a:r>
              <a:rPr lang="zh-CN" altLang="en-US" b="1" dirty="0" smtClean="0"/>
              <a:t>联合（指</a:t>
            </a:r>
            <a:r>
              <a:rPr lang="zh-CN" altLang="en-US" b="1" dirty="0"/>
              <a:t>同</a:t>
            </a:r>
            <a:r>
              <a:rPr lang="zh-CN" altLang="en-US" b="1" dirty="0" smtClean="0"/>
              <a:t>一名称）</a:t>
            </a:r>
            <a:r>
              <a:rPr lang="en-US" altLang="zh-CN" b="1" dirty="0" smtClean="0"/>
              <a:t>/</a:t>
            </a:r>
            <a:r>
              <a:rPr lang="zh-CN" altLang="en-US" b="1" dirty="0" smtClean="0"/>
              <a:t>地区</a:t>
            </a:r>
            <a:r>
              <a:rPr lang="en-US" altLang="zh-CN" b="1" dirty="0" smtClean="0"/>
              <a:t>/</a:t>
            </a:r>
            <a:r>
              <a:rPr lang="zh-CN" altLang="en-US" b="1" dirty="0" smtClean="0"/>
              <a:t>国合</a:t>
            </a:r>
            <a:r>
              <a:rPr lang="en-US" altLang="zh-CN" b="1" dirty="0" smtClean="0"/>
              <a:t>/</a:t>
            </a:r>
            <a:r>
              <a:rPr lang="zh-CN" altLang="en-US" b="1" dirty="0" smtClean="0"/>
              <a:t>国家重大仪器的项目负责人，本年度不得申请</a:t>
            </a:r>
            <a:r>
              <a:rPr lang="zh-CN" altLang="en-US" b="1" dirty="0" smtClean="0">
                <a:solidFill>
                  <a:srgbClr val="FF0000"/>
                </a:solidFill>
              </a:rPr>
              <a:t>同类型项目</a:t>
            </a:r>
            <a:r>
              <a:rPr lang="zh-CN" altLang="en-US" b="1" dirty="0" smtClean="0"/>
              <a:t>。</a:t>
            </a:r>
            <a:endParaRPr lang="en-US" altLang="zh-CN" b="1" dirty="0" smtClean="0"/>
          </a:p>
          <a:p>
            <a:r>
              <a:rPr lang="zh-CN" altLang="en-US" b="1" dirty="0" smtClean="0">
                <a:solidFill>
                  <a:srgbClr val="FF0000"/>
                </a:solidFill>
              </a:rPr>
              <a:t>高级职称人员限项规定</a:t>
            </a:r>
            <a:endParaRPr lang="en-US" altLang="zh-CN" b="1" dirty="0" smtClean="0">
              <a:solidFill>
                <a:srgbClr val="FF0000"/>
              </a:solidFill>
            </a:endParaRPr>
          </a:p>
          <a:p>
            <a:pPr lvl="1">
              <a:buFont typeface="Wingdings" panose="05000000000000000000" pitchFamily="2" charset="2"/>
              <a:buChar char="u"/>
            </a:pPr>
            <a:r>
              <a:rPr lang="zh-CN" altLang="en-US" b="1" dirty="0" smtClean="0"/>
              <a:t>作为负责人和主要参与者，申请和正在承担的项目总数不超过</a:t>
            </a:r>
            <a:r>
              <a:rPr lang="en-US" altLang="zh-CN" b="1" dirty="0" smtClean="0"/>
              <a:t>3</a:t>
            </a:r>
            <a:r>
              <a:rPr lang="zh-CN" altLang="en-US" b="1" dirty="0" smtClean="0"/>
              <a:t>项。</a:t>
            </a:r>
            <a:endParaRPr lang="en-US" altLang="zh-CN" b="1" dirty="0" smtClean="0"/>
          </a:p>
          <a:p>
            <a:r>
              <a:rPr lang="zh-CN" altLang="en-US" b="1" dirty="0" smtClean="0">
                <a:solidFill>
                  <a:srgbClr val="FF0000"/>
                </a:solidFill>
              </a:rPr>
              <a:t>中级职称人员</a:t>
            </a:r>
            <a:r>
              <a:rPr lang="zh-CN" altLang="en-US" b="1" dirty="0">
                <a:solidFill>
                  <a:srgbClr val="FF0000"/>
                </a:solidFill>
              </a:rPr>
              <a:t>限项</a:t>
            </a:r>
            <a:r>
              <a:rPr lang="zh-CN" altLang="en-US" b="1" dirty="0" smtClean="0">
                <a:solidFill>
                  <a:srgbClr val="FF0000"/>
                </a:solidFill>
              </a:rPr>
              <a:t>规定</a:t>
            </a:r>
            <a:endParaRPr lang="en-US" altLang="zh-CN" b="1" dirty="0" smtClean="0">
              <a:solidFill>
                <a:srgbClr val="FF0000"/>
              </a:solidFill>
            </a:endParaRPr>
          </a:p>
          <a:p>
            <a:pPr lvl="1">
              <a:buFont typeface="Wingdings" panose="05000000000000000000" pitchFamily="2" charset="2"/>
              <a:buChar char="u"/>
            </a:pPr>
            <a:r>
              <a:rPr lang="zh-CN" altLang="en-US" b="1" dirty="0"/>
              <a:t>作为</a:t>
            </a:r>
            <a:r>
              <a:rPr lang="zh-CN" altLang="en-US" b="1" dirty="0" smtClean="0"/>
              <a:t>负责人，</a:t>
            </a:r>
            <a:r>
              <a:rPr lang="zh-CN" altLang="en-US" b="1" dirty="0"/>
              <a:t>申请和正在承担的项目总数不</a:t>
            </a:r>
            <a:r>
              <a:rPr lang="zh-CN" altLang="en-US" b="1" dirty="0" smtClean="0"/>
              <a:t>超过</a:t>
            </a:r>
            <a:r>
              <a:rPr lang="en-US" altLang="zh-CN" b="1" dirty="0" smtClean="0"/>
              <a:t>1</a:t>
            </a:r>
            <a:r>
              <a:rPr lang="zh-CN" altLang="en-US" b="1" dirty="0" smtClean="0"/>
              <a:t>项。作为参与者不限项。</a:t>
            </a:r>
            <a:endParaRPr lang="en-US" altLang="zh-CN" b="1" dirty="0" smtClean="0"/>
          </a:p>
          <a:p>
            <a:pPr marL="68580" indent="0">
              <a:buNone/>
            </a:pPr>
            <a:endParaRPr lang="en-US" altLang="zh-CN" b="1" dirty="0"/>
          </a:p>
          <a:p>
            <a:pPr marL="68580" indent="0">
              <a:buNone/>
            </a:pPr>
            <a:endParaRPr lang="en-US" altLang="zh-CN" b="1" dirty="0"/>
          </a:p>
          <a:p>
            <a:pPr marL="68580" indent="0">
              <a:buNone/>
            </a:pPr>
            <a:endParaRPr lang="en-US" altLang="zh-CN" b="1" dirty="0" smtClean="0"/>
          </a:p>
          <a:p>
            <a:pPr marL="68580" indent="0">
              <a:buNone/>
            </a:pPr>
            <a:endParaRPr lang="en-US" altLang="zh-CN" b="1" dirty="0" smtClean="0"/>
          </a:p>
          <a:p>
            <a:pPr marL="68580" indent="0">
              <a:buNone/>
            </a:pPr>
            <a:endParaRPr lang="en-US" altLang="zh-CN" b="1" dirty="0"/>
          </a:p>
          <a:p>
            <a:endParaRPr lang="zh-CN" altLang="en-US" b="1" dirty="0"/>
          </a:p>
        </p:txBody>
      </p:sp>
    </p:spTree>
    <p:extLst>
      <p:ext uri="{BB962C8B-B14F-4D97-AF65-F5344CB8AC3E}">
        <p14:creationId xmlns:p14="http://schemas.microsoft.com/office/powerpoint/2010/main" val="21661254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3490" y="341784"/>
            <a:ext cx="7024744" cy="1143000"/>
          </a:xfrm>
        </p:spPr>
        <p:txBody>
          <a:bodyPr/>
          <a:lstStyle/>
          <a:p>
            <a:r>
              <a:rPr lang="zh-CN" altLang="en-US" b="1" dirty="0" smtClean="0"/>
              <a:t>关于限项的规定</a:t>
            </a:r>
            <a:endParaRPr lang="zh-CN" altLang="en-US" b="1" dirty="0"/>
          </a:p>
        </p:txBody>
      </p:sp>
      <p:sp>
        <p:nvSpPr>
          <p:cNvPr id="3" name="内容占位符 2"/>
          <p:cNvSpPr>
            <a:spLocks noGrp="1"/>
          </p:cNvSpPr>
          <p:nvPr>
            <p:ph idx="1"/>
          </p:nvPr>
        </p:nvSpPr>
        <p:spPr>
          <a:xfrm>
            <a:off x="1043492" y="1628800"/>
            <a:ext cx="6984892" cy="4203829"/>
          </a:xfrm>
        </p:spPr>
        <p:txBody>
          <a:bodyPr>
            <a:normAutofit/>
          </a:bodyPr>
          <a:lstStyle/>
          <a:p>
            <a:pPr>
              <a:buFont typeface="Wingdings" panose="05000000000000000000" pitchFamily="2" charset="2"/>
              <a:buChar char="l"/>
            </a:pPr>
            <a:r>
              <a:rPr lang="zh-CN" altLang="en-US" b="1" dirty="0" smtClean="0">
                <a:solidFill>
                  <a:srgbClr val="FF0000"/>
                </a:solidFill>
              </a:rPr>
              <a:t>只限获得一次的项目</a:t>
            </a:r>
            <a:endParaRPr lang="en-US" altLang="zh-CN" b="1" dirty="0" smtClean="0">
              <a:solidFill>
                <a:srgbClr val="FF0000"/>
              </a:solidFill>
            </a:endParaRPr>
          </a:p>
          <a:p>
            <a:pPr lvl="1">
              <a:buFont typeface="Wingdings" panose="05000000000000000000" pitchFamily="2" charset="2"/>
              <a:buChar char="u"/>
            </a:pPr>
            <a:r>
              <a:rPr lang="zh-CN" altLang="en-US" b="1" dirty="0" smtClean="0"/>
              <a:t>青年项目</a:t>
            </a:r>
            <a:r>
              <a:rPr lang="en-US" altLang="zh-CN" b="1" dirty="0" smtClean="0"/>
              <a:t>/</a:t>
            </a:r>
            <a:r>
              <a:rPr lang="zh-CN" altLang="en-US" b="1" dirty="0" smtClean="0"/>
              <a:t>优青</a:t>
            </a:r>
            <a:r>
              <a:rPr lang="en-US" altLang="zh-CN" b="1" dirty="0" smtClean="0"/>
              <a:t>/</a:t>
            </a:r>
            <a:r>
              <a:rPr lang="zh-CN" altLang="en-US" b="1" dirty="0" smtClean="0"/>
              <a:t>杰青</a:t>
            </a:r>
            <a:r>
              <a:rPr lang="en-US" altLang="zh-CN" b="1" dirty="0" smtClean="0"/>
              <a:t>/</a:t>
            </a:r>
            <a:r>
              <a:rPr lang="zh-CN" altLang="en-US" b="1" dirty="0" smtClean="0"/>
              <a:t>创新研究群体项目</a:t>
            </a:r>
            <a:endParaRPr lang="en-US" altLang="zh-CN" b="1" dirty="0" smtClean="0"/>
          </a:p>
          <a:p>
            <a:pPr>
              <a:buFont typeface="Wingdings" panose="05000000000000000000" pitchFamily="2" charset="2"/>
              <a:buChar char="l"/>
            </a:pPr>
            <a:r>
              <a:rPr lang="zh-CN" altLang="en-US" b="1" dirty="0">
                <a:solidFill>
                  <a:srgbClr val="FF0000"/>
                </a:solidFill>
              </a:rPr>
              <a:t>不限</a:t>
            </a:r>
            <a:r>
              <a:rPr lang="zh-CN" altLang="en-US" b="1" dirty="0" smtClean="0">
                <a:solidFill>
                  <a:srgbClr val="FF0000"/>
                </a:solidFill>
              </a:rPr>
              <a:t>项的</a:t>
            </a:r>
            <a:endParaRPr lang="en-US" altLang="zh-CN" b="1" dirty="0" smtClean="0">
              <a:solidFill>
                <a:srgbClr val="FF0000"/>
              </a:solidFill>
            </a:endParaRPr>
          </a:p>
          <a:p>
            <a:pPr lvl="1">
              <a:buFont typeface="Wingdings" panose="05000000000000000000" pitchFamily="2" charset="2"/>
              <a:buChar char="u"/>
            </a:pPr>
            <a:r>
              <a:rPr lang="zh-CN" altLang="en-US" b="1" dirty="0"/>
              <a:t>创新</a:t>
            </a:r>
            <a:r>
              <a:rPr lang="zh-CN" altLang="en-US" b="1" dirty="0" smtClean="0"/>
              <a:t>群体</a:t>
            </a:r>
            <a:r>
              <a:rPr lang="en-US" altLang="zh-CN" b="1" dirty="0" smtClean="0"/>
              <a:t>/</a:t>
            </a:r>
            <a:r>
              <a:rPr lang="zh-CN" altLang="en-US" b="1" dirty="0" smtClean="0"/>
              <a:t>人才基地</a:t>
            </a:r>
            <a:r>
              <a:rPr lang="en-US" altLang="zh-CN" b="1" dirty="0" smtClean="0"/>
              <a:t>/</a:t>
            </a:r>
            <a:r>
              <a:rPr lang="zh-CN" altLang="en-US" b="1" dirty="0" smtClean="0"/>
              <a:t>海外及港澳台</a:t>
            </a:r>
            <a:r>
              <a:rPr lang="en-US" altLang="zh-CN" b="1" dirty="0" smtClean="0"/>
              <a:t>/</a:t>
            </a:r>
            <a:r>
              <a:rPr lang="zh-CN" altLang="en-US" b="1" dirty="0" smtClean="0"/>
              <a:t>天元基金</a:t>
            </a:r>
            <a:r>
              <a:rPr lang="en-US" altLang="zh-CN" b="1" dirty="0" smtClean="0"/>
              <a:t>/</a:t>
            </a:r>
            <a:r>
              <a:rPr lang="zh-CN" altLang="en-US" b="1" dirty="0" smtClean="0"/>
              <a:t>国合</a:t>
            </a:r>
            <a:r>
              <a:rPr lang="en-US" altLang="zh-CN" b="1" dirty="0" smtClean="0"/>
              <a:t>/</a:t>
            </a:r>
            <a:r>
              <a:rPr lang="zh-CN" altLang="en-US" b="1" dirty="0" smtClean="0"/>
              <a:t>国际会议</a:t>
            </a:r>
            <a:r>
              <a:rPr lang="en-US" altLang="zh-CN" b="1" dirty="0" smtClean="0"/>
              <a:t>/</a:t>
            </a:r>
            <a:r>
              <a:rPr lang="zh-CN" altLang="en-US" b="1" dirty="0" smtClean="0"/>
              <a:t>委托</a:t>
            </a:r>
            <a:r>
              <a:rPr lang="en-US" altLang="zh-CN" b="1" dirty="0" smtClean="0"/>
              <a:t>/</a:t>
            </a:r>
            <a:r>
              <a:rPr lang="zh-CN" altLang="en-US" b="1" dirty="0" smtClean="0"/>
              <a:t>软课题</a:t>
            </a:r>
            <a:r>
              <a:rPr lang="en-US" altLang="zh-CN" b="1" dirty="0" smtClean="0"/>
              <a:t>/1</a:t>
            </a:r>
            <a:r>
              <a:rPr lang="zh-CN" altLang="en-US" b="1" dirty="0" smtClean="0"/>
              <a:t>年期内其他类型</a:t>
            </a:r>
            <a:r>
              <a:rPr lang="en-US" altLang="zh-CN" b="1" dirty="0" smtClean="0"/>
              <a:t>/</a:t>
            </a:r>
            <a:r>
              <a:rPr lang="zh-CN" altLang="en-US" b="1" dirty="0" smtClean="0"/>
              <a:t>特殊说明项目</a:t>
            </a:r>
            <a:endParaRPr lang="en-US" altLang="zh-CN" b="1" dirty="0" smtClean="0"/>
          </a:p>
          <a:p>
            <a:pPr lvl="1">
              <a:buFont typeface="Wingdings" panose="05000000000000000000" pitchFamily="2" charset="2"/>
              <a:buChar char="u"/>
            </a:pPr>
            <a:r>
              <a:rPr lang="zh-CN" altLang="en-US" b="1" dirty="0"/>
              <a:t>杰</a:t>
            </a:r>
            <a:r>
              <a:rPr lang="zh-CN" altLang="en-US" b="1" dirty="0" smtClean="0"/>
              <a:t>青申请时不限项</a:t>
            </a:r>
            <a:endParaRPr lang="en-US" altLang="zh-CN" b="1" dirty="0" smtClean="0"/>
          </a:p>
          <a:p>
            <a:pPr>
              <a:buFont typeface="Wingdings" panose="05000000000000000000" pitchFamily="2" charset="2"/>
              <a:buChar char="l"/>
            </a:pPr>
            <a:r>
              <a:rPr lang="zh-CN" altLang="en-US" b="1" dirty="0">
                <a:solidFill>
                  <a:srgbClr val="FF0000"/>
                </a:solidFill>
              </a:rPr>
              <a:t>仪器</a:t>
            </a:r>
            <a:r>
              <a:rPr lang="zh-CN" altLang="en-US" b="1" dirty="0" smtClean="0">
                <a:solidFill>
                  <a:srgbClr val="FF0000"/>
                </a:solidFill>
              </a:rPr>
              <a:t>类项目总数限</a:t>
            </a:r>
            <a:r>
              <a:rPr lang="en-US" altLang="zh-CN" b="1" dirty="0" smtClean="0">
                <a:solidFill>
                  <a:srgbClr val="FF0000"/>
                </a:solidFill>
              </a:rPr>
              <a:t>1</a:t>
            </a:r>
            <a:r>
              <a:rPr lang="zh-CN" altLang="en-US" b="1" dirty="0" smtClean="0">
                <a:solidFill>
                  <a:srgbClr val="FF0000"/>
                </a:solidFill>
              </a:rPr>
              <a:t>项</a:t>
            </a:r>
            <a:endParaRPr lang="en-US" altLang="zh-CN" b="1" dirty="0" smtClean="0">
              <a:solidFill>
                <a:srgbClr val="FF0000"/>
              </a:solidFill>
            </a:endParaRPr>
          </a:p>
          <a:p>
            <a:pPr lvl="1">
              <a:buFont typeface="Wingdings" panose="05000000000000000000" pitchFamily="2" charset="2"/>
              <a:buChar char="u"/>
            </a:pPr>
            <a:r>
              <a:rPr lang="zh-CN" altLang="en-US" b="1" dirty="0"/>
              <a:t>结题</a:t>
            </a:r>
            <a:r>
              <a:rPr lang="zh-CN" altLang="en-US" b="1" dirty="0" smtClean="0"/>
              <a:t>前不得申请其他各类</a:t>
            </a:r>
            <a:r>
              <a:rPr lang="en-US" altLang="zh-CN" b="1" dirty="0" smtClean="0"/>
              <a:t>NSFC</a:t>
            </a:r>
            <a:r>
              <a:rPr lang="zh-CN" altLang="en-US" b="1" dirty="0" smtClean="0"/>
              <a:t>项目（</a:t>
            </a:r>
            <a:r>
              <a:rPr lang="zh-CN" altLang="en-US" b="1" dirty="0" smtClean="0">
                <a:solidFill>
                  <a:srgbClr val="FF0000"/>
                </a:solidFill>
              </a:rPr>
              <a:t>杰青除外</a:t>
            </a:r>
            <a:r>
              <a:rPr lang="zh-CN" altLang="en-US" b="1" dirty="0" smtClean="0"/>
              <a:t>），已经获得科技部主管重大仪器项目的不得再申请。</a:t>
            </a:r>
            <a:endParaRPr lang="en-US" altLang="zh-CN" b="1" dirty="0" smtClean="0"/>
          </a:p>
          <a:p>
            <a:pPr marL="68580" indent="0">
              <a:buNone/>
            </a:pPr>
            <a:endParaRPr lang="en-US" altLang="zh-CN" b="1" dirty="0"/>
          </a:p>
          <a:p>
            <a:pPr marL="68580" indent="0">
              <a:buNone/>
            </a:pPr>
            <a:endParaRPr lang="en-US" altLang="zh-CN" b="1" dirty="0"/>
          </a:p>
          <a:p>
            <a:pPr marL="68580" indent="0">
              <a:buNone/>
            </a:pPr>
            <a:endParaRPr lang="en-US" altLang="zh-CN" b="1" dirty="0" smtClean="0"/>
          </a:p>
          <a:p>
            <a:pPr marL="68580" indent="0">
              <a:buNone/>
            </a:pPr>
            <a:endParaRPr lang="en-US" altLang="zh-CN" b="1" dirty="0" smtClean="0"/>
          </a:p>
          <a:p>
            <a:pPr marL="68580" indent="0">
              <a:buNone/>
            </a:pPr>
            <a:endParaRPr lang="en-US" altLang="zh-CN" b="1" dirty="0"/>
          </a:p>
          <a:p>
            <a:endParaRPr lang="zh-CN" altLang="en-US" b="1" dirty="0"/>
          </a:p>
        </p:txBody>
      </p:sp>
    </p:spTree>
    <p:extLst>
      <p:ext uri="{BB962C8B-B14F-4D97-AF65-F5344CB8AC3E}">
        <p14:creationId xmlns:p14="http://schemas.microsoft.com/office/powerpoint/2010/main" val="466753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3493" y="1700808"/>
            <a:ext cx="6768868" cy="4131821"/>
          </a:xfrm>
        </p:spPr>
        <p:txBody>
          <a:bodyPr>
            <a:normAutofit/>
          </a:bodyPr>
          <a:lstStyle/>
          <a:p>
            <a:pPr>
              <a:buFont typeface="Wingdings" panose="05000000000000000000" pitchFamily="2" charset="2"/>
              <a:buChar char="l"/>
            </a:pPr>
            <a:r>
              <a:rPr lang="zh-CN" altLang="en-US" sz="2800" b="1" dirty="0"/>
              <a:t>关于连续两年面上未中，停申面上一年的</a:t>
            </a:r>
            <a:r>
              <a:rPr lang="zh-CN" altLang="en-US" sz="2800" b="1" dirty="0" smtClean="0"/>
              <a:t>规定</a:t>
            </a:r>
            <a:endParaRPr lang="en-US" altLang="zh-CN" sz="2800" b="1" dirty="0"/>
          </a:p>
          <a:p>
            <a:pPr lvl="1">
              <a:buFont typeface="Wingdings" panose="05000000000000000000" pitchFamily="2" charset="2"/>
              <a:buChar char="u"/>
            </a:pPr>
            <a:r>
              <a:rPr lang="en-US" altLang="zh-CN" sz="2400" b="1" dirty="0"/>
              <a:t>2012</a:t>
            </a:r>
            <a:r>
              <a:rPr lang="zh-CN" altLang="en-US" sz="2400" b="1" dirty="0"/>
              <a:t>、</a:t>
            </a:r>
            <a:r>
              <a:rPr lang="en-US" altLang="zh-CN" sz="2400" b="1" dirty="0"/>
              <a:t>2013</a:t>
            </a:r>
            <a:r>
              <a:rPr lang="zh-CN" altLang="en-US" sz="2400" b="1" dirty="0"/>
              <a:t>年连续两年未获面上资助的申请人</a:t>
            </a:r>
            <a:r>
              <a:rPr lang="zh-CN" altLang="en-US" sz="2400" b="1" dirty="0">
                <a:solidFill>
                  <a:srgbClr val="FF0000"/>
                </a:solidFill>
              </a:rPr>
              <a:t>（包含初审不予受理的项目），</a:t>
            </a:r>
            <a:r>
              <a:rPr lang="en-US" altLang="zh-CN" sz="2400" b="1" dirty="0"/>
              <a:t>2014</a:t>
            </a:r>
            <a:r>
              <a:rPr lang="zh-CN" altLang="en-US" sz="2400" b="1" dirty="0"/>
              <a:t>年度不得申请面上项目。</a:t>
            </a:r>
            <a:endParaRPr lang="en-US" altLang="zh-CN" sz="2400" b="1" dirty="0"/>
          </a:p>
          <a:p>
            <a:pPr>
              <a:buFont typeface="Wingdings" panose="05000000000000000000" pitchFamily="2" charset="2"/>
              <a:buChar char="l"/>
            </a:pPr>
            <a:r>
              <a:rPr lang="zh-CN" altLang="en-US" sz="2800" b="1" dirty="0" smtClean="0"/>
              <a:t>处于评审阶段的申请，计入限项。</a:t>
            </a:r>
            <a:endParaRPr lang="en-US" altLang="zh-CN" sz="2800" b="1" dirty="0" smtClean="0"/>
          </a:p>
          <a:p>
            <a:pPr>
              <a:buFont typeface="Wingdings" panose="05000000000000000000" pitchFamily="2" charset="2"/>
              <a:buChar char="l"/>
            </a:pPr>
            <a:r>
              <a:rPr lang="zh-CN" altLang="en-US" sz="2800" b="1" dirty="0" smtClean="0"/>
              <a:t>去年申请面上项目获批主任基金的，今年可继续申请面上项目。</a:t>
            </a:r>
            <a:endParaRPr lang="en-US" altLang="zh-CN" sz="2800" b="1" dirty="0" smtClean="0"/>
          </a:p>
          <a:p>
            <a:pPr>
              <a:buFont typeface="Wingdings" panose="05000000000000000000" pitchFamily="2" charset="2"/>
              <a:buChar char="l"/>
            </a:pPr>
            <a:endParaRPr lang="zh-CN" altLang="en-US" sz="2800" b="1" dirty="0"/>
          </a:p>
        </p:txBody>
      </p:sp>
      <p:sp>
        <p:nvSpPr>
          <p:cNvPr id="4" name="标题 1"/>
          <p:cNvSpPr txBox="1">
            <a:spLocks/>
          </p:cNvSpPr>
          <p:nvPr/>
        </p:nvSpPr>
        <p:spPr>
          <a:xfrm>
            <a:off x="1043490" y="341784"/>
            <a:ext cx="7024744"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CN" altLang="en-US" b="1" dirty="0" smtClean="0"/>
              <a:t>关于限项的规定</a:t>
            </a:r>
            <a:r>
              <a:rPr lang="en-US" altLang="zh-CN" b="1" dirty="0" smtClean="0"/>
              <a:t>-</a:t>
            </a:r>
            <a:r>
              <a:rPr lang="zh-CN" altLang="en-US" b="1" dirty="0" smtClean="0"/>
              <a:t>特殊说明</a:t>
            </a:r>
            <a:endParaRPr lang="zh-CN" altLang="en-US" b="1" dirty="0"/>
          </a:p>
        </p:txBody>
      </p:sp>
    </p:spTree>
    <p:extLst>
      <p:ext uri="{BB962C8B-B14F-4D97-AF65-F5344CB8AC3E}">
        <p14:creationId xmlns:p14="http://schemas.microsoft.com/office/powerpoint/2010/main" val="7921442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1600" y="404664"/>
            <a:ext cx="7024744" cy="1143000"/>
          </a:xfrm>
        </p:spPr>
        <p:txBody>
          <a:bodyPr/>
          <a:lstStyle/>
          <a:p>
            <a:endParaRPr lang="zh-CN" altLang="en-US" dirty="0"/>
          </a:p>
        </p:txBody>
      </p:sp>
      <p:sp>
        <p:nvSpPr>
          <p:cNvPr id="3" name="内容占位符 2"/>
          <p:cNvSpPr>
            <a:spLocks noGrp="1"/>
          </p:cNvSpPr>
          <p:nvPr>
            <p:ph idx="1"/>
          </p:nvPr>
        </p:nvSpPr>
        <p:spPr>
          <a:xfrm>
            <a:off x="1043608" y="1916832"/>
            <a:ext cx="6777317" cy="3508977"/>
          </a:xfrm>
        </p:spPr>
        <p:txBody>
          <a:bodyPr>
            <a:noAutofit/>
          </a:bodyPr>
          <a:lstStyle/>
          <a:p>
            <a:r>
              <a:rPr lang="zh-CN" altLang="en-US" sz="2800" b="1" dirty="0"/>
              <a:t>在站博士后人员申请有相关特殊规定，请量自身情况，仔细阅读指南。</a:t>
            </a:r>
          </a:p>
          <a:p>
            <a:pPr lvl="1">
              <a:buFont typeface="Wingdings" panose="05000000000000000000" pitchFamily="2" charset="2"/>
              <a:buChar char="u"/>
            </a:pPr>
            <a:r>
              <a:rPr lang="zh-CN" altLang="en-US" sz="2400" b="1" dirty="0" smtClean="0"/>
              <a:t>博士后人员申请需要提供</a:t>
            </a:r>
            <a:r>
              <a:rPr lang="zh-CN" altLang="en-US" sz="2400" b="1" dirty="0" smtClean="0">
                <a:solidFill>
                  <a:srgbClr val="FF0000"/>
                </a:solidFill>
              </a:rPr>
              <a:t>依托单位书面承诺</a:t>
            </a:r>
            <a:r>
              <a:rPr lang="zh-CN" altLang="en-US" sz="2400" b="1" dirty="0" smtClean="0"/>
              <a:t>。</a:t>
            </a:r>
            <a:endParaRPr lang="en-US" altLang="zh-CN" sz="2400" b="1" dirty="0" smtClean="0"/>
          </a:p>
          <a:p>
            <a:pPr lvl="1">
              <a:buFont typeface="Wingdings" panose="05000000000000000000" pitchFamily="2" charset="2"/>
              <a:buChar char="u"/>
            </a:pPr>
            <a:r>
              <a:rPr lang="zh-CN" altLang="en-US" sz="2400" b="1" dirty="0">
                <a:solidFill>
                  <a:schemeClr val="tx1"/>
                </a:solidFill>
              </a:rPr>
              <a:t>保证</a:t>
            </a:r>
            <a:r>
              <a:rPr lang="zh-CN" altLang="en-US" sz="2400" b="1" dirty="0" smtClean="0">
                <a:solidFill>
                  <a:schemeClr val="tx1"/>
                </a:solidFill>
              </a:rPr>
              <a:t>在项目资助期内在站工作或出站后留在依托单位继续从事研究。</a:t>
            </a:r>
            <a:endParaRPr lang="en-US" altLang="zh-CN" sz="2400" b="1" dirty="0" smtClean="0">
              <a:solidFill>
                <a:schemeClr val="tx1"/>
              </a:solidFill>
            </a:endParaRPr>
          </a:p>
          <a:p>
            <a:r>
              <a:rPr lang="zh-CN" altLang="en-US" sz="2800" b="1" dirty="0" smtClean="0"/>
              <a:t>部分学科继续实行“申请代码”、“研究方向”、“关键词”的规范化选择。</a:t>
            </a:r>
            <a:endParaRPr lang="en-US" altLang="zh-CN" sz="2800" b="1" dirty="0" smtClean="0"/>
          </a:p>
          <a:p>
            <a:pPr lvl="1">
              <a:buFont typeface="Wingdings" panose="05000000000000000000" pitchFamily="2" charset="2"/>
              <a:buChar char="u"/>
            </a:pPr>
            <a:r>
              <a:rPr lang="zh-CN" altLang="en-US" sz="2400" b="1" dirty="0" smtClean="0">
                <a:solidFill>
                  <a:srgbClr val="FF0000"/>
                </a:solidFill>
              </a:rPr>
              <a:t>请</a:t>
            </a:r>
            <a:r>
              <a:rPr lang="zh-CN" altLang="en-US" sz="2400" b="1" dirty="0">
                <a:solidFill>
                  <a:srgbClr val="FF0000"/>
                </a:solidFill>
              </a:rPr>
              <a:t>申报</a:t>
            </a:r>
            <a:r>
              <a:rPr lang="zh-CN" altLang="en-US" sz="2400" b="1" dirty="0" smtClean="0">
                <a:solidFill>
                  <a:srgbClr val="FF0000"/>
                </a:solidFill>
              </a:rPr>
              <a:t>肿瘤（</a:t>
            </a:r>
            <a:r>
              <a:rPr lang="en-US" altLang="zh-CN" sz="2400" b="1" dirty="0" smtClean="0">
                <a:solidFill>
                  <a:srgbClr val="FF0000"/>
                </a:solidFill>
              </a:rPr>
              <a:t>H16</a:t>
            </a:r>
            <a:r>
              <a:rPr lang="zh-CN" altLang="en-US" sz="2400" b="1" dirty="0" smtClean="0">
                <a:solidFill>
                  <a:srgbClr val="FF0000"/>
                </a:solidFill>
              </a:rPr>
              <a:t>）相关课题人员注意！</a:t>
            </a:r>
            <a:endParaRPr lang="en-US" altLang="zh-CN" sz="2400" b="1" dirty="0" smtClean="0">
              <a:solidFill>
                <a:srgbClr val="FF0000"/>
              </a:solidFill>
            </a:endParaRPr>
          </a:p>
        </p:txBody>
      </p:sp>
      <p:sp>
        <p:nvSpPr>
          <p:cNvPr id="4" name="标题 1"/>
          <p:cNvSpPr txBox="1">
            <a:spLocks/>
          </p:cNvSpPr>
          <p:nvPr/>
        </p:nvSpPr>
        <p:spPr>
          <a:xfrm>
            <a:off x="1043490" y="341784"/>
            <a:ext cx="7024744"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CN" altLang="en-US" b="1" dirty="0" smtClean="0"/>
              <a:t>关于限项的规定</a:t>
            </a:r>
            <a:r>
              <a:rPr lang="en-US" altLang="zh-CN" b="1" dirty="0" smtClean="0"/>
              <a:t>-</a:t>
            </a:r>
            <a:r>
              <a:rPr lang="zh-CN" altLang="en-US" b="1" dirty="0" smtClean="0"/>
              <a:t>特殊说明</a:t>
            </a:r>
            <a:endParaRPr lang="zh-CN" altLang="en-US" b="1" dirty="0"/>
          </a:p>
        </p:txBody>
      </p:sp>
    </p:spTree>
    <p:extLst>
      <p:ext uri="{BB962C8B-B14F-4D97-AF65-F5344CB8AC3E}">
        <p14:creationId xmlns:p14="http://schemas.microsoft.com/office/powerpoint/2010/main" val="42755722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国自然申请四阶段</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1760669047"/>
              </p:ext>
            </p:extLst>
          </p:nvPr>
        </p:nvGraphicFramePr>
        <p:xfrm>
          <a:off x="410348" y="1412776"/>
          <a:ext cx="8291264" cy="3336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上箭头 4"/>
          <p:cNvSpPr/>
          <p:nvPr/>
        </p:nvSpPr>
        <p:spPr>
          <a:xfrm>
            <a:off x="1259632" y="3933056"/>
            <a:ext cx="249628" cy="122413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251520" y="4797152"/>
            <a:ext cx="6912768" cy="17641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smtClean="0">
                <a:solidFill>
                  <a:srgbClr val="FF0000"/>
                </a:solidFill>
              </a:rPr>
              <a:t>1 </a:t>
            </a:r>
            <a:r>
              <a:rPr lang="zh-CN" altLang="en-US" sz="2400" b="1" dirty="0" smtClean="0">
                <a:solidFill>
                  <a:srgbClr val="FF0000"/>
                </a:solidFill>
              </a:rPr>
              <a:t>面</a:t>
            </a:r>
            <a:r>
              <a:rPr lang="zh-CN" altLang="en-US" sz="2400" b="1" dirty="0">
                <a:solidFill>
                  <a:srgbClr val="FF0000"/>
                </a:solidFill>
              </a:rPr>
              <a:t>上和地区科学基金</a:t>
            </a:r>
            <a:r>
              <a:rPr lang="zh-CN" altLang="en-US" sz="2400" b="1" dirty="0" smtClean="0">
                <a:solidFill>
                  <a:srgbClr val="FF0000"/>
                </a:solidFill>
              </a:rPr>
              <a:t>项目</a:t>
            </a:r>
            <a:r>
              <a:rPr lang="zh-CN" altLang="en-US" sz="2400" b="1" dirty="0">
                <a:solidFill>
                  <a:srgbClr val="FF0000"/>
                </a:solidFill>
              </a:rPr>
              <a:t>下载包至今尚未公布，</a:t>
            </a:r>
            <a:endParaRPr lang="en-US" altLang="zh-CN" sz="2400" b="1" dirty="0">
              <a:solidFill>
                <a:srgbClr val="FF0000"/>
              </a:solidFill>
            </a:endParaRPr>
          </a:p>
          <a:p>
            <a:r>
              <a:rPr lang="zh-CN" altLang="en-US" sz="2400" b="1" dirty="0" smtClean="0">
                <a:solidFill>
                  <a:srgbClr val="FF0000"/>
                </a:solidFill>
              </a:rPr>
              <a:t>   请</a:t>
            </a:r>
            <a:r>
              <a:rPr lang="zh-CN" altLang="en-US" sz="2400" b="1" dirty="0">
                <a:solidFill>
                  <a:srgbClr val="FF0000"/>
                </a:solidFill>
              </a:rPr>
              <a:t>参考</a:t>
            </a:r>
            <a:r>
              <a:rPr lang="en-US" altLang="zh-CN" sz="2400" b="1" dirty="0">
                <a:solidFill>
                  <a:srgbClr val="FF0000"/>
                </a:solidFill>
              </a:rPr>
              <a:t>2013</a:t>
            </a:r>
            <a:r>
              <a:rPr lang="zh-CN" altLang="en-US" sz="2400" b="1" dirty="0">
                <a:solidFill>
                  <a:srgbClr val="FF0000"/>
                </a:solidFill>
              </a:rPr>
              <a:t>年度格式，密切关注</a:t>
            </a:r>
            <a:r>
              <a:rPr lang="zh-CN" altLang="en-US" sz="2400" b="1" dirty="0" smtClean="0">
                <a:solidFill>
                  <a:srgbClr val="FF0000"/>
                </a:solidFill>
              </a:rPr>
              <a:t>基金委网站。</a:t>
            </a:r>
            <a:endParaRPr lang="en-US" altLang="zh-CN" sz="2400" b="1" dirty="0">
              <a:solidFill>
                <a:srgbClr val="FF0000"/>
              </a:solidFill>
            </a:endParaRPr>
          </a:p>
          <a:p>
            <a:r>
              <a:rPr lang="en-US" altLang="zh-CN" sz="2400" b="1" dirty="0">
                <a:solidFill>
                  <a:srgbClr val="FF0000"/>
                </a:solidFill>
              </a:rPr>
              <a:t>2 </a:t>
            </a:r>
            <a:r>
              <a:rPr lang="zh-CN" altLang="en-US" sz="2400" b="1" dirty="0">
                <a:solidFill>
                  <a:srgbClr val="FF0000"/>
                </a:solidFill>
              </a:rPr>
              <a:t>青年及其他项目</a:t>
            </a:r>
            <a:r>
              <a:rPr lang="zh-CN" altLang="en-US" sz="2400" b="1" dirty="0" smtClean="0">
                <a:solidFill>
                  <a:srgbClr val="FF0000"/>
                </a:solidFill>
              </a:rPr>
              <a:t>通过基金委网站，网络申报。</a:t>
            </a:r>
            <a:endParaRPr lang="zh-CN" altLang="en-US" sz="2400" b="1" dirty="0">
              <a:solidFill>
                <a:srgbClr val="FF0000"/>
              </a:solidFill>
            </a:endParaRPr>
          </a:p>
        </p:txBody>
      </p:sp>
      <p:sp>
        <p:nvSpPr>
          <p:cNvPr id="7" name="标题 1"/>
          <p:cNvSpPr txBox="1">
            <a:spLocks/>
          </p:cNvSpPr>
          <p:nvPr/>
        </p:nvSpPr>
        <p:spPr>
          <a:xfrm>
            <a:off x="1043608" y="260648"/>
            <a:ext cx="7024744"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b="1" dirty="0" smtClean="0"/>
              <a:t>2014</a:t>
            </a:r>
            <a:r>
              <a:rPr lang="zh-CN" altLang="en-US" b="1" dirty="0" smtClean="0"/>
              <a:t>年国自然申请准备工作</a:t>
            </a:r>
            <a:endParaRPr lang="zh-CN" altLang="en-US" b="1" dirty="0"/>
          </a:p>
        </p:txBody>
      </p:sp>
    </p:spTree>
    <p:extLst>
      <p:ext uri="{BB962C8B-B14F-4D97-AF65-F5344CB8AC3E}">
        <p14:creationId xmlns:p14="http://schemas.microsoft.com/office/powerpoint/2010/main" val="9527379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3608" y="832148"/>
            <a:ext cx="7024744" cy="1143000"/>
          </a:xfrm>
        </p:spPr>
        <p:txBody>
          <a:bodyPr>
            <a:normAutofit/>
          </a:bodyPr>
          <a:lstStyle/>
          <a:p>
            <a:r>
              <a:rPr lang="en-US" altLang="zh-CN" b="1" dirty="0" smtClean="0"/>
              <a:t>——</a:t>
            </a:r>
            <a:r>
              <a:rPr lang="zh-CN" altLang="en-US" b="1" dirty="0" smtClean="0"/>
              <a:t>网址导航</a:t>
            </a:r>
            <a:endParaRPr lang="zh-CN" altLang="en-US" b="1"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3611536658"/>
              </p:ext>
            </p:extLst>
          </p:nvPr>
        </p:nvGraphicFramePr>
        <p:xfrm>
          <a:off x="1042988" y="2324100"/>
          <a:ext cx="6777037" cy="3508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标题 1"/>
          <p:cNvSpPr txBox="1">
            <a:spLocks/>
          </p:cNvSpPr>
          <p:nvPr/>
        </p:nvSpPr>
        <p:spPr>
          <a:xfrm>
            <a:off x="1043608" y="260648"/>
            <a:ext cx="7024744" cy="1143000"/>
          </a:xfrm>
          <a:prstGeom prst="rect">
            <a:avLst/>
          </a:prstGeom>
        </p:spPr>
        <p:txBody>
          <a:bodyPr vert="horz" lIns="91440" tIns="45720" rIns="91440" bIns="45720" rtlCol="0" anchor="b">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b="1" dirty="0" smtClean="0"/>
              <a:t>2014</a:t>
            </a:r>
            <a:r>
              <a:rPr lang="zh-CN" altLang="en-US" b="1" dirty="0" smtClean="0"/>
              <a:t>年国自然申请准备工作</a:t>
            </a:r>
            <a:endParaRPr lang="zh-CN" altLang="en-US" b="1" dirty="0"/>
          </a:p>
        </p:txBody>
      </p:sp>
    </p:spTree>
    <p:extLst>
      <p:ext uri="{BB962C8B-B14F-4D97-AF65-F5344CB8AC3E}">
        <p14:creationId xmlns:p14="http://schemas.microsoft.com/office/powerpoint/2010/main" val="321817069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奥斯汀">
  <a:themeElements>
    <a:clrScheme name="奥斯汀">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奥斯汀">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奥斯汀">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495</TotalTime>
  <Words>1352</Words>
  <Application>Microsoft Office PowerPoint</Application>
  <PresentationFormat>全屏显示(4:3)</PresentationFormat>
  <Paragraphs>137</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奥斯汀</vt:lpstr>
      <vt:lpstr>2014年NSFC指南解读及申请注意事项</vt:lpstr>
      <vt:lpstr>2014年NSFC资助结构调整</vt:lpstr>
      <vt:lpstr>PowerPoint 演示文稿</vt:lpstr>
      <vt:lpstr>关于限项的规定</vt:lpstr>
      <vt:lpstr>关于限项的规定</vt:lpstr>
      <vt:lpstr>PowerPoint 演示文稿</vt:lpstr>
      <vt:lpstr>PowerPoint 演示文稿</vt:lpstr>
      <vt:lpstr>国自然申请四阶段</vt:lpstr>
      <vt:lpstr>——网址导航</vt:lpstr>
      <vt:lpstr>PowerPoint 演示文稿</vt:lpstr>
      <vt:lpstr>PowerPoint 演示文稿</vt:lpstr>
      <vt:lpstr>PowerPoint 演示文稿</vt:lpstr>
      <vt:lpstr>PowerPoint 演示文稿</vt:lpstr>
      <vt:lpstr>PowerPoint 演示文稿</vt:lpstr>
      <vt:lpstr>PowerPoint 演示文稿</vt:lpstr>
      <vt:lpstr>国自然申请四阶段</vt:lpstr>
      <vt:lpstr>血的教训，避免重蹈覆辙</vt:lpstr>
      <vt:lpstr>折在初审的十大原因</vt:lpstr>
      <vt:lpstr>避免初审不通过的注意事项</vt:lpstr>
      <vt:lpstr>PowerPoint 演示文稿</vt:lpstr>
      <vt:lpstr>PowerPoint 演示文稿</vt:lpstr>
      <vt:lpstr>此话适用于一切评审 </vt:lpstr>
      <vt:lpstr>PowerPoint 演示文稿</vt:lpstr>
      <vt:lpstr>PowerPoint 演示文稿</vt:lpstr>
    </vt:vector>
  </TitlesOfParts>
  <Company>Lenovo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2014年NSFC指南解读及申请注意事项</dc:title>
  <dc:creator>zt</dc:creator>
  <cp:lastModifiedBy>zt</cp:lastModifiedBy>
  <cp:revision>28</cp:revision>
  <dcterms:created xsi:type="dcterms:W3CDTF">2014-01-14T02:51:00Z</dcterms:created>
  <dcterms:modified xsi:type="dcterms:W3CDTF">2014-02-14T07:09:57Z</dcterms:modified>
</cp:coreProperties>
</file>