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Lst>
  <p:notesMasterIdLst>
    <p:notesMasterId r:id="rId64"/>
  </p:notesMasterIdLst>
  <p:sldIdLst>
    <p:sldId id="256" r:id="rId2"/>
    <p:sldId id="326" r:id="rId3"/>
    <p:sldId id="327" r:id="rId4"/>
    <p:sldId id="274" r:id="rId5"/>
    <p:sldId id="328" r:id="rId6"/>
    <p:sldId id="340" r:id="rId7"/>
    <p:sldId id="358" r:id="rId8"/>
    <p:sldId id="359" r:id="rId9"/>
    <p:sldId id="395" r:id="rId10"/>
    <p:sldId id="341" r:id="rId11"/>
    <p:sldId id="368" r:id="rId12"/>
    <p:sldId id="370" r:id="rId13"/>
    <p:sldId id="362" r:id="rId14"/>
    <p:sldId id="372" r:id="rId15"/>
    <p:sldId id="373" r:id="rId16"/>
    <p:sldId id="376" r:id="rId17"/>
    <p:sldId id="335" r:id="rId18"/>
    <p:sldId id="338" r:id="rId19"/>
    <p:sldId id="364" r:id="rId20"/>
    <p:sldId id="365" r:id="rId21"/>
    <p:sldId id="366" r:id="rId22"/>
    <p:sldId id="286" r:id="rId23"/>
    <p:sldId id="285" r:id="rId24"/>
    <p:sldId id="280" r:id="rId25"/>
    <p:sldId id="287" r:id="rId26"/>
    <p:sldId id="296" r:id="rId27"/>
    <p:sldId id="288" r:id="rId28"/>
    <p:sldId id="377" r:id="rId29"/>
    <p:sldId id="283" r:id="rId30"/>
    <p:sldId id="284" r:id="rId31"/>
    <p:sldId id="374" r:id="rId32"/>
    <p:sldId id="342" r:id="rId33"/>
    <p:sldId id="397" r:id="rId34"/>
    <p:sldId id="350" r:id="rId35"/>
    <p:sldId id="380" r:id="rId36"/>
    <p:sldId id="379" r:id="rId37"/>
    <p:sldId id="351" r:id="rId38"/>
    <p:sldId id="378" r:id="rId39"/>
    <p:sldId id="352" r:id="rId40"/>
    <p:sldId id="353" r:id="rId41"/>
    <p:sldId id="398" r:id="rId42"/>
    <p:sldId id="354" r:id="rId43"/>
    <p:sldId id="355" r:id="rId44"/>
    <p:sldId id="361" r:id="rId45"/>
    <p:sldId id="385" r:id="rId46"/>
    <p:sldId id="381" r:id="rId47"/>
    <p:sldId id="399" r:id="rId48"/>
    <p:sldId id="356" r:id="rId49"/>
    <p:sldId id="264" r:id="rId50"/>
    <p:sldId id="401" r:id="rId51"/>
    <p:sldId id="382" r:id="rId52"/>
    <p:sldId id="400" r:id="rId53"/>
    <p:sldId id="357" r:id="rId54"/>
    <p:sldId id="383" r:id="rId55"/>
    <p:sldId id="343" r:id="rId56"/>
    <p:sldId id="344" r:id="rId57"/>
    <p:sldId id="345" r:id="rId58"/>
    <p:sldId id="346" r:id="rId59"/>
    <p:sldId id="347" r:id="rId60"/>
    <p:sldId id="348" r:id="rId61"/>
    <p:sldId id="349" r:id="rId62"/>
    <p:sldId id="384" r:id="rId63"/>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2B0AB6"/>
    <a:srgbClr val="FF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142" autoAdjust="0"/>
    <p:restoredTop sz="94712" autoAdjust="0"/>
  </p:normalViewPr>
  <p:slideViewPr>
    <p:cSldViewPr showGuides="1">
      <p:cViewPr>
        <p:scale>
          <a:sx n="60" d="100"/>
          <a:sy n="60" d="100"/>
        </p:scale>
        <p:origin x="-413" y="-43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4" d="100"/>
        <a:sy n="34" d="100"/>
      </p:scale>
      <p:origin x="0" y="11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592F8AFB-904E-4F89-B0F6-77184359F4C5}" type="datetimeFigureOut">
              <a:rPr lang="zh-CN" altLang="en-US" smtClean="0"/>
              <a:pPr/>
              <a:t>2013/12/31</a:t>
            </a:fld>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862104F1-2CBE-4D40-94AE-C0A0C5ADE5CE}" type="slidenum">
              <a:rPr lang="zh-CN" altLang="en-US" smtClean="0"/>
              <a:pPr/>
              <a:t>‹#›</a:t>
            </a:fld>
            <a:endParaRPr lang="zh-CN" altLang="en-US"/>
          </a:p>
        </p:txBody>
      </p:sp>
    </p:spTree>
    <p:extLst>
      <p:ext uri="{BB962C8B-B14F-4D97-AF65-F5344CB8AC3E}">
        <p14:creationId xmlns:p14="http://schemas.microsoft.com/office/powerpoint/2010/main" val="2648263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62104F1-2CBE-4D40-94AE-C0A0C5ADE5CE}" type="slidenum">
              <a:rPr lang="zh-CN" altLang="en-US" smtClean="0"/>
              <a:pPr/>
              <a:t>28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atin typeface="Arial" charset="0"/>
                <a:ea typeface="宋体" charset="-122"/>
              </a:defRPr>
            </a:lvl1pPr>
          </a:lstStyle>
          <a:p>
            <a:pPr>
              <a:defRPr/>
            </a:pPr>
            <a:fld id="{15B4A7F9-4958-4F12-AF26-1D94EAEFFB23}" type="slidenum">
              <a:rPr lang="en-US" altLang="zh-CN"/>
              <a:pPr>
                <a:defRPr/>
              </a:pPr>
              <a:t>‹#›</a:t>
            </a:fld>
            <a:endParaRPr lang="en-US" altLang="zh-CN"/>
          </a:p>
        </p:txBody>
      </p:sp>
    </p:spTree>
    <p:extLst>
      <p:ext uri="{BB962C8B-B14F-4D97-AF65-F5344CB8AC3E}">
        <p14:creationId xmlns:p14="http://schemas.microsoft.com/office/powerpoint/2010/main" val="451969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atin typeface="Arial" charset="0"/>
                <a:ea typeface="宋体" charset="-122"/>
              </a:defRPr>
            </a:lvl1pPr>
          </a:lstStyle>
          <a:p>
            <a:pPr>
              <a:defRPr/>
            </a:pPr>
            <a:fld id="{DDA44927-0787-4121-B14D-6654CB23C3FE}" type="slidenum">
              <a:rPr lang="en-US" altLang="zh-CN"/>
              <a:pPr>
                <a:defRPr/>
              </a:pPr>
              <a:t>‹#›</a:t>
            </a:fld>
            <a:endParaRPr lang="en-US" altLang="zh-CN"/>
          </a:p>
        </p:txBody>
      </p:sp>
    </p:spTree>
    <p:extLst>
      <p:ext uri="{BB962C8B-B14F-4D97-AF65-F5344CB8AC3E}">
        <p14:creationId xmlns:p14="http://schemas.microsoft.com/office/powerpoint/2010/main" val="2544486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atin typeface="Arial" charset="0"/>
                <a:ea typeface="宋体" charset="-122"/>
              </a:defRPr>
            </a:lvl1pPr>
          </a:lstStyle>
          <a:p>
            <a:pPr>
              <a:defRPr/>
            </a:pPr>
            <a:fld id="{96605DE7-0CE8-4B4B-8809-AF0FFB436D8B}" type="slidenum">
              <a:rPr lang="en-US" altLang="zh-CN"/>
              <a:pPr>
                <a:defRPr/>
              </a:pPr>
              <a:t>‹#›</a:t>
            </a:fld>
            <a:endParaRPr lang="en-US" altLang="zh-CN"/>
          </a:p>
        </p:txBody>
      </p:sp>
    </p:spTree>
    <p:extLst>
      <p:ext uri="{BB962C8B-B14F-4D97-AF65-F5344CB8AC3E}">
        <p14:creationId xmlns:p14="http://schemas.microsoft.com/office/powerpoint/2010/main" val="1249816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atin typeface="Arial" charset="0"/>
                <a:ea typeface="宋体" charset="-122"/>
              </a:defRPr>
            </a:lvl1pPr>
          </a:lstStyle>
          <a:p>
            <a:pPr>
              <a:defRPr/>
            </a:pPr>
            <a:fld id="{91E0E3A6-E819-42A4-9F84-5BE137D50A0E}" type="slidenum">
              <a:rPr lang="en-US" altLang="zh-CN"/>
              <a:pPr>
                <a:defRPr/>
              </a:pPr>
              <a:t>‹#›</a:t>
            </a:fld>
            <a:endParaRPr lang="en-US" altLang="zh-CN"/>
          </a:p>
        </p:txBody>
      </p:sp>
    </p:spTree>
    <p:extLst>
      <p:ext uri="{BB962C8B-B14F-4D97-AF65-F5344CB8AC3E}">
        <p14:creationId xmlns:p14="http://schemas.microsoft.com/office/powerpoint/2010/main" val="3116155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5" name="页脚占位符 4"/>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atin typeface="Arial" charset="0"/>
                <a:ea typeface="宋体" charset="-122"/>
              </a:defRPr>
            </a:lvl1pPr>
          </a:lstStyle>
          <a:p>
            <a:pPr>
              <a:defRPr/>
            </a:pPr>
            <a:fld id="{7216F0C2-1D55-4DD9-B65E-D4BFA0927428}" type="slidenum">
              <a:rPr lang="en-US" altLang="zh-CN"/>
              <a:pPr>
                <a:defRPr/>
              </a:pPr>
              <a:t>‹#›</a:t>
            </a:fld>
            <a:endParaRPr lang="en-US" altLang="zh-CN"/>
          </a:p>
        </p:txBody>
      </p:sp>
    </p:spTree>
    <p:extLst>
      <p:ext uri="{BB962C8B-B14F-4D97-AF65-F5344CB8AC3E}">
        <p14:creationId xmlns:p14="http://schemas.microsoft.com/office/powerpoint/2010/main" val="1111159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6" name="页脚占位符 5"/>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atin typeface="Arial" charset="0"/>
                <a:ea typeface="宋体" charset="-122"/>
              </a:defRPr>
            </a:lvl1pPr>
          </a:lstStyle>
          <a:p>
            <a:pPr>
              <a:defRPr/>
            </a:pPr>
            <a:fld id="{B09287FD-E9A1-43EF-9CEA-55ED8C71BE89}" type="slidenum">
              <a:rPr lang="en-US" altLang="zh-CN"/>
              <a:pPr>
                <a:defRPr/>
              </a:pPr>
              <a:t>‹#›</a:t>
            </a:fld>
            <a:endParaRPr lang="en-US" altLang="zh-CN"/>
          </a:p>
        </p:txBody>
      </p:sp>
    </p:spTree>
    <p:extLst>
      <p:ext uri="{BB962C8B-B14F-4D97-AF65-F5344CB8AC3E}">
        <p14:creationId xmlns:p14="http://schemas.microsoft.com/office/powerpoint/2010/main" val="2154475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8" name="页脚占位符 7"/>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atin typeface="Arial" charset="0"/>
                <a:ea typeface="宋体" charset="-122"/>
              </a:defRPr>
            </a:lvl1pPr>
          </a:lstStyle>
          <a:p>
            <a:pPr>
              <a:defRPr/>
            </a:pPr>
            <a:fld id="{EE04FF69-1048-41F1-84A8-1E2D371DD961}" type="slidenum">
              <a:rPr lang="en-US" altLang="zh-CN"/>
              <a:pPr>
                <a:defRPr/>
              </a:pPr>
              <a:t>‹#›</a:t>
            </a:fld>
            <a:endParaRPr lang="en-US" altLang="zh-CN"/>
          </a:p>
        </p:txBody>
      </p:sp>
    </p:spTree>
    <p:extLst>
      <p:ext uri="{BB962C8B-B14F-4D97-AF65-F5344CB8AC3E}">
        <p14:creationId xmlns:p14="http://schemas.microsoft.com/office/powerpoint/2010/main" val="1339611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4" name="页脚占位符 3"/>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atin typeface="Arial" charset="0"/>
                <a:ea typeface="宋体" charset="-122"/>
              </a:defRPr>
            </a:lvl1pPr>
          </a:lstStyle>
          <a:p>
            <a:pPr>
              <a:defRPr/>
            </a:pPr>
            <a:fld id="{D9E953CF-E1C8-48F2-B973-B2070036628C}" type="slidenum">
              <a:rPr lang="en-US" altLang="zh-CN"/>
              <a:pPr>
                <a:defRPr/>
              </a:pPr>
              <a:t>‹#›</a:t>
            </a:fld>
            <a:endParaRPr lang="en-US" altLang="zh-CN"/>
          </a:p>
        </p:txBody>
      </p:sp>
    </p:spTree>
    <p:extLst>
      <p:ext uri="{BB962C8B-B14F-4D97-AF65-F5344CB8AC3E}">
        <p14:creationId xmlns:p14="http://schemas.microsoft.com/office/powerpoint/2010/main" val="2134514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3" name="页脚占位符 2"/>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atin typeface="Arial" charset="0"/>
                <a:ea typeface="宋体" charset="-122"/>
              </a:defRPr>
            </a:lvl1pPr>
          </a:lstStyle>
          <a:p>
            <a:pPr>
              <a:defRPr/>
            </a:pPr>
            <a:fld id="{10E61DF7-D539-4CE7-B21E-7E9F311A71C6}" type="slidenum">
              <a:rPr lang="en-US" altLang="zh-CN"/>
              <a:pPr>
                <a:defRPr/>
              </a:pPr>
              <a:t>‹#›</a:t>
            </a:fld>
            <a:endParaRPr lang="en-US" altLang="zh-CN"/>
          </a:p>
        </p:txBody>
      </p:sp>
    </p:spTree>
    <p:extLst>
      <p:ext uri="{BB962C8B-B14F-4D97-AF65-F5344CB8AC3E}">
        <p14:creationId xmlns:p14="http://schemas.microsoft.com/office/powerpoint/2010/main" val="1454630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6" name="页脚占位符 5"/>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atin typeface="Arial" charset="0"/>
                <a:ea typeface="宋体" charset="-122"/>
              </a:defRPr>
            </a:lvl1pPr>
          </a:lstStyle>
          <a:p>
            <a:pPr>
              <a:defRPr/>
            </a:pPr>
            <a:fld id="{4F6AB542-A3D9-4BD6-B296-4B25BACC1133}" type="slidenum">
              <a:rPr lang="en-US" altLang="zh-CN"/>
              <a:pPr>
                <a:defRPr/>
              </a:pPr>
              <a:t>‹#›</a:t>
            </a:fld>
            <a:endParaRPr lang="en-US" altLang="zh-CN"/>
          </a:p>
        </p:txBody>
      </p:sp>
    </p:spTree>
    <p:extLst>
      <p:ext uri="{BB962C8B-B14F-4D97-AF65-F5344CB8AC3E}">
        <p14:creationId xmlns:p14="http://schemas.microsoft.com/office/powerpoint/2010/main" val="2958178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atin typeface="Arial" charset="0"/>
                <a:ea typeface="宋体" charset="-122"/>
              </a:defRPr>
            </a:lvl1pPr>
          </a:lstStyle>
          <a:p>
            <a:pPr>
              <a:defRPr/>
            </a:pPr>
            <a:endParaRPr lang="en-US" altLang="zh-CN"/>
          </a:p>
        </p:txBody>
      </p:sp>
      <p:sp>
        <p:nvSpPr>
          <p:cNvPr id="6" name="页脚占位符 5"/>
          <p:cNvSpPr>
            <a:spLocks noGrp="1"/>
          </p:cNvSpPr>
          <p:nvPr>
            <p:ph type="ftr" sz="quarter" idx="11"/>
          </p:nvPr>
        </p:nvSpPr>
        <p:spPr/>
        <p:txBody>
          <a:bodyPr/>
          <a:lstStyle>
            <a:lvl1pPr>
              <a:defRPr>
                <a:latin typeface="Arial" charset="0"/>
                <a:ea typeface="宋体" charset="-122"/>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atin typeface="Arial" charset="0"/>
                <a:ea typeface="宋体" charset="-122"/>
              </a:defRPr>
            </a:lvl1pPr>
          </a:lstStyle>
          <a:p>
            <a:pPr>
              <a:defRPr/>
            </a:pPr>
            <a:fld id="{648690DD-C62B-4A05-AE0A-E5CB83ECD316}" type="slidenum">
              <a:rPr lang="en-US" altLang="zh-CN"/>
              <a:pPr>
                <a:defRPr/>
              </a:pPr>
              <a:t>‹#›</a:t>
            </a:fld>
            <a:endParaRPr lang="en-US" altLang="zh-CN"/>
          </a:p>
        </p:txBody>
      </p:sp>
    </p:spTree>
    <p:extLst>
      <p:ext uri="{BB962C8B-B14F-4D97-AF65-F5344CB8AC3E}">
        <p14:creationId xmlns:p14="http://schemas.microsoft.com/office/powerpoint/2010/main" val="1274312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000000"/>
                </a:solidFill>
                <a:latin typeface="Calibri"/>
                <a:ea typeface="宋体"/>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rgbClr val="000000"/>
                </a:solidFill>
                <a:latin typeface="Calibri"/>
                <a:ea typeface="宋体"/>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000000"/>
                </a:solidFill>
                <a:latin typeface="Calibri"/>
                <a:ea typeface="宋体"/>
              </a:defRPr>
            </a:lvl1pPr>
          </a:lstStyle>
          <a:p>
            <a:pPr>
              <a:defRPr/>
            </a:pPr>
            <a:fld id="{49F445BE-93E6-4075-B199-22FA26869746}" type="slidenum">
              <a:rPr lang="en-US" altLang="zh-CN"/>
              <a:pPr>
                <a:defRPr/>
              </a:pPr>
              <a:t>‹#›</a:t>
            </a:fld>
            <a:endParaRPr lang="en-US" altLang="zh-CN"/>
          </a:p>
        </p:txBody>
      </p:sp>
      <p:pic>
        <p:nvPicPr>
          <p:cNvPr id="1031" name="图片 6"/>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5"/>
          <p:cNvSpPr txBox="1">
            <a:spLocks noChangeArrowheads="1"/>
          </p:cNvSpPr>
          <p:nvPr/>
        </p:nvSpPr>
        <p:spPr bwMode="auto">
          <a:xfrm>
            <a:off x="611188" y="4652963"/>
            <a:ext cx="1439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endParaRPr lang="zh-CN" altLang="zh-CN"/>
          </a:p>
        </p:txBody>
      </p:sp>
      <p:sp>
        <p:nvSpPr>
          <p:cNvPr id="3075" name="Text Box 6"/>
          <p:cNvSpPr txBox="1">
            <a:spLocks noChangeArrowheads="1"/>
          </p:cNvSpPr>
          <p:nvPr/>
        </p:nvSpPr>
        <p:spPr bwMode="auto">
          <a:xfrm>
            <a:off x="2143108" y="1628800"/>
            <a:ext cx="500066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spcBef>
                <a:spcPct val="50000"/>
              </a:spcBef>
              <a:defRPr/>
            </a:pPr>
            <a:r>
              <a:rPr lang="zh-CN" altLang="en-US" sz="4400" b="1" spc="10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国家自然科学基金</a:t>
            </a:r>
            <a:endParaRPr lang="en-US" altLang="zh-CN" sz="4400" b="1" spc="10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eaLnBrk="1" hangingPunct="1">
              <a:spcBef>
                <a:spcPct val="50000"/>
              </a:spcBef>
              <a:defRPr/>
            </a:pPr>
            <a:r>
              <a:rPr lang="zh-CN" altLang="en-US" sz="4400" b="1" spc="10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标书撰写辅导</a:t>
            </a:r>
            <a:endParaRPr lang="en-US" altLang="zh-CN" sz="4400" b="1" spc="10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076" name="Text Box 7"/>
          <p:cNvSpPr txBox="1">
            <a:spLocks noChangeArrowheads="1"/>
          </p:cNvSpPr>
          <p:nvPr/>
        </p:nvSpPr>
        <p:spPr bwMode="auto">
          <a:xfrm>
            <a:off x="3400286" y="4272985"/>
            <a:ext cx="2304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spcBef>
                <a:spcPct val="50000"/>
              </a:spcBef>
              <a:defRPr/>
            </a:pPr>
            <a:r>
              <a:rPr lang="zh-CN" altLang="en-US" sz="3200" spc="50" dirty="0" smtClean="0">
                <a:ln w="11430"/>
                <a:solidFill>
                  <a:srgbClr val="0000FF"/>
                </a:solidFill>
                <a:latin typeface="方正大黑简体" pitchFamily="65" charset="-122"/>
                <a:ea typeface="方正大黑简体" pitchFamily="65" charset="-122"/>
              </a:rPr>
              <a:t>苏景宽</a:t>
            </a:r>
            <a:endParaRPr lang="en-US" altLang="zh-CN" sz="3200" spc="50" dirty="0" smtClean="0">
              <a:ln w="11430"/>
              <a:solidFill>
                <a:srgbClr val="0000FF"/>
              </a:solidFill>
              <a:latin typeface="方正大黑简体" pitchFamily="65" charset="-122"/>
              <a:ea typeface="方正大黑简体" pitchFamily="65" charset="-122"/>
            </a:endParaRPr>
          </a:p>
        </p:txBody>
      </p:sp>
      <p:sp>
        <p:nvSpPr>
          <p:cNvPr id="2" name="矩形 1"/>
          <p:cNvSpPr/>
          <p:nvPr/>
        </p:nvSpPr>
        <p:spPr>
          <a:xfrm>
            <a:off x="3344622" y="4834606"/>
            <a:ext cx="2553904" cy="52322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fld id="{D1098903-8950-4D11-BADE-24FD212EBB96}" type="datetime2">
              <a:rPr lang="zh-CN" altLang="en-US" sz="2800" smtClean="0">
                <a:ln w="11430"/>
                <a:solidFill>
                  <a:srgbClr val="0000FF"/>
                </a:solidFill>
                <a:latin typeface="方正大黑简体" pitchFamily="65" charset="-122"/>
                <a:ea typeface="方正大黑简体" pitchFamily="65" charset="-122"/>
              </a:rPr>
              <a:pPr algn="ctr">
                <a:spcBef>
                  <a:spcPct val="50000"/>
                </a:spcBef>
                <a:defRPr/>
              </a:pPr>
              <a:t>2013年12月31日</a:t>
            </a:fld>
            <a:r>
              <a:rPr lang="zh-CN" altLang="en-US" sz="2800" dirty="0" smtClean="0">
                <a:ln w="11430"/>
                <a:solidFill>
                  <a:srgbClr val="0000FF"/>
                </a:solidFill>
                <a:latin typeface="方正大黑简体" pitchFamily="65" charset="-122"/>
                <a:ea typeface="方正大黑简体" pitchFamily="65" charset="-122"/>
              </a:rPr>
              <a:t> </a:t>
            </a:r>
            <a:endParaRPr lang="en-US" altLang="zh-CN" sz="2800" dirty="0">
              <a:ln w="11430"/>
              <a:solidFill>
                <a:srgbClr val="0000FF"/>
              </a:solidFill>
              <a:latin typeface="方正大黑简体" pitchFamily="65" charset="-122"/>
              <a:ea typeface="方正大黑简体" pitchFamily="65"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42918"/>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立项依据</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4" name="TextBox 3"/>
          <p:cNvSpPr txBox="1"/>
          <p:nvPr/>
        </p:nvSpPr>
        <p:spPr>
          <a:xfrm>
            <a:off x="1571604" y="1643050"/>
            <a:ext cx="6500858" cy="3046988"/>
          </a:xfrm>
          <a:prstGeom prst="rect">
            <a:avLst/>
          </a:prstGeom>
          <a:noFill/>
        </p:spPr>
        <p:txBody>
          <a:bodyPr wrap="square" rtlCol="0">
            <a:spAutoFit/>
          </a:bodyPr>
          <a:lstStyle/>
          <a:p>
            <a:pPr>
              <a:lnSpc>
                <a:spcPct val="200000"/>
              </a:lnSpc>
              <a:buClr>
                <a:srgbClr val="C00000"/>
              </a:buClr>
              <a:buFont typeface="Wingdings" pitchFamily="2" charset="2"/>
              <a:buChar char="Ø"/>
            </a:pPr>
            <a:r>
              <a:rPr lang="zh-CN" altLang="en-US" sz="3200" b="1" dirty="0" smtClean="0">
                <a:solidFill>
                  <a:srgbClr val="0000FF"/>
                </a:solidFill>
                <a:latin typeface="方正大黑简体" pitchFamily="2" charset="-122"/>
                <a:ea typeface="方正大黑简体" pitchFamily="2" charset="-122"/>
              </a:rPr>
              <a:t> 研究意义</a:t>
            </a:r>
            <a:endParaRPr lang="en-US" altLang="zh-CN" sz="3200" b="1" dirty="0" smtClean="0">
              <a:solidFill>
                <a:srgbClr val="0000FF"/>
              </a:solidFill>
              <a:latin typeface="方正大黑简体" pitchFamily="2" charset="-122"/>
              <a:ea typeface="方正大黑简体" pitchFamily="2" charset="-122"/>
            </a:endParaRPr>
          </a:p>
          <a:p>
            <a:pPr>
              <a:lnSpc>
                <a:spcPct val="200000"/>
              </a:lnSpc>
              <a:buClr>
                <a:srgbClr val="C00000"/>
              </a:buClr>
              <a:buFont typeface="Wingdings" pitchFamily="2" charset="2"/>
              <a:buChar char="Ø"/>
            </a:pPr>
            <a:r>
              <a:rPr lang="zh-CN" altLang="en-US" sz="3200" b="1" dirty="0" smtClean="0">
                <a:solidFill>
                  <a:srgbClr val="0000FF"/>
                </a:solidFill>
                <a:latin typeface="方正大黑简体" pitchFamily="2" charset="-122"/>
                <a:ea typeface="方正大黑简体" pitchFamily="2" charset="-122"/>
              </a:rPr>
              <a:t> 国内外研究现状及发展动态分析</a:t>
            </a:r>
          </a:p>
          <a:p>
            <a:pPr>
              <a:lnSpc>
                <a:spcPct val="200000"/>
              </a:lnSpc>
              <a:buClr>
                <a:srgbClr val="C00000"/>
              </a:buClr>
              <a:buFont typeface="Wingdings" pitchFamily="2" charset="2"/>
              <a:buChar char="Ø"/>
            </a:pPr>
            <a:r>
              <a:rPr lang="zh-CN" altLang="en-US" sz="3200" b="1" dirty="0" smtClean="0">
                <a:solidFill>
                  <a:srgbClr val="0000FF"/>
                </a:solidFill>
                <a:latin typeface="方正大黑简体" pitchFamily="2" charset="-122"/>
                <a:ea typeface="方正大黑简体" pitchFamily="2" charset="-122"/>
              </a:rPr>
              <a:t> 参考文献</a:t>
            </a:r>
            <a:endParaRPr lang="zh-CN" altLang="en-US" sz="3200" b="1" dirty="0">
              <a:solidFill>
                <a:srgbClr val="0000FF"/>
              </a:solidFill>
              <a:latin typeface="方正大黑简体" pitchFamily="2" charset="-122"/>
              <a:ea typeface="方正大黑简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7105" y="188640"/>
            <a:ext cx="8715375" cy="6469063"/>
            <a:chOff x="177105" y="272305"/>
            <a:chExt cx="8715375" cy="6469063"/>
          </a:xfrm>
        </p:grpSpPr>
        <p:grpSp>
          <p:nvGrpSpPr>
            <p:cNvPr id="2" name="组合 22"/>
            <p:cNvGrpSpPr/>
            <p:nvPr/>
          </p:nvGrpSpPr>
          <p:grpSpPr>
            <a:xfrm>
              <a:off x="177105" y="272305"/>
              <a:ext cx="8715375" cy="6469063"/>
              <a:chOff x="214314" y="234950"/>
              <a:chExt cx="8715375" cy="6469063"/>
            </a:xfrm>
          </p:grpSpPr>
          <p:grpSp>
            <p:nvGrpSpPr>
              <p:cNvPr id="3" name="Group 25"/>
              <p:cNvGrpSpPr>
                <a:grpSpLocks/>
              </p:cNvGrpSpPr>
              <p:nvPr/>
            </p:nvGrpSpPr>
            <p:grpSpPr bwMode="auto">
              <a:xfrm>
                <a:off x="214314" y="234950"/>
                <a:ext cx="8715375" cy="6469063"/>
                <a:chOff x="135" y="148"/>
                <a:chExt cx="5490" cy="4075"/>
              </a:xfrm>
            </p:grpSpPr>
            <p:sp>
              <p:nvSpPr>
                <p:cNvPr id="11269" name="AutoShape 2"/>
                <p:cNvSpPr>
                  <a:spLocks noChangeArrowheads="1"/>
                </p:cNvSpPr>
                <p:nvPr/>
              </p:nvSpPr>
              <p:spPr bwMode="auto">
                <a:xfrm flipV="1">
                  <a:off x="158" y="627"/>
                  <a:ext cx="5465" cy="3129"/>
                </a:xfrm>
                <a:prstGeom prst="triangle">
                  <a:avLst>
                    <a:gd name="adj" fmla="val 50000"/>
                  </a:avLst>
                </a:prstGeom>
                <a:solidFill>
                  <a:srgbClr val="3BBEFF"/>
                </a:solidFill>
                <a:ln w="9525">
                  <a:solidFill>
                    <a:schemeClr val="tx1"/>
                  </a:solidFill>
                  <a:miter lim="800000"/>
                  <a:headEnd/>
                  <a:tailEnd/>
                </a:ln>
              </p:spPr>
              <p:txBody>
                <a:bodyPr wrap="none" anchor="ctr"/>
                <a:lstStyle/>
                <a:p>
                  <a:endParaRPr lang="zh-CN" altLang="en-US" b="1"/>
                </a:p>
              </p:txBody>
            </p:sp>
            <p:sp>
              <p:nvSpPr>
                <p:cNvPr id="11270" name="Text Box 4"/>
                <p:cNvSpPr txBox="1">
                  <a:spLocks noChangeArrowheads="1"/>
                </p:cNvSpPr>
                <p:nvPr/>
              </p:nvSpPr>
              <p:spPr bwMode="auto">
                <a:xfrm>
                  <a:off x="1292" y="1351"/>
                  <a:ext cx="3120" cy="288"/>
                </a:xfrm>
                <a:prstGeom prst="rect">
                  <a:avLst/>
                </a:prstGeom>
                <a:noFill/>
                <a:ln w="9525">
                  <a:noFill/>
                  <a:miter lim="800000"/>
                  <a:headEnd/>
                  <a:tailEnd/>
                </a:ln>
              </p:spPr>
              <p:txBody>
                <a:bodyPr>
                  <a:spAutoFit/>
                </a:bodyPr>
                <a:lstStyle/>
                <a:p>
                  <a:pPr eaLnBrk="0" hangingPunct="0">
                    <a:spcBef>
                      <a:spcPct val="50000"/>
                    </a:spcBef>
                  </a:pPr>
                  <a:endParaRPr kumimoji="1" lang="zh-CN" altLang="en-US" sz="2400" b="1" dirty="0">
                    <a:solidFill>
                      <a:srgbClr val="003300"/>
                    </a:solidFill>
                    <a:latin typeface="Times New Roman" pitchFamily="18" charset="0"/>
                  </a:endParaRPr>
                </a:p>
              </p:txBody>
            </p:sp>
            <p:sp>
              <p:nvSpPr>
                <p:cNvPr id="11271" name="Text Box 5"/>
                <p:cNvSpPr txBox="1">
                  <a:spLocks noChangeArrowheads="1"/>
                </p:cNvSpPr>
                <p:nvPr/>
              </p:nvSpPr>
              <p:spPr bwMode="auto">
                <a:xfrm>
                  <a:off x="1553" y="1525"/>
                  <a:ext cx="2688" cy="909"/>
                </a:xfrm>
                <a:prstGeom prst="rect">
                  <a:avLst/>
                </a:prstGeom>
                <a:noFill/>
                <a:ln w="9525">
                  <a:noFill/>
                  <a:miter lim="800000"/>
                  <a:headEnd/>
                  <a:tailEnd/>
                </a:ln>
              </p:spPr>
              <p:txBody>
                <a:bodyPr>
                  <a:spAutoFit/>
                </a:bodyPr>
                <a:lstStyle/>
                <a:p>
                  <a:pPr algn="ctr" eaLnBrk="0" hangingPunct="0">
                    <a:lnSpc>
                      <a:spcPct val="70000"/>
                    </a:lnSpc>
                    <a:spcBef>
                      <a:spcPct val="50000"/>
                    </a:spcBef>
                  </a:pPr>
                  <a:r>
                    <a:rPr kumimoji="1" lang="zh-CN" altLang="en-US" sz="2800" b="1" dirty="0">
                      <a:solidFill>
                        <a:srgbClr val="003300"/>
                      </a:solidFill>
                      <a:latin typeface="方正大黑简体" pitchFamily="2" charset="-122"/>
                      <a:ea typeface="方正大黑简体" pitchFamily="2" charset="-122"/>
                    </a:rPr>
                    <a:t>围绕某一具体科学问题</a:t>
                  </a:r>
                </a:p>
                <a:p>
                  <a:pPr algn="ctr" eaLnBrk="0" hangingPunct="0">
                    <a:lnSpc>
                      <a:spcPct val="70000"/>
                    </a:lnSpc>
                    <a:spcBef>
                      <a:spcPct val="50000"/>
                    </a:spcBef>
                  </a:pPr>
                  <a:r>
                    <a:rPr kumimoji="1" lang="zh-CN" altLang="en-US" sz="2800" b="1" dirty="0">
                      <a:solidFill>
                        <a:srgbClr val="003300"/>
                      </a:solidFill>
                      <a:latin typeface="方正大黑简体" pitchFamily="2" charset="-122"/>
                      <a:ea typeface="方正大黑简体" pitchFamily="2" charset="-122"/>
                    </a:rPr>
                    <a:t>（本项目研究目标）</a:t>
                  </a:r>
                </a:p>
                <a:p>
                  <a:pPr algn="ctr" eaLnBrk="0" hangingPunct="0">
                    <a:lnSpc>
                      <a:spcPct val="70000"/>
                    </a:lnSpc>
                    <a:spcBef>
                      <a:spcPct val="50000"/>
                    </a:spcBef>
                  </a:pPr>
                  <a:r>
                    <a:rPr kumimoji="1" lang="zh-CN" altLang="en-US" sz="2800" b="1" dirty="0">
                      <a:solidFill>
                        <a:srgbClr val="003300"/>
                      </a:solidFill>
                      <a:latin typeface="方正大黑简体" pitchFamily="2" charset="-122"/>
                      <a:ea typeface="方正大黑简体" pitchFamily="2" charset="-122"/>
                    </a:rPr>
                    <a:t>进行归纳分析</a:t>
                  </a:r>
                </a:p>
              </p:txBody>
            </p:sp>
            <p:sp>
              <p:nvSpPr>
                <p:cNvPr id="11272" name="Text Box 6"/>
                <p:cNvSpPr txBox="1">
                  <a:spLocks noChangeArrowheads="1"/>
                </p:cNvSpPr>
                <p:nvPr/>
              </p:nvSpPr>
              <p:spPr bwMode="auto">
                <a:xfrm>
                  <a:off x="2166" y="2523"/>
                  <a:ext cx="1434" cy="536"/>
                </a:xfrm>
                <a:prstGeom prst="rect">
                  <a:avLst/>
                </a:prstGeom>
                <a:noFill/>
                <a:ln w="9525">
                  <a:noFill/>
                  <a:miter lim="800000"/>
                  <a:headEnd/>
                  <a:tailEnd/>
                </a:ln>
              </p:spPr>
              <p:txBody>
                <a:bodyPr>
                  <a:spAutoFit/>
                </a:bodyPr>
                <a:lstStyle/>
                <a:p>
                  <a:pPr algn="ctr" eaLnBrk="0" hangingPunct="0">
                    <a:lnSpc>
                      <a:spcPct val="60000"/>
                    </a:lnSpc>
                    <a:spcBef>
                      <a:spcPct val="50000"/>
                    </a:spcBef>
                  </a:pPr>
                  <a:r>
                    <a:rPr kumimoji="1" lang="zh-CN" altLang="en-US" sz="2800" b="1" dirty="0">
                      <a:solidFill>
                        <a:srgbClr val="003300"/>
                      </a:solidFill>
                      <a:latin typeface="方正大黑简体" pitchFamily="2" charset="-122"/>
                      <a:ea typeface="方正大黑简体" pitchFamily="2" charset="-122"/>
                    </a:rPr>
                    <a:t>提出研究</a:t>
                  </a:r>
                </a:p>
                <a:p>
                  <a:pPr algn="ctr" eaLnBrk="0" hangingPunct="0">
                    <a:lnSpc>
                      <a:spcPct val="60000"/>
                    </a:lnSpc>
                    <a:spcBef>
                      <a:spcPct val="50000"/>
                    </a:spcBef>
                  </a:pPr>
                  <a:r>
                    <a:rPr kumimoji="1" lang="zh-CN" altLang="en-US" sz="2800" b="1" dirty="0">
                      <a:solidFill>
                        <a:srgbClr val="003300"/>
                      </a:solidFill>
                      <a:latin typeface="方正大黑简体" pitchFamily="2" charset="-122"/>
                      <a:ea typeface="方正大黑简体" pitchFamily="2" charset="-122"/>
                    </a:rPr>
                    <a:t>设想</a:t>
                  </a:r>
                </a:p>
              </p:txBody>
            </p:sp>
            <p:sp>
              <p:nvSpPr>
                <p:cNvPr id="11273" name="Text Box 7"/>
                <p:cNvSpPr txBox="1">
                  <a:spLocks noChangeArrowheads="1"/>
                </p:cNvSpPr>
                <p:nvPr/>
              </p:nvSpPr>
              <p:spPr bwMode="auto">
                <a:xfrm>
                  <a:off x="657" y="1071"/>
                  <a:ext cx="4416" cy="330"/>
                </a:xfrm>
                <a:prstGeom prst="rect">
                  <a:avLst/>
                </a:prstGeom>
                <a:noFill/>
                <a:ln w="9525">
                  <a:noFill/>
                  <a:miter lim="800000"/>
                  <a:headEnd/>
                  <a:tailEnd/>
                </a:ln>
              </p:spPr>
              <p:txBody>
                <a:bodyPr wrap="square">
                  <a:spAutoFit/>
                </a:bodyPr>
                <a:lstStyle/>
                <a:p>
                  <a:pPr algn="ctr" eaLnBrk="0" hangingPunct="0">
                    <a:spcBef>
                      <a:spcPct val="50000"/>
                    </a:spcBef>
                  </a:pPr>
                  <a:r>
                    <a:rPr kumimoji="1" lang="zh-CN" altLang="en-US" sz="2800" b="1" dirty="0">
                      <a:solidFill>
                        <a:srgbClr val="003300"/>
                      </a:solidFill>
                      <a:latin typeface="方正大黑简体" pitchFamily="2" charset="-122"/>
                      <a:ea typeface="方正大黑简体" pitchFamily="2" charset="-122"/>
                    </a:rPr>
                    <a:t>从研究领域</a:t>
                  </a:r>
                  <a:r>
                    <a:rPr kumimoji="1" lang="zh-CN" altLang="en-US" sz="2800" b="1" dirty="0" smtClean="0">
                      <a:solidFill>
                        <a:srgbClr val="003300"/>
                      </a:solidFill>
                      <a:latin typeface="方正大黑简体" pitchFamily="2" charset="-122"/>
                      <a:ea typeface="方正大黑简体" pitchFamily="2" charset="-122"/>
                    </a:rPr>
                    <a:t>切入或从研究方向展开</a:t>
                  </a:r>
                  <a:endParaRPr kumimoji="1" lang="zh-CN" altLang="en-US" sz="2800" b="1" dirty="0">
                    <a:solidFill>
                      <a:srgbClr val="003300"/>
                    </a:solidFill>
                    <a:latin typeface="方正大黑简体" pitchFamily="2" charset="-122"/>
                    <a:ea typeface="方正大黑简体" pitchFamily="2" charset="-122"/>
                  </a:endParaRPr>
                </a:p>
              </p:txBody>
            </p:sp>
            <p:sp>
              <p:nvSpPr>
                <p:cNvPr id="11274" name="Line 8"/>
                <p:cNvSpPr>
                  <a:spLocks noChangeShapeType="1"/>
                </p:cNvSpPr>
                <p:nvPr/>
              </p:nvSpPr>
              <p:spPr bwMode="auto">
                <a:xfrm>
                  <a:off x="495" y="990"/>
                  <a:ext cx="4815" cy="0"/>
                </a:xfrm>
                <a:prstGeom prst="line">
                  <a:avLst/>
                </a:prstGeom>
                <a:noFill/>
                <a:ln w="9525">
                  <a:solidFill>
                    <a:schemeClr val="tx1"/>
                  </a:solidFill>
                  <a:round/>
                  <a:headEnd/>
                  <a:tailEnd/>
                </a:ln>
              </p:spPr>
              <p:txBody>
                <a:bodyPr/>
                <a:lstStyle/>
                <a:p>
                  <a:endParaRPr lang="zh-CN" altLang="en-US" b="1"/>
                </a:p>
              </p:txBody>
            </p:sp>
            <p:sp>
              <p:nvSpPr>
                <p:cNvPr id="11276" name="Line 10"/>
                <p:cNvSpPr>
                  <a:spLocks noChangeShapeType="1"/>
                </p:cNvSpPr>
                <p:nvPr/>
              </p:nvSpPr>
              <p:spPr bwMode="auto">
                <a:xfrm>
                  <a:off x="930" y="1480"/>
                  <a:ext cx="3946" cy="0"/>
                </a:xfrm>
                <a:prstGeom prst="line">
                  <a:avLst/>
                </a:prstGeom>
                <a:noFill/>
                <a:ln w="9525">
                  <a:solidFill>
                    <a:schemeClr val="tx1"/>
                  </a:solidFill>
                  <a:round/>
                  <a:headEnd/>
                  <a:tailEnd/>
                </a:ln>
              </p:spPr>
              <p:txBody>
                <a:bodyPr/>
                <a:lstStyle/>
                <a:p>
                  <a:endParaRPr lang="zh-CN" altLang="en-US" b="1"/>
                </a:p>
              </p:txBody>
            </p:sp>
            <p:sp>
              <p:nvSpPr>
                <p:cNvPr id="11277" name="Line 11"/>
                <p:cNvSpPr>
                  <a:spLocks noChangeShapeType="1"/>
                </p:cNvSpPr>
                <p:nvPr/>
              </p:nvSpPr>
              <p:spPr bwMode="auto">
                <a:xfrm flipV="1">
                  <a:off x="2290" y="3022"/>
                  <a:ext cx="1225" cy="0"/>
                </a:xfrm>
                <a:prstGeom prst="line">
                  <a:avLst/>
                </a:prstGeom>
                <a:noFill/>
                <a:ln w="9525">
                  <a:solidFill>
                    <a:schemeClr val="tx1"/>
                  </a:solidFill>
                  <a:round/>
                  <a:headEnd/>
                  <a:tailEnd/>
                </a:ln>
              </p:spPr>
              <p:txBody>
                <a:bodyPr/>
                <a:lstStyle/>
                <a:p>
                  <a:endParaRPr lang="zh-CN" altLang="en-US" b="1"/>
                </a:p>
              </p:txBody>
            </p:sp>
            <p:sp>
              <p:nvSpPr>
                <p:cNvPr id="11278" name="AutoShape 12"/>
                <p:cNvSpPr>
                  <a:spLocks/>
                </p:cNvSpPr>
                <p:nvPr/>
              </p:nvSpPr>
              <p:spPr bwMode="auto">
                <a:xfrm rot="19134234">
                  <a:off x="1168" y="746"/>
                  <a:ext cx="219" cy="2640"/>
                </a:xfrm>
                <a:prstGeom prst="leftBrace">
                  <a:avLst>
                    <a:gd name="adj1" fmla="val 158910"/>
                    <a:gd name="adj2" fmla="val 49403"/>
                  </a:avLst>
                </a:prstGeom>
                <a:noFill/>
                <a:ln w="22225">
                  <a:solidFill>
                    <a:schemeClr val="tx1"/>
                  </a:solidFill>
                  <a:round/>
                  <a:headEnd/>
                  <a:tailEnd/>
                </a:ln>
              </p:spPr>
              <p:txBody>
                <a:bodyPr wrap="none" anchor="ctr"/>
                <a:lstStyle/>
                <a:p>
                  <a:endParaRPr lang="zh-CN" altLang="zh-CN" sz="1800" b="1">
                    <a:solidFill>
                      <a:srgbClr val="FF3300"/>
                    </a:solidFill>
                    <a:ea typeface="宋体" charset="-122"/>
                  </a:endParaRPr>
                </a:p>
              </p:txBody>
            </p:sp>
            <p:sp>
              <p:nvSpPr>
                <p:cNvPr id="11279" name="AutoShape 13"/>
                <p:cNvSpPr>
                  <a:spLocks/>
                </p:cNvSpPr>
                <p:nvPr/>
              </p:nvSpPr>
              <p:spPr bwMode="auto">
                <a:xfrm rot="5400000">
                  <a:off x="2800" y="-2196"/>
                  <a:ext cx="181" cy="5465"/>
                </a:xfrm>
                <a:prstGeom prst="leftBrace">
                  <a:avLst>
                    <a:gd name="adj1" fmla="val 323740"/>
                    <a:gd name="adj2" fmla="val 50000"/>
                  </a:avLst>
                </a:prstGeom>
                <a:noFill/>
                <a:ln w="22225">
                  <a:solidFill>
                    <a:schemeClr val="tx1"/>
                  </a:solidFill>
                  <a:round/>
                  <a:headEnd/>
                  <a:tailEnd/>
                </a:ln>
              </p:spPr>
              <p:txBody>
                <a:bodyPr rot="10800000" vert="eaVert" wrap="none" anchor="ctr"/>
                <a:lstStyle/>
                <a:p>
                  <a:endParaRPr lang="zh-CN" altLang="zh-CN" sz="1800" b="1">
                    <a:solidFill>
                      <a:schemeClr val="tx1"/>
                    </a:solidFill>
                    <a:ea typeface="宋体" charset="-122"/>
                  </a:endParaRPr>
                </a:p>
              </p:txBody>
            </p:sp>
            <p:sp>
              <p:nvSpPr>
                <p:cNvPr id="11280" name="Text Box 14"/>
                <p:cNvSpPr txBox="1">
                  <a:spLocks noChangeArrowheads="1"/>
                </p:cNvSpPr>
                <p:nvPr/>
              </p:nvSpPr>
              <p:spPr bwMode="auto">
                <a:xfrm>
                  <a:off x="2091" y="148"/>
                  <a:ext cx="1587" cy="330"/>
                </a:xfrm>
                <a:prstGeom prst="rect">
                  <a:avLst/>
                </a:prstGeom>
                <a:solidFill>
                  <a:srgbClr val="FF3300"/>
                </a:solidFill>
                <a:ln w="9525">
                  <a:noFill/>
                  <a:miter lim="800000"/>
                  <a:headEnd/>
                  <a:tailEnd/>
                </a:ln>
              </p:spPr>
              <p:txBody>
                <a:bodyPr>
                  <a:spAutoFit/>
                </a:bodyPr>
                <a:lstStyle/>
                <a:p>
                  <a:pPr algn="ctr">
                    <a:spcBef>
                      <a:spcPct val="50000"/>
                    </a:spcBef>
                  </a:pPr>
                  <a:r>
                    <a:rPr lang="zh-CN" altLang="en-US" sz="2800" b="1" dirty="0">
                      <a:solidFill>
                        <a:schemeClr val="tx1"/>
                      </a:solidFill>
                      <a:latin typeface="方正大黑简体" pitchFamily="2" charset="-122"/>
                      <a:ea typeface="方正大黑简体" pitchFamily="2" charset="-122"/>
                    </a:rPr>
                    <a:t>研究意义</a:t>
                  </a:r>
                </a:p>
              </p:txBody>
            </p:sp>
            <p:sp>
              <p:nvSpPr>
                <p:cNvPr id="11281" name="Text Box 15"/>
                <p:cNvSpPr txBox="1">
                  <a:spLocks noChangeArrowheads="1"/>
                </p:cNvSpPr>
                <p:nvPr/>
              </p:nvSpPr>
              <p:spPr bwMode="auto">
                <a:xfrm rot="2941479">
                  <a:off x="95" y="2104"/>
                  <a:ext cx="1879" cy="330"/>
                </a:xfrm>
                <a:prstGeom prst="rect">
                  <a:avLst/>
                </a:prstGeom>
                <a:solidFill>
                  <a:srgbClr val="FF3300"/>
                </a:solidFill>
                <a:ln w="9525">
                  <a:noFill/>
                  <a:miter lim="800000"/>
                  <a:headEnd/>
                  <a:tailEnd/>
                </a:ln>
              </p:spPr>
              <p:txBody>
                <a:bodyPr>
                  <a:spAutoFit/>
                </a:bodyPr>
                <a:lstStyle/>
                <a:p>
                  <a:pPr algn="ctr">
                    <a:spcBef>
                      <a:spcPct val="50000"/>
                    </a:spcBef>
                  </a:pPr>
                  <a:r>
                    <a:rPr lang="zh-CN" altLang="en-US" sz="2800" b="1" dirty="0">
                      <a:solidFill>
                        <a:schemeClr val="tx1"/>
                      </a:solidFill>
                      <a:latin typeface="方正大黑简体" pitchFamily="2" charset="-122"/>
                      <a:ea typeface="方正大黑简体" pitchFamily="2" charset="-122"/>
                    </a:rPr>
                    <a:t>国内外现状分析</a:t>
                  </a:r>
                </a:p>
              </p:txBody>
            </p:sp>
            <p:sp>
              <p:nvSpPr>
                <p:cNvPr id="11282" name="Text Box 19"/>
                <p:cNvSpPr txBox="1">
                  <a:spLocks noChangeArrowheads="1"/>
                </p:cNvSpPr>
                <p:nvPr/>
              </p:nvSpPr>
              <p:spPr bwMode="auto">
                <a:xfrm>
                  <a:off x="2082" y="3893"/>
                  <a:ext cx="1587" cy="330"/>
                </a:xfrm>
                <a:prstGeom prst="rect">
                  <a:avLst/>
                </a:prstGeom>
                <a:solidFill>
                  <a:srgbClr val="FF3300"/>
                </a:solidFill>
                <a:ln w="9525">
                  <a:noFill/>
                  <a:miter lim="800000"/>
                  <a:headEnd/>
                  <a:tailEnd/>
                </a:ln>
              </p:spPr>
              <p:txBody>
                <a:bodyPr>
                  <a:spAutoFit/>
                </a:bodyPr>
                <a:lstStyle/>
                <a:p>
                  <a:pPr algn="ctr">
                    <a:spcBef>
                      <a:spcPct val="50000"/>
                    </a:spcBef>
                  </a:pPr>
                  <a:r>
                    <a:rPr lang="zh-CN" altLang="en-US" sz="2800" b="1" dirty="0">
                      <a:solidFill>
                        <a:schemeClr val="tx1"/>
                      </a:solidFill>
                      <a:latin typeface="方正大黑简体" pitchFamily="2" charset="-122"/>
                      <a:ea typeface="方正大黑简体" pitchFamily="2" charset="-122"/>
                    </a:rPr>
                    <a:t>参考文献</a:t>
                  </a:r>
                </a:p>
              </p:txBody>
            </p:sp>
            <p:sp>
              <p:nvSpPr>
                <p:cNvPr id="11283" name="Text Box 20"/>
                <p:cNvSpPr txBox="1">
                  <a:spLocks noChangeArrowheads="1"/>
                </p:cNvSpPr>
                <p:nvPr/>
              </p:nvSpPr>
              <p:spPr bwMode="auto">
                <a:xfrm rot="18711248">
                  <a:off x="3866" y="2112"/>
                  <a:ext cx="1879" cy="330"/>
                </a:xfrm>
                <a:prstGeom prst="rect">
                  <a:avLst/>
                </a:prstGeom>
                <a:solidFill>
                  <a:srgbClr val="FF3300"/>
                </a:solidFill>
                <a:ln w="9525">
                  <a:noFill/>
                  <a:miter lim="800000"/>
                  <a:headEnd/>
                  <a:tailEnd/>
                </a:ln>
              </p:spPr>
              <p:txBody>
                <a:bodyPr>
                  <a:spAutoFit/>
                </a:bodyPr>
                <a:lstStyle/>
                <a:p>
                  <a:pPr algn="ctr">
                    <a:spcBef>
                      <a:spcPct val="50000"/>
                    </a:spcBef>
                  </a:pPr>
                  <a:r>
                    <a:rPr lang="zh-CN" altLang="en-US" sz="2800" b="1" dirty="0">
                      <a:solidFill>
                        <a:schemeClr val="tx1"/>
                      </a:solidFill>
                      <a:latin typeface="方正大黑简体" pitchFamily="2" charset="-122"/>
                      <a:ea typeface="方正大黑简体" pitchFamily="2" charset="-122"/>
                    </a:rPr>
                    <a:t>国内外现状分析</a:t>
                  </a:r>
                </a:p>
              </p:txBody>
            </p:sp>
            <p:sp>
              <p:nvSpPr>
                <p:cNvPr id="11284" name="AutoShape 22"/>
                <p:cNvSpPr>
                  <a:spLocks/>
                </p:cNvSpPr>
                <p:nvPr/>
              </p:nvSpPr>
              <p:spPr bwMode="auto">
                <a:xfrm rot="2465766" flipH="1">
                  <a:off x="4365" y="735"/>
                  <a:ext cx="261" cy="2687"/>
                </a:xfrm>
                <a:prstGeom prst="leftBrace">
                  <a:avLst>
                    <a:gd name="adj1" fmla="val 158921"/>
                    <a:gd name="adj2" fmla="val 50511"/>
                  </a:avLst>
                </a:prstGeom>
                <a:noFill/>
                <a:ln w="22225">
                  <a:solidFill>
                    <a:schemeClr val="tx1"/>
                  </a:solidFill>
                  <a:round/>
                  <a:headEnd/>
                  <a:tailEnd/>
                </a:ln>
              </p:spPr>
              <p:txBody>
                <a:bodyPr wrap="none" anchor="ctr"/>
                <a:lstStyle/>
                <a:p>
                  <a:endParaRPr lang="zh-CN" altLang="zh-CN" sz="1800" b="1">
                    <a:solidFill>
                      <a:srgbClr val="FF3300"/>
                    </a:solidFill>
                    <a:ea typeface="宋体" charset="-122"/>
                  </a:endParaRPr>
                </a:p>
              </p:txBody>
            </p:sp>
            <p:sp>
              <p:nvSpPr>
                <p:cNvPr id="11285" name="AutoShape 23"/>
                <p:cNvSpPr>
                  <a:spLocks noChangeArrowheads="1"/>
                </p:cNvSpPr>
                <p:nvPr/>
              </p:nvSpPr>
              <p:spPr bwMode="auto">
                <a:xfrm>
                  <a:off x="135" y="636"/>
                  <a:ext cx="5490" cy="354"/>
                </a:xfrm>
                <a:custGeom>
                  <a:avLst/>
                  <a:gdLst>
                    <a:gd name="T0" fmla="*/ 21 w 21600"/>
                    <a:gd name="T1" fmla="*/ 0 h 21600"/>
                    <a:gd name="T2" fmla="*/ 11 w 21600"/>
                    <a:gd name="T3" fmla="*/ 0 h 21600"/>
                    <a:gd name="T4" fmla="*/ 1 w 21600"/>
                    <a:gd name="T5" fmla="*/ 0 h 21600"/>
                    <a:gd name="T6" fmla="*/ 11 w 21600"/>
                    <a:gd name="T7" fmla="*/ 0 h 21600"/>
                    <a:gd name="T8" fmla="*/ 0 60000 65536"/>
                    <a:gd name="T9" fmla="*/ 0 60000 65536"/>
                    <a:gd name="T10" fmla="*/ 0 60000 65536"/>
                    <a:gd name="T11" fmla="*/ 0 60000 65536"/>
                    <a:gd name="T12" fmla="*/ 2616 w 21600"/>
                    <a:gd name="T13" fmla="*/ 2624 h 21600"/>
                    <a:gd name="T14" fmla="*/ 18984 w 21600"/>
                    <a:gd name="T15" fmla="*/ 18976 h 21600"/>
                  </a:gdLst>
                  <a:ahLst/>
                  <a:cxnLst>
                    <a:cxn ang="T8">
                      <a:pos x="T0" y="T1"/>
                    </a:cxn>
                    <a:cxn ang="T9">
                      <a:pos x="T2" y="T3"/>
                    </a:cxn>
                    <a:cxn ang="T10">
                      <a:pos x="T4" y="T5"/>
                    </a:cxn>
                    <a:cxn ang="T11">
                      <a:pos x="T6" y="T7"/>
                    </a:cxn>
                  </a:cxnLst>
                  <a:rect l="T12" t="T13" r="T14" b="T15"/>
                  <a:pathLst>
                    <a:path w="21600" h="21600">
                      <a:moveTo>
                        <a:pt x="0" y="0"/>
                      </a:moveTo>
                      <a:lnTo>
                        <a:pt x="1627" y="21600"/>
                      </a:lnTo>
                      <a:lnTo>
                        <a:pt x="19973" y="21600"/>
                      </a:lnTo>
                      <a:lnTo>
                        <a:pt x="21600" y="0"/>
                      </a:lnTo>
                      <a:close/>
                    </a:path>
                  </a:pathLst>
                </a:custGeom>
                <a:solidFill>
                  <a:srgbClr val="54FCB0"/>
                </a:solidFill>
                <a:ln w="9525" algn="ctr">
                  <a:noFill/>
                  <a:miter lim="800000"/>
                  <a:headEnd/>
                  <a:tailEnd/>
                </a:ln>
              </p:spPr>
              <p:txBody>
                <a:bodyPr wrap="none" anchor="ctr"/>
                <a:lstStyle/>
                <a:p>
                  <a:endParaRPr lang="zh-CN" altLang="en-US" b="1"/>
                </a:p>
              </p:txBody>
            </p:sp>
            <p:sp>
              <p:nvSpPr>
                <p:cNvPr id="11286" name="Text Box 3"/>
                <p:cNvSpPr txBox="1">
                  <a:spLocks noChangeArrowheads="1"/>
                </p:cNvSpPr>
                <p:nvPr/>
              </p:nvSpPr>
              <p:spPr bwMode="auto">
                <a:xfrm>
                  <a:off x="1292" y="675"/>
                  <a:ext cx="3120" cy="330"/>
                </a:xfrm>
                <a:prstGeom prst="rect">
                  <a:avLst/>
                </a:prstGeom>
                <a:noFill/>
                <a:ln w="9525">
                  <a:noFill/>
                  <a:miter lim="800000"/>
                  <a:headEnd/>
                  <a:tailEnd/>
                </a:ln>
              </p:spPr>
              <p:txBody>
                <a:bodyPr>
                  <a:spAutoFit/>
                </a:bodyPr>
                <a:lstStyle/>
                <a:p>
                  <a:pPr algn="ctr" eaLnBrk="0" hangingPunct="0">
                    <a:spcBef>
                      <a:spcPct val="50000"/>
                    </a:spcBef>
                  </a:pPr>
                  <a:r>
                    <a:rPr kumimoji="1" lang="zh-CN" altLang="en-US" sz="2800" b="1" dirty="0">
                      <a:latin typeface="方正大黑简体" pitchFamily="2" charset="-122"/>
                      <a:ea typeface="方正大黑简体" pitchFamily="2" charset="-122"/>
                    </a:rPr>
                    <a:t>在研究领域层面</a:t>
                  </a:r>
                </a:p>
              </p:txBody>
            </p:sp>
          </p:grpSp>
          <p:sp>
            <p:nvSpPr>
              <p:cNvPr id="11267" name="Line 11"/>
              <p:cNvSpPr>
                <a:spLocks noChangeShapeType="1"/>
              </p:cNvSpPr>
              <p:nvPr/>
            </p:nvSpPr>
            <p:spPr bwMode="auto">
              <a:xfrm flipV="1">
                <a:off x="2771800" y="3861048"/>
                <a:ext cx="3672408" cy="0"/>
              </a:xfrm>
              <a:prstGeom prst="line">
                <a:avLst/>
              </a:prstGeom>
              <a:noFill/>
              <a:ln w="9525">
                <a:solidFill>
                  <a:schemeClr val="tx1"/>
                </a:solidFill>
                <a:round/>
                <a:headEnd/>
                <a:tailEnd/>
              </a:ln>
            </p:spPr>
            <p:txBody>
              <a:bodyPr/>
              <a:lstStyle/>
              <a:p>
                <a:endParaRPr lang="zh-CN" altLang="en-US" b="1"/>
              </a:p>
            </p:txBody>
          </p:sp>
          <p:sp>
            <p:nvSpPr>
              <p:cNvPr id="11268" name="Text Box 6"/>
              <p:cNvSpPr txBox="1">
                <a:spLocks noChangeArrowheads="1"/>
              </p:cNvSpPr>
              <p:nvPr/>
            </p:nvSpPr>
            <p:spPr bwMode="auto">
              <a:xfrm>
                <a:off x="3491880" y="4584223"/>
                <a:ext cx="2276475" cy="1149033"/>
              </a:xfrm>
              <a:prstGeom prst="rect">
                <a:avLst/>
              </a:prstGeom>
              <a:noFill/>
              <a:ln w="9525">
                <a:noFill/>
                <a:miter lim="800000"/>
                <a:headEnd/>
                <a:tailEnd/>
              </a:ln>
            </p:spPr>
            <p:txBody>
              <a:bodyPr>
                <a:spAutoFit/>
              </a:bodyPr>
              <a:lstStyle/>
              <a:p>
                <a:pPr algn="ctr" eaLnBrk="0" hangingPunct="0">
                  <a:lnSpc>
                    <a:spcPct val="60000"/>
                  </a:lnSpc>
                  <a:spcBef>
                    <a:spcPct val="50000"/>
                  </a:spcBef>
                </a:pPr>
                <a:endParaRPr kumimoji="1" lang="en-US" altLang="zh-CN" sz="2400" b="1" dirty="0">
                  <a:solidFill>
                    <a:srgbClr val="FF3300"/>
                  </a:solidFill>
                  <a:latin typeface="方正大黑简体" pitchFamily="2" charset="-122"/>
                  <a:ea typeface="方正大黑简体" pitchFamily="2" charset="-122"/>
                </a:endParaRPr>
              </a:p>
              <a:p>
                <a:pPr algn="ctr" eaLnBrk="0" hangingPunct="0">
                  <a:lnSpc>
                    <a:spcPct val="60000"/>
                  </a:lnSpc>
                  <a:spcBef>
                    <a:spcPct val="50000"/>
                  </a:spcBef>
                </a:pPr>
                <a:r>
                  <a:rPr kumimoji="1" lang="zh-CN" altLang="en-US" sz="2400" b="1" dirty="0">
                    <a:solidFill>
                      <a:schemeClr val="bg1"/>
                    </a:solidFill>
                    <a:latin typeface="方正大黑简体" pitchFamily="2" charset="-122"/>
                    <a:ea typeface="方正大黑简体" pitchFamily="2" charset="-122"/>
                  </a:rPr>
                  <a:t>参考文献</a:t>
                </a:r>
                <a:endParaRPr kumimoji="1" lang="en-US" altLang="zh-CN" sz="2400" b="1" dirty="0">
                  <a:solidFill>
                    <a:schemeClr val="bg1"/>
                  </a:solidFill>
                  <a:latin typeface="方正大黑简体" pitchFamily="2" charset="-122"/>
                  <a:ea typeface="方正大黑简体" pitchFamily="2" charset="-122"/>
                </a:endParaRPr>
              </a:p>
              <a:p>
                <a:pPr algn="ctr" eaLnBrk="0" hangingPunct="0">
                  <a:lnSpc>
                    <a:spcPct val="60000"/>
                  </a:lnSpc>
                  <a:spcBef>
                    <a:spcPct val="50000"/>
                  </a:spcBef>
                </a:pPr>
                <a:endParaRPr kumimoji="1" lang="zh-CN" altLang="en-US" sz="2400" b="1" dirty="0">
                  <a:solidFill>
                    <a:srgbClr val="FF3300"/>
                  </a:solidFill>
                  <a:latin typeface="方正大黑简体" pitchFamily="2" charset="-122"/>
                  <a:ea typeface="方正大黑简体" pitchFamily="2" charset="-122"/>
                </a:endParaRPr>
              </a:p>
            </p:txBody>
          </p:sp>
        </p:grpSp>
        <p:sp>
          <p:nvSpPr>
            <p:cNvPr id="24" name="流程图: 合并 23"/>
            <p:cNvSpPr/>
            <p:nvPr/>
          </p:nvSpPr>
          <p:spPr>
            <a:xfrm>
              <a:off x="3523412" y="4844450"/>
              <a:ext cx="2088232" cy="1201548"/>
            </a:xfrm>
            <a:prstGeom prst="flowChartMerg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Rot="1" noChangeArrowheads="1"/>
          </p:cNvSpPr>
          <p:nvPr>
            <p:ph type="ctrTitle"/>
          </p:nvPr>
        </p:nvSpPr>
        <p:spPr>
          <a:xfrm>
            <a:off x="0" y="0"/>
            <a:ext cx="9144000" cy="6237288"/>
          </a:xfrm>
        </p:spPr>
        <p:txBody>
          <a:bodyPr/>
          <a:lstStyle/>
          <a:p>
            <a:pPr algn="l" eaLnBrk="1" hangingPunct="1">
              <a:lnSpc>
                <a:spcPct val="160000"/>
              </a:lnSpc>
              <a:defRPr/>
            </a:pPr>
            <a:r>
              <a:rPr lang="en-US" altLang="zh-CN" sz="3600" b="1" dirty="0" smtClean="0">
                <a:solidFill>
                  <a:srgbClr val="FFFF00"/>
                </a:solidFill>
                <a:ea typeface="华文中宋" pitchFamily="2" charset="-122"/>
              </a:rPr>
              <a:t>       </a:t>
            </a:r>
            <a:r>
              <a:rPr lang="zh-CN" altLang="en-US" sz="2800" b="1" dirty="0" smtClean="0">
                <a:solidFill>
                  <a:srgbClr val="C00000"/>
                </a:solidFill>
                <a:latin typeface="方正大黑简体" pitchFamily="65" charset="-122"/>
                <a:ea typeface="方正大黑简体" pitchFamily="65" charset="-122"/>
              </a:rPr>
              <a:t>在立论依据的阐述中，对研究领域、研究方向、     </a:t>
            </a:r>
            <a:br>
              <a:rPr lang="zh-CN" altLang="en-US" sz="2800" b="1" dirty="0" smtClean="0">
                <a:solidFill>
                  <a:srgbClr val="C00000"/>
                </a:solidFill>
                <a:latin typeface="方正大黑简体" pitchFamily="65" charset="-122"/>
                <a:ea typeface="方正大黑简体" pitchFamily="65" charset="-122"/>
              </a:rPr>
            </a:br>
            <a:r>
              <a:rPr lang="zh-CN" altLang="en-US" sz="2800" b="1" dirty="0" smtClean="0">
                <a:solidFill>
                  <a:srgbClr val="C00000"/>
                </a:solidFill>
                <a:latin typeface="方正大黑简体" pitchFamily="65" charset="-122"/>
                <a:ea typeface="方正大黑简体" pitchFamily="65" charset="-122"/>
              </a:rPr>
              <a:t>       具体科学问题的理解</a:t>
            </a:r>
            <a:r>
              <a:rPr lang="zh-CN" altLang="en-US" sz="2800" b="1" dirty="0" smtClean="0">
                <a:solidFill>
                  <a:srgbClr val="FFFF00"/>
                </a:solidFill>
                <a:ea typeface="华文中宋" pitchFamily="2" charset="-122"/>
              </a:rPr>
              <a:t/>
            </a:r>
            <a:br>
              <a:rPr lang="zh-CN" altLang="en-US" sz="2800" b="1" dirty="0" smtClean="0">
                <a:solidFill>
                  <a:srgbClr val="FFFF00"/>
                </a:solidFill>
                <a:ea typeface="华文中宋" pitchFamily="2" charset="-122"/>
              </a:rPr>
            </a:br>
            <a:r>
              <a:rPr lang="zh-CN" altLang="en-US" sz="2800" b="1" dirty="0" smtClean="0">
                <a:solidFill>
                  <a:srgbClr val="FFFF00"/>
                </a:solidFill>
                <a:ea typeface="华文中宋" pitchFamily="2" charset="-122"/>
              </a:rPr>
              <a:t>       </a:t>
            </a:r>
            <a:r>
              <a:rPr lang="zh-CN" altLang="en-US" sz="2400" b="1" dirty="0" smtClean="0">
                <a:solidFill>
                  <a:srgbClr val="0000FF"/>
                </a:solidFill>
                <a:ea typeface="华文中宋" pitchFamily="2" charset="-122"/>
              </a:rPr>
              <a:t>研究领域：白内障的研究：</a:t>
            </a:r>
            <a:r>
              <a:rPr lang="zh-CN" altLang="en-US" sz="2400" b="1" dirty="0" smtClean="0">
                <a:solidFill>
                  <a:schemeClr val="tx1"/>
                </a:solidFill>
                <a:ea typeface="华文中宋" pitchFamily="2" charset="-122"/>
              </a:rPr>
              <a:t>包括发病机制、预防、诊断、  </a:t>
            </a:r>
            <a:br>
              <a:rPr lang="zh-CN" altLang="en-US" sz="2400" b="1" dirty="0" smtClean="0">
                <a:solidFill>
                  <a:schemeClr val="tx1"/>
                </a:solidFill>
                <a:ea typeface="华文中宋" pitchFamily="2" charset="-122"/>
              </a:rPr>
            </a:br>
            <a:r>
              <a:rPr lang="zh-CN" altLang="en-US" sz="2400" b="1" dirty="0" smtClean="0">
                <a:solidFill>
                  <a:schemeClr val="tx1"/>
                </a:solidFill>
                <a:ea typeface="华文中宋" pitchFamily="2" charset="-122"/>
              </a:rPr>
              <a:t>                           治疗措施等研究</a:t>
            </a:r>
            <a:r>
              <a:rPr lang="zh-CN" altLang="en-US" sz="2400" b="1" dirty="0" smtClean="0">
                <a:solidFill>
                  <a:srgbClr val="FFFF00"/>
                </a:solidFill>
                <a:ea typeface="华文中宋" pitchFamily="2" charset="-122"/>
              </a:rPr>
              <a:t/>
            </a:r>
            <a:br>
              <a:rPr lang="zh-CN" altLang="en-US" sz="2400" b="1" dirty="0" smtClean="0">
                <a:solidFill>
                  <a:srgbClr val="FFFF00"/>
                </a:solidFill>
                <a:ea typeface="华文中宋" pitchFamily="2" charset="-122"/>
              </a:rPr>
            </a:br>
            <a:r>
              <a:rPr lang="zh-CN" altLang="en-US" sz="2400" b="1" dirty="0" smtClean="0">
                <a:solidFill>
                  <a:srgbClr val="FF0000"/>
                </a:solidFill>
                <a:ea typeface="华文中宋" pitchFamily="2" charset="-122"/>
              </a:rPr>
              <a:t>        </a:t>
            </a:r>
            <a:r>
              <a:rPr lang="zh-CN" altLang="en-US" sz="2400" b="1" dirty="0" smtClean="0">
                <a:solidFill>
                  <a:srgbClr val="0000FF"/>
                </a:solidFill>
                <a:ea typeface="华文中宋" pitchFamily="2" charset="-122"/>
              </a:rPr>
              <a:t>研究方向：白内障发病机制的研究：</a:t>
            </a:r>
            <a:r>
              <a:rPr lang="zh-CN" altLang="en-US" sz="2400" b="1" dirty="0" smtClean="0">
                <a:solidFill>
                  <a:schemeClr val="tx1"/>
                </a:solidFill>
                <a:ea typeface="华文中宋" pitchFamily="2" charset="-122"/>
              </a:rPr>
              <a:t>包括环境因素、致病</a:t>
            </a:r>
            <a:br>
              <a:rPr lang="zh-CN" altLang="en-US" sz="2400" b="1" dirty="0" smtClean="0">
                <a:solidFill>
                  <a:schemeClr val="tx1"/>
                </a:solidFill>
                <a:ea typeface="华文中宋" pitchFamily="2" charset="-122"/>
              </a:rPr>
            </a:br>
            <a:r>
              <a:rPr lang="zh-CN" altLang="en-US" sz="2400" b="1" dirty="0" smtClean="0">
                <a:solidFill>
                  <a:schemeClr val="tx1"/>
                </a:solidFill>
                <a:ea typeface="华文中宋" pitchFamily="2" charset="-122"/>
              </a:rPr>
              <a:t>                          靶点、细胞水平、分子水平研究等</a:t>
            </a:r>
            <a:br>
              <a:rPr lang="zh-CN" altLang="en-US" sz="2400" b="1" dirty="0" smtClean="0">
                <a:solidFill>
                  <a:schemeClr val="tx1"/>
                </a:solidFill>
                <a:ea typeface="华文中宋" pitchFamily="2" charset="-122"/>
              </a:rPr>
            </a:br>
            <a:r>
              <a:rPr lang="zh-CN" altLang="en-US" sz="2400" b="1" dirty="0" smtClean="0">
                <a:solidFill>
                  <a:srgbClr val="FFFF00"/>
                </a:solidFill>
                <a:ea typeface="华文中宋" pitchFamily="2" charset="-122"/>
              </a:rPr>
              <a:t>        </a:t>
            </a:r>
            <a:r>
              <a:rPr lang="zh-CN" altLang="en-US" sz="2400" b="1" dirty="0" smtClean="0">
                <a:solidFill>
                  <a:srgbClr val="0000FF"/>
                </a:solidFill>
                <a:ea typeface="华文中宋" pitchFamily="2" charset="-122"/>
              </a:rPr>
              <a:t>科学问题：白内障发病过程中的相关基因研究：</a:t>
            </a:r>
            <a:r>
              <a:rPr lang="zh-CN" altLang="en-US" sz="2400" b="1" dirty="0" smtClean="0">
                <a:solidFill>
                  <a:schemeClr val="tx1"/>
                </a:solidFill>
                <a:ea typeface="华文中宋" pitchFamily="2" charset="-122"/>
              </a:rPr>
              <a:t>包括致病</a:t>
            </a:r>
            <a:br>
              <a:rPr lang="zh-CN" altLang="en-US" sz="2400" b="1" dirty="0" smtClean="0">
                <a:solidFill>
                  <a:schemeClr val="tx1"/>
                </a:solidFill>
                <a:ea typeface="华文中宋" pitchFamily="2" charset="-122"/>
              </a:rPr>
            </a:br>
            <a:r>
              <a:rPr lang="zh-CN" altLang="en-US" sz="2400" b="1" dirty="0" smtClean="0">
                <a:solidFill>
                  <a:schemeClr val="tx1"/>
                </a:solidFill>
                <a:ea typeface="华文中宋" pitchFamily="2" charset="-122"/>
              </a:rPr>
              <a:t>                          基因筛选、功能研究、调控机制、信号转导等</a:t>
            </a:r>
          </a:p>
        </p:txBody>
      </p:sp>
      <p:sp>
        <p:nvSpPr>
          <p:cNvPr id="12291" name="AutoShape 3"/>
          <p:cNvSpPr>
            <a:spLocks noChangeArrowheads="1"/>
          </p:cNvSpPr>
          <p:nvPr/>
        </p:nvSpPr>
        <p:spPr bwMode="auto">
          <a:xfrm>
            <a:off x="1304925" y="2924175"/>
            <a:ext cx="171450" cy="504825"/>
          </a:xfrm>
          <a:prstGeom prst="downArrow">
            <a:avLst>
              <a:gd name="adj1" fmla="val 50000"/>
              <a:gd name="adj2" fmla="val 73611"/>
            </a:avLst>
          </a:prstGeom>
          <a:solidFill>
            <a:srgbClr val="FF3300"/>
          </a:solidFill>
          <a:ln w="9525">
            <a:solidFill>
              <a:schemeClr val="tx1"/>
            </a:solidFill>
            <a:miter lim="800000"/>
            <a:headEnd/>
            <a:tailEnd/>
          </a:ln>
        </p:spPr>
        <p:txBody>
          <a:bodyPr vert="eaVert" wrap="none" anchor="ctr"/>
          <a:lstStyle/>
          <a:p>
            <a:endParaRPr lang="zh-CN" altLang="en-US"/>
          </a:p>
        </p:txBody>
      </p:sp>
      <p:sp>
        <p:nvSpPr>
          <p:cNvPr id="12292" name="AutoShape 4"/>
          <p:cNvSpPr>
            <a:spLocks noChangeArrowheads="1"/>
          </p:cNvSpPr>
          <p:nvPr/>
        </p:nvSpPr>
        <p:spPr bwMode="auto">
          <a:xfrm>
            <a:off x="1287463" y="4010025"/>
            <a:ext cx="171450" cy="642938"/>
          </a:xfrm>
          <a:prstGeom prst="downArrow">
            <a:avLst>
              <a:gd name="adj1" fmla="val 50000"/>
              <a:gd name="adj2" fmla="val 93750"/>
            </a:avLst>
          </a:prstGeom>
          <a:solidFill>
            <a:srgbClr val="FF3300"/>
          </a:solidFill>
          <a:ln w="9525">
            <a:solidFill>
              <a:schemeClr val="tx1"/>
            </a:solidFill>
            <a:miter lim="800000"/>
            <a:headEnd/>
            <a:tailEnd/>
          </a:ln>
        </p:spPr>
        <p:txBody>
          <a:bodyPr vert="eaVert" wrap="none" anchor="ctr"/>
          <a:lstStyle/>
          <a:p>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61979" y="496653"/>
            <a:ext cx="84248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pc="50" dirty="0" smtClean="0">
                <a:solidFill>
                  <a:srgbClr val="C00000"/>
                </a:solidFill>
              </a:rPr>
              <a:t>国内外研究现状及发展动态分析</a:t>
            </a:r>
          </a:p>
        </p:txBody>
      </p:sp>
      <p:sp>
        <p:nvSpPr>
          <p:cNvPr id="9" name="Text Box 3"/>
          <p:cNvSpPr txBox="1">
            <a:spLocks noChangeArrowheads="1"/>
          </p:cNvSpPr>
          <p:nvPr/>
        </p:nvSpPr>
        <p:spPr bwMode="auto">
          <a:xfrm>
            <a:off x="428596" y="5618165"/>
            <a:ext cx="84248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spcBef>
                <a:spcPts val="0"/>
              </a:spcBef>
              <a:defRPr/>
            </a:pPr>
            <a:r>
              <a:rPr lang="zh-CN" altLang="en-US" sz="2800" dirty="0" smtClean="0">
                <a:solidFill>
                  <a:srgbClr val="C00000"/>
                </a:solidFill>
                <a:latin typeface="方正大黑简体" pitchFamily="2" charset="-122"/>
                <a:ea typeface="方正大黑简体" pitchFamily="2" charset="-122"/>
                <a:cs typeface="Times New Roman" pitchFamily="18" charset="0"/>
              </a:rPr>
              <a:t>核心：围绕科学问题的科学假设</a:t>
            </a:r>
            <a:endParaRPr lang="en-US" altLang="zh-CN" sz="2800" dirty="0" smtClean="0">
              <a:solidFill>
                <a:srgbClr val="C00000"/>
              </a:solidFill>
              <a:latin typeface="方正大黑简体" pitchFamily="2" charset="-122"/>
              <a:ea typeface="方正大黑简体" pitchFamily="2" charset="-122"/>
              <a:cs typeface="Times New Roman" pitchFamily="18" charset="0"/>
            </a:endParaRPr>
          </a:p>
          <a:p>
            <a:pPr>
              <a:spcBef>
                <a:spcPts val="0"/>
              </a:spcBef>
              <a:defRPr/>
            </a:pPr>
            <a:r>
              <a:rPr lang="zh-CN" altLang="en-US" sz="2800" dirty="0" smtClean="0">
                <a:solidFill>
                  <a:srgbClr val="0000FF"/>
                </a:solidFill>
                <a:latin typeface="方正大黑简体" pitchFamily="2" charset="-122"/>
                <a:ea typeface="方正大黑简体" pitchFamily="2" charset="-122"/>
                <a:cs typeface="Times New Roman" pitchFamily="18" charset="0"/>
              </a:rPr>
              <a:t>专家印象：你是本领域专家，具有良好的工作基础</a:t>
            </a:r>
          </a:p>
        </p:txBody>
      </p:sp>
      <p:grpSp>
        <p:nvGrpSpPr>
          <p:cNvPr id="18" name="组合 17"/>
          <p:cNvGrpSpPr/>
          <p:nvPr/>
        </p:nvGrpSpPr>
        <p:grpSpPr>
          <a:xfrm>
            <a:off x="1071563" y="1428736"/>
            <a:ext cx="7010400" cy="4471206"/>
            <a:chOff x="1071563" y="1315248"/>
            <a:chExt cx="7010400" cy="4471206"/>
          </a:xfrm>
        </p:grpSpPr>
        <p:sp>
          <p:nvSpPr>
            <p:cNvPr id="3" name="等腰三角形 2"/>
            <p:cNvSpPr/>
            <p:nvPr/>
          </p:nvSpPr>
          <p:spPr>
            <a:xfrm rot="10800000">
              <a:off x="1428728" y="1315248"/>
              <a:ext cx="6215106" cy="4143404"/>
            </a:xfrm>
            <a:prstGeom prst="triangl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b="1"/>
            </a:p>
          </p:txBody>
        </p:sp>
        <p:sp>
          <p:nvSpPr>
            <p:cNvPr id="4" name="Text Box 7"/>
            <p:cNvSpPr txBox="1">
              <a:spLocks noChangeArrowheads="1"/>
            </p:cNvSpPr>
            <p:nvPr/>
          </p:nvSpPr>
          <p:spPr bwMode="auto">
            <a:xfrm>
              <a:off x="1071563" y="1412945"/>
              <a:ext cx="7010400" cy="830997"/>
            </a:xfrm>
            <a:prstGeom prst="rect">
              <a:avLst/>
            </a:prstGeom>
            <a:noFill/>
            <a:ln w="9525">
              <a:noFill/>
              <a:miter lim="800000"/>
              <a:headEnd/>
              <a:tailEnd/>
            </a:ln>
          </p:spPr>
          <p:txBody>
            <a:bodyPr>
              <a:spAutoFit/>
            </a:bodyPr>
            <a:lstStyle/>
            <a:p>
              <a:pPr algn="ctr" eaLnBrk="0" hangingPunct="0">
                <a:spcBef>
                  <a:spcPts val="0"/>
                </a:spcBef>
              </a:pPr>
              <a:r>
                <a:rPr kumimoji="1" lang="zh-CN" altLang="en-US" sz="2400" b="1" dirty="0">
                  <a:latin typeface="方正大黑简体" pitchFamily="65" charset="-122"/>
                  <a:ea typeface="方正大黑简体" pitchFamily="65" charset="-122"/>
                </a:rPr>
                <a:t>从研究</a:t>
              </a:r>
              <a:r>
                <a:rPr kumimoji="1" lang="zh-CN" altLang="en-US" sz="2400" b="1" dirty="0" smtClean="0">
                  <a:latin typeface="方正大黑简体" pitchFamily="65" charset="-122"/>
                  <a:ea typeface="方正大黑简体" pitchFamily="65" charset="-122"/>
                </a:rPr>
                <a:t>领域和研究方向切入</a:t>
              </a:r>
              <a:endParaRPr kumimoji="1" lang="en-US" altLang="zh-CN" sz="2400" b="1" dirty="0" smtClean="0">
                <a:latin typeface="方正大黑简体" pitchFamily="65" charset="-122"/>
                <a:ea typeface="方正大黑简体" pitchFamily="65" charset="-122"/>
              </a:endParaRPr>
            </a:p>
            <a:p>
              <a:pPr algn="ctr" eaLnBrk="0" hangingPunct="0">
                <a:spcBef>
                  <a:spcPts val="0"/>
                </a:spcBef>
              </a:pPr>
              <a:r>
                <a:rPr kumimoji="1" lang="zh-CN" altLang="en-US" sz="2400" b="1" dirty="0" smtClean="0">
                  <a:solidFill>
                    <a:srgbClr val="C00000"/>
                  </a:solidFill>
                  <a:latin typeface="方正大黑简体" pitchFamily="65" charset="-122"/>
                  <a:ea typeface="方正大黑简体" pitchFamily="65" charset="-122"/>
                </a:rPr>
                <a:t>提出科学问题</a:t>
              </a:r>
            </a:p>
          </p:txBody>
        </p:sp>
        <p:sp>
          <p:nvSpPr>
            <p:cNvPr id="5" name="等腰三角形 4"/>
            <p:cNvSpPr/>
            <p:nvPr/>
          </p:nvSpPr>
          <p:spPr>
            <a:xfrm rot="10800000">
              <a:off x="2143107" y="2257731"/>
              <a:ext cx="4759245" cy="3248205"/>
            </a:xfrm>
            <a:prstGeom prst="triangle">
              <a:avLst>
                <a:gd name="adj" fmla="val 4966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b="1"/>
            </a:p>
          </p:txBody>
        </p:sp>
        <p:sp>
          <p:nvSpPr>
            <p:cNvPr id="6" name="Text Box 5"/>
            <p:cNvSpPr txBox="1">
              <a:spLocks noChangeArrowheads="1"/>
            </p:cNvSpPr>
            <p:nvPr/>
          </p:nvSpPr>
          <p:spPr bwMode="auto">
            <a:xfrm>
              <a:off x="2411760" y="2348880"/>
              <a:ext cx="4248472" cy="1200329"/>
            </a:xfrm>
            <a:prstGeom prst="rect">
              <a:avLst/>
            </a:prstGeom>
            <a:noFill/>
            <a:ln w="9525">
              <a:noFill/>
              <a:miter lim="800000"/>
              <a:headEnd/>
              <a:tailEnd/>
            </a:ln>
          </p:spPr>
          <p:txBody>
            <a:bodyPr wrap="square">
              <a:spAutoFit/>
            </a:bodyPr>
            <a:lstStyle/>
            <a:p>
              <a:pPr algn="ctr" eaLnBrk="0" hangingPunct="0">
                <a:spcBef>
                  <a:spcPts val="0"/>
                </a:spcBef>
              </a:pPr>
              <a:r>
                <a:rPr kumimoji="1" lang="zh-CN" altLang="en-US" sz="2400" b="1" dirty="0" smtClean="0">
                  <a:latin typeface="方正大黑简体" pitchFamily="65" charset="-122"/>
                  <a:ea typeface="方正大黑简体" pitchFamily="65" charset="-122"/>
                </a:rPr>
                <a:t>归纳分析国内外研究进展，结合工作基础，层层梯进，</a:t>
              </a:r>
              <a:endParaRPr kumimoji="1" lang="en-US" altLang="zh-CN" sz="2400" b="1" dirty="0" smtClean="0">
                <a:latin typeface="方正大黑简体" pitchFamily="65" charset="-122"/>
                <a:ea typeface="方正大黑简体" pitchFamily="65" charset="-122"/>
              </a:endParaRPr>
            </a:p>
            <a:p>
              <a:pPr algn="ctr" eaLnBrk="0" hangingPunct="0">
                <a:spcBef>
                  <a:spcPts val="0"/>
                </a:spcBef>
              </a:pPr>
              <a:r>
                <a:rPr kumimoji="1" lang="zh-CN" altLang="en-US" sz="2400" b="1" dirty="0" smtClean="0">
                  <a:latin typeface="方正大黑简体" pitchFamily="65" charset="-122"/>
                  <a:ea typeface="方正大黑简体" pitchFamily="65" charset="-122"/>
                </a:rPr>
                <a:t>提出具体科学问题</a:t>
              </a:r>
              <a:endParaRPr kumimoji="1" lang="en-US" altLang="zh-CN" sz="2400" b="1" dirty="0" smtClean="0">
                <a:latin typeface="方正大黑简体" pitchFamily="65" charset="-122"/>
                <a:ea typeface="方正大黑简体" pitchFamily="65" charset="-122"/>
              </a:endParaRPr>
            </a:p>
          </p:txBody>
        </p:sp>
        <p:sp>
          <p:nvSpPr>
            <p:cNvPr id="7" name="等腰三角形 6"/>
            <p:cNvSpPr/>
            <p:nvPr/>
          </p:nvSpPr>
          <p:spPr>
            <a:xfrm rot="10800000">
              <a:off x="3131840" y="3645023"/>
              <a:ext cx="2808312" cy="1859095"/>
            </a:xfrm>
            <a:prstGeom prst="triangle">
              <a:avLst>
                <a:gd name="adj" fmla="val 4966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b="1"/>
            </a:p>
          </p:txBody>
        </p:sp>
        <p:sp>
          <p:nvSpPr>
            <p:cNvPr id="8" name="Text Box 6"/>
            <p:cNvSpPr txBox="1">
              <a:spLocks noChangeArrowheads="1"/>
            </p:cNvSpPr>
            <p:nvPr/>
          </p:nvSpPr>
          <p:spPr bwMode="auto">
            <a:xfrm>
              <a:off x="3419872" y="3715319"/>
              <a:ext cx="2151120" cy="1200329"/>
            </a:xfrm>
            <a:prstGeom prst="rect">
              <a:avLst/>
            </a:prstGeom>
            <a:noFill/>
            <a:ln w="9525">
              <a:noFill/>
              <a:miter lim="800000"/>
              <a:headEnd/>
              <a:tailEnd/>
            </a:ln>
          </p:spPr>
          <p:txBody>
            <a:bodyPr wrap="square">
              <a:spAutoFit/>
            </a:bodyPr>
            <a:lstStyle/>
            <a:p>
              <a:pPr algn="ctr" eaLnBrk="0" hangingPunct="0">
                <a:spcBef>
                  <a:spcPts val="0"/>
                </a:spcBef>
              </a:pPr>
              <a:r>
                <a:rPr kumimoji="1" lang="zh-CN" altLang="en-US" sz="2400" b="1" dirty="0" smtClean="0">
                  <a:solidFill>
                    <a:srgbClr val="C00000"/>
                  </a:solidFill>
                  <a:latin typeface="方正大黑简体" pitchFamily="65" charset="-122"/>
                  <a:ea typeface="方正大黑简体" pitchFamily="65" charset="-122"/>
                </a:rPr>
                <a:t>提出科学假设</a:t>
              </a:r>
            </a:p>
            <a:p>
              <a:pPr algn="ctr" eaLnBrk="0" hangingPunct="0">
                <a:spcBef>
                  <a:spcPts val="0"/>
                </a:spcBef>
              </a:pPr>
              <a:r>
                <a:rPr kumimoji="1" lang="zh-CN" altLang="en-US" sz="2400" b="1" dirty="0" smtClean="0">
                  <a:latin typeface="方正大黑简体" pitchFamily="65" charset="-122"/>
                  <a:ea typeface="方正大黑简体" pitchFamily="65" charset="-122"/>
                </a:rPr>
                <a:t>研究思路</a:t>
              </a:r>
              <a:endParaRPr kumimoji="1" lang="en-US" altLang="zh-CN" sz="2400" b="1" dirty="0" smtClean="0">
                <a:latin typeface="方正大黑简体" pitchFamily="65" charset="-122"/>
                <a:ea typeface="方正大黑简体" pitchFamily="65" charset="-122"/>
              </a:endParaRPr>
            </a:p>
            <a:p>
              <a:pPr algn="ctr" eaLnBrk="0" hangingPunct="0">
                <a:spcBef>
                  <a:spcPts val="0"/>
                </a:spcBef>
              </a:pPr>
              <a:r>
                <a:rPr kumimoji="1" lang="zh-CN" altLang="en-US" sz="2400" b="1" dirty="0" smtClean="0">
                  <a:latin typeface="方正大黑简体" pitchFamily="65" charset="-122"/>
                  <a:ea typeface="方正大黑简体" pitchFamily="65" charset="-122"/>
                </a:rPr>
                <a:t>和意义</a:t>
              </a:r>
            </a:p>
          </p:txBody>
        </p:sp>
        <p:grpSp>
          <p:nvGrpSpPr>
            <p:cNvPr id="17" name="组合 16"/>
            <p:cNvGrpSpPr/>
            <p:nvPr/>
          </p:nvGrpSpPr>
          <p:grpSpPr>
            <a:xfrm>
              <a:off x="1107915" y="1354696"/>
              <a:ext cx="2811136" cy="4431758"/>
              <a:chOff x="1107915" y="1635211"/>
              <a:chExt cx="2811136" cy="4431758"/>
            </a:xfrm>
          </p:grpSpPr>
          <p:sp>
            <p:nvSpPr>
              <p:cNvPr id="10" name="AutoShape 12"/>
              <p:cNvSpPr>
                <a:spLocks/>
              </p:cNvSpPr>
              <p:nvPr/>
            </p:nvSpPr>
            <p:spPr bwMode="auto">
              <a:xfrm rot="19344619">
                <a:off x="1528108" y="1635211"/>
                <a:ext cx="222374" cy="1128749"/>
              </a:xfrm>
              <a:prstGeom prst="leftBrace">
                <a:avLst>
                  <a:gd name="adj1" fmla="val 158910"/>
                  <a:gd name="adj2" fmla="val 49403"/>
                </a:avLst>
              </a:prstGeom>
              <a:solidFill>
                <a:schemeClr val="bg1"/>
              </a:solidFill>
              <a:ln w="38100">
                <a:solidFill>
                  <a:srgbClr val="0070C0"/>
                </a:solidFill>
                <a:round/>
                <a:headEnd/>
                <a:tailEnd/>
              </a:ln>
            </p:spPr>
            <p:txBody>
              <a:bodyPr wrap="none" anchor="ctr"/>
              <a:lstStyle/>
              <a:p>
                <a:endParaRPr lang="zh-CN" altLang="zh-CN" sz="1800" b="1">
                  <a:solidFill>
                    <a:srgbClr val="FF3300"/>
                  </a:solidFill>
                  <a:ea typeface="宋体" charset="-122"/>
                </a:endParaRPr>
              </a:p>
            </p:txBody>
          </p:sp>
          <p:sp>
            <p:nvSpPr>
              <p:cNvPr id="11" name="Text Box 15"/>
              <p:cNvSpPr txBox="1">
                <a:spLocks noChangeArrowheads="1"/>
              </p:cNvSpPr>
              <p:nvPr/>
            </p:nvSpPr>
            <p:spPr bwMode="auto">
              <a:xfrm rot="2941479">
                <a:off x="850917" y="2181187"/>
                <a:ext cx="914105" cy="400110"/>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ctr">
                  <a:spcBef>
                    <a:spcPct val="50000"/>
                  </a:spcBef>
                </a:pPr>
                <a:r>
                  <a:rPr lang="en-US" altLang="zh-CN" sz="2000" b="1" dirty="0" smtClean="0">
                    <a:solidFill>
                      <a:srgbClr val="C00000"/>
                    </a:solidFill>
                    <a:latin typeface="方正大黑简体" pitchFamily="65" charset="-122"/>
                    <a:ea typeface="方正大黑简体" pitchFamily="65" charset="-122"/>
                  </a:rPr>
                  <a:t>20%</a:t>
                </a:r>
                <a:endParaRPr lang="zh-CN" altLang="en-US" sz="2000" b="1" dirty="0">
                  <a:solidFill>
                    <a:srgbClr val="C00000"/>
                  </a:solidFill>
                  <a:latin typeface="方正大黑简体" pitchFamily="65" charset="-122"/>
                  <a:ea typeface="方正大黑简体" pitchFamily="65" charset="-122"/>
                </a:endParaRPr>
              </a:p>
            </p:txBody>
          </p:sp>
          <p:sp>
            <p:nvSpPr>
              <p:cNvPr id="12" name="AutoShape 12"/>
              <p:cNvSpPr>
                <a:spLocks/>
              </p:cNvSpPr>
              <p:nvPr/>
            </p:nvSpPr>
            <p:spPr bwMode="auto">
              <a:xfrm rot="19344619">
                <a:off x="2509435" y="2490522"/>
                <a:ext cx="223469" cy="1982635"/>
              </a:xfrm>
              <a:prstGeom prst="leftBrace">
                <a:avLst>
                  <a:gd name="adj1" fmla="val 158910"/>
                  <a:gd name="adj2" fmla="val 49403"/>
                </a:avLst>
              </a:prstGeom>
              <a:solidFill>
                <a:schemeClr val="bg1"/>
              </a:solidFill>
              <a:ln w="38100">
                <a:solidFill>
                  <a:srgbClr val="0070C0"/>
                </a:solidFill>
                <a:round/>
                <a:headEnd/>
                <a:tailEnd/>
              </a:ln>
            </p:spPr>
            <p:txBody>
              <a:bodyPr wrap="none" anchor="ctr"/>
              <a:lstStyle/>
              <a:p>
                <a:endParaRPr lang="zh-CN" altLang="zh-CN" sz="1800" b="1">
                  <a:solidFill>
                    <a:srgbClr val="FF3300"/>
                  </a:solidFill>
                  <a:ea typeface="宋体" charset="-122"/>
                </a:endParaRPr>
              </a:p>
            </p:txBody>
          </p:sp>
          <p:sp>
            <p:nvSpPr>
              <p:cNvPr id="13" name="Text Box 15"/>
              <p:cNvSpPr txBox="1">
                <a:spLocks noChangeArrowheads="1"/>
              </p:cNvSpPr>
              <p:nvPr/>
            </p:nvSpPr>
            <p:spPr bwMode="auto">
              <a:xfrm rot="2941479">
                <a:off x="1872247" y="3457217"/>
                <a:ext cx="914105" cy="400110"/>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ctr">
                  <a:spcBef>
                    <a:spcPct val="50000"/>
                  </a:spcBef>
                </a:pPr>
                <a:r>
                  <a:rPr lang="en-US" altLang="zh-CN" sz="2000" b="1" dirty="0" smtClean="0">
                    <a:solidFill>
                      <a:srgbClr val="C00000"/>
                    </a:solidFill>
                    <a:latin typeface="方正大黑简体" pitchFamily="65" charset="-122"/>
                    <a:ea typeface="方正大黑简体" pitchFamily="65" charset="-122"/>
                  </a:rPr>
                  <a:t>70%</a:t>
                </a:r>
                <a:endParaRPr lang="zh-CN" altLang="en-US" sz="2000" b="1" dirty="0">
                  <a:solidFill>
                    <a:srgbClr val="C00000"/>
                  </a:solidFill>
                  <a:latin typeface="方正大黑简体" pitchFamily="65" charset="-122"/>
                  <a:ea typeface="方正大黑简体" pitchFamily="65" charset="-122"/>
                </a:endParaRPr>
              </a:p>
            </p:txBody>
          </p:sp>
          <p:sp>
            <p:nvSpPr>
              <p:cNvPr id="14" name="AutoShape 12"/>
              <p:cNvSpPr>
                <a:spLocks/>
              </p:cNvSpPr>
              <p:nvPr/>
            </p:nvSpPr>
            <p:spPr bwMode="auto">
              <a:xfrm rot="19344619">
                <a:off x="3695582" y="4084334"/>
                <a:ext cx="223469" cy="1982635"/>
              </a:xfrm>
              <a:prstGeom prst="leftBrace">
                <a:avLst>
                  <a:gd name="adj1" fmla="val 158910"/>
                  <a:gd name="adj2" fmla="val 49403"/>
                </a:avLst>
              </a:prstGeom>
              <a:solidFill>
                <a:schemeClr val="bg1"/>
              </a:solidFill>
              <a:ln w="38100">
                <a:solidFill>
                  <a:srgbClr val="0070C0"/>
                </a:solidFill>
                <a:round/>
                <a:headEnd/>
                <a:tailEnd/>
              </a:ln>
            </p:spPr>
            <p:txBody>
              <a:bodyPr wrap="none" anchor="ctr"/>
              <a:lstStyle/>
              <a:p>
                <a:endParaRPr lang="zh-CN" altLang="zh-CN" sz="1800" b="1">
                  <a:solidFill>
                    <a:srgbClr val="FF3300"/>
                  </a:solidFill>
                  <a:ea typeface="宋体" charset="-122"/>
                </a:endParaRPr>
              </a:p>
            </p:txBody>
          </p:sp>
          <p:sp>
            <p:nvSpPr>
              <p:cNvPr id="16" name="Text Box 15"/>
              <p:cNvSpPr txBox="1">
                <a:spLocks noChangeArrowheads="1"/>
              </p:cNvSpPr>
              <p:nvPr/>
            </p:nvSpPr>
            <p:spPr bwMode="auto">
              <a:xfrm rot="2941479">
                <a:off x="3092698" y="5110145"/>
                <a:ext cx="914105" cy="400110"/>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a:spAutoFit/>
              </a:bodyPr>
              <a:lstStyle/>
              <a:p>
                <a:pPr algn="ctr">
                  <a:spcBef>
                    <a:spcPct val="50000"/>
                  </a:spcBef>
                </a:pPr>
                <a:r>
                  <a:rPr lang="en-US" altLang="zh-CN" sz="2000" b="1" dirty="0" smtClean="0">
                    <a:solidFill>
                      <a:srgbClr val="C00000"/>
                    </a:solidFill>
                    <a:latin typeface="方正大黑简体" pitchFamily="65" charset="-122"/>
                    <a:ea typeface="方正大黑简体" pitchFamily="65" charset="-122"/>
                  </a:rPr>
                  <a:t>10%</a:t>
                </a:r>
                <a:endParaRPr lang="zh-CN" altLang="en-US" sz="2000" b="1" dirty="0">
                  <a:solidFill>
                    <a:srgbClr val="C00000"/>
                  </a:solidFill>
                  <a:latin typeface="方正大黑简体" pitchFamily="65" charset="-122"/>
                  <a:ea typeface="方正大黑简体" pitchFamily="65"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1628800"/>
            <a:ext cx="8424936" cy="3687163"/>
          </a:xfrm>
          <a:prstGeom prst="rect">
            <a:avLst/>
          </a:prstGeom>
        </p:spPr>
        <p:txBody>
          <a:bodyPr wrap="square">
            <a:spAutoFit/>
          </a:bodyPr>
          <a:lstStyle/>
          <a:p>
            <a:pPr eaLnBrk="1" hangingPunct="1">
              <a:lnSpc>
                <a:spcPct val="130000"/>
              </a:lnSpc>
              <a:buFont typeface="Wingdings" pitchFamily="2" charset="2"/>
              <a:buNone/>
              <a:defRPr/>
            </a:pPr>
            <a:r>
              <a:rPr lang="zh-CN" altLang="en-US" sz="2800" b="1" dirty="0" smtClean="0">
                <a:solidFill>
                  <a:srgbClr val="C00000"/>
                </a:solidFill>
                <a:latin typeface="方正大黑简体" pitchFamily="2" charset="-122"/>
                <a:ea typeface="方正大黑简体" pitchFamily="2" charset="-122"/>
              </a:rPr>
              <a:t>存在问题：</a:t>
            </a:r>
            <a:endParaRPr lang="zh-CN" altLang="en-US" sz="2400" b="1" dirty="0" smtClean="0">
              <a:solidFill>
                <a:srgbClr val="C00000"/>
              </a:solidFill>
              <a:latin typeface="方正大黑简体" pitchFamily="2" charset="-122"/>
              <a:ea typeface="方正大黑简体" pitchFamily="2" charset="-122"/>
            </a:endParaRPr>
          </a:p>
          <a:p>
            <a:pPr eaLnBrk="1" hangingPunct="1">
              <a:lnSpc>
                <a:spcPct val="130000"/>
              </a:lnSpc>
              <a:spcBef>
                <a:spcPts val="1200"/>
              </a:spcBef>
              <a:buFont typeface="Wingdings" pitchFamily="2" charset="2"/>
              <a:buNone/>
              <a:defRPr/>
            </a:pPr>
            <a:r>
              <a:rPr lang="en-US" altLang="zh-CN" sz="2400" dirty="0" smtClean="0">
                <a:solidFill>
                  <a:srgbClr val="C00000"/>
                </a:solidFill>
                <a:latin typeface="方正大黑简体" pitchFamily="2" charset="-122"/>
                <a:ea typeface="方正大黑简体" pitchFamily="2" charset="-122"/>
              </a:rPr>
              <a:t>A</a:t>
            </a:r>
            <a:r>
              <a:rPr lang="zh-CN" altLang="en-US" sz="2400" dirty="0" smtClean="0">
                <a:solidFill>
                  <a:srgbClr val="C00000"/>
                </a:solidFill>
                <a:latin typeface="方正大黑简体" pitchFamily="2" charset="-122"/>
                <a:ea typeface="方正大黑简体" pitchFamily="2" charset="-122"/>
              </a:rPr>
              <a:t>、低水平地重复： </a:t>
            </a:r>
            <a:r>
              <a:rPr lang="zh-CN" altLang="en-US" sz="2400" dirty="0" smtClean="0">
                <a:solidFill>
                  <a:srgbClr val="0000FF"/>
                </a:solidFill>
                <a:latin typeface="方正大黑简体" pitchFamily="2" charset="-122"/>
                <a:ea typeface="方正大黑简体" pitchFamily="2" charset="-122"/>
              </a:rPr>
              <a:t>不了解最新进展，对国内外现状缺乏真</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rPr>
              <a:t>                                 正了解，提出的问题别人已解决</a:t>
            </a:r>
          </a:p>
          <a:p>
            <a:pPr eaLnBrk="1" hangingPunct="1">
              <a:lnSpc>
                <a:spcPct val="130000"/>
              </a:lnSpc>
              <a:buFont typeface="Wingdings" pitchFamily="2" charset="2"/>
              <a:buNone/>
              <a:defRPr/>
            </a:pPr>
            <a:r>
              <a:rPr lang="en-US" altLang="zh-CN" sz="2400" dirty="0" smtClean="0">
                <a:solidFill>
                  <a:srgbClr val="C00000"/>
                </a:solidFill>
                <a:latin typeface="方正大黑简体" pitchFamily="2" charset="-122"/>
                <a:ea typeface="方正大黑简体" pitchFamily="2" charset="-122"/>
              </a:rPr>
              <a:t>B</a:t>
            </a:r>
            <a:r>
              <a:rPr lang="zh-CN" altLang="en-US" sz="2400" dirty="0" smtClean="0">
                <a:solidFill>
                  <a:srgbClr val="C00000"/>
                </a:solidFill>
                <a:latin typeface="方正大黑简体" pitchFamily="2" charset="-122"/>
                <a:ea typeface="方正大黑简体" pitchFamily="2" charset="-122"/>
              </a:rPr>
              <a:t>、文献复习不够： </a:t>
            </a:r>
            <a:r>
              <a:rPr lang="zh-CN" altLang="en-US" sz="2400" dirty="0" smtClean="0">
                <a:solidFill>
                  <a:srgbClr val="0000FF"/>
                </a:solidFill>
                <a:latin typeface="方正大黑简体" pitchFamily="2" charset="-122"/>
                <a:ea typeface="方正大黑简体" pitchFamily="2" charset="-122"/>
              </a:rPr>
              <a:t>检索文献方法不当、选择关键词不妥，</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rPr>
              <a:t>                                 甚至人为缩小检索范围</a:t>
            </a:r>
          </a:p>
          <a:p>
            <a:pPr eaLnBrk="1" hangingPunct="1">
              <a:lnSpc>
                <a:spcPct val="130000"/>
              </a:lnSpc>
              <a:buFont typeface="Wingdings" pitchFamily="2" charset="2"/>
              <a:buNone/>
              <a:defRPr/>
            </a:pPr>
            <a:r>
              <a:rPr lang="en-US" altLang="zh-CN" sz="2400" dirty="0" smtClean="0">
                <a:solidFill>
                  <a:srgbClr val="C00000"/>
                </a:solidFill>
                <a:latin typeface="方正大黑简体" pitchFamily="2" charset="-122"/>
                <a:ea typeface="方正大黑简体" pitchFamily="2" charset="-122"/>
              </a:rPr>
              <a:t>C</a:t>
            </a:r>
            <a:r>
              <a:rPr lang="zh-CN" altLang="en-US" sz="2400" dirty="0" smtClean="0">
                <a:solidFill>
                  <a:srgbClr val="C00000"/>
                </a:solidFill>
                <a:latin typeface="方正大黑简体" pitchFamily="2" charset="-122"/>
                <a:ea typeface="方正大黑简体" pitchFamily="2" charset="-122"/>
              </a:rPr>
              <a:t>、总结表达不够： </a:t>
            </a:r>
            <a:r>
              <a:rPr lang="zh-CN" altLang="en-US" sz="2400" dirty="0" smtClean="0">
                <a:solidFill>
                  <a:srgbClr val="0000FF"/>
                </a:solidFill>
                <a:latin typeface="方正大黑简体" pitchFamily="2" charset="-122"/>
                <a:ea typeface="方正大黑简体" pitchFamily="2" charset="-122"/>
              </a:rPr>
              <a:t>对国内外现状缺乏归纳分析，只是简单</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rPr>
              <a:t>                                 罗列，缺乏逻辑性和针对性</a:t>
            </a:r>
          </a:p>
        </p:txBody>
      </p:sp>
      <p:sp>
        <p:nvSpPr>
          <p:cNvPr id="6" name="Text Box 3"/>
          <p:cNvSpPr txBox="1">
            <a:spLocks noChangeArrowheads="1"/>
          </p:cNvSpPr>
          <p:nvPr/>
        </p:nvSpPr>
        <p:spPr bwMode="auto">
          <a:xfrm>
            <a:off x="504855" y="629647"/>
            <a:ext cx="84248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3200" spc="50" dirty="0" smtClean="0">
                <a:solidFill>
                  <a:srgbClr val="C00000"/>
                </a:solidFill>
              </a:rPr>
              <a:t>国内外现状分析（与综述不同）</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404664"/>
            <a:ext cx="8136904" cy="5324535"/>
          </a:xfrm>
          <a:prstGeom prst="rect">
            <a:avLst/>
          </a:prstGeom>
        </p:spPr>
        <p:txBody>
          <a:bodyPr wrap="square">
            <a:spAutoFit/>
          </a:bodyPr>
          <a:lstStyle/>
          <a:p>
            <a:pPr>
              <a:lnSpc>
                <a:spcPct val="150000"/>
              </a:lnSpc>
              <a:defRPr/>
            </a:pPr>
            <a:r>
              <a:rPr lang="zh-CN" altLang="en-US" sz="2800" b="1" dirty="0" smtClean="0">
                <a:solidFill>
                  <a:srgbClr val="C00000"/>
                </a:solidFill>
                <a:latin typeface="方正大黑简体" pitchFamily="2" charset="-122"/>
                <a:ea typeface="方正大黑简体" pitchFamily="2" charset="-122"/>
              </a:rPr>
              <a:t>撰写方法：</a:t>
            </a:r>
          </a:p>
          <a:p>
            <a:pPr eaLnBrk="1" hangingPunct="1">
              <a:lnSpc>
                <a:spcPct val="150000"/>
              </a:lnSpc>
              <a:spcBef>
                <a:spcPts val="1200"/>
              </a:spcBef>
              <a:buFont typeface="Wingdings" pitchFamily="2" charset="2"/>
              <a:buNone/>
              <a:defRPr/>
            </a:pPr>
            <a:r>
              <a:rPr lang="en-US" altLang="zh-CN" sz="2400" dirty="0" smtClean="0">
                <a:solidFill>
                  <a:srgbClr val="C00000"/>
                </a:solidFill>
                <a:latin typeface="方正大黑简体" pitchFamily="2" charset="-122"/>
                <a:ea typeface="方正大黑简体" pitchFamily="2" charset="-122"/>
              </a:rPr>
              <a:t>A</a:t>
            </a:r>
            <a:r>
              <a:rPr lang="zh-CN" altLang="en-US" sz="2400" dirty="0" smtClean="0">
                <a:solidFill>
                  <a:srgbClr val="C00000"/>
                </a:solidFill>
                <a:latin typeface="方正大黑简体" pitchFamily="2" charset="-122"/>
                <a:ea typeface="方正大黑简体" pitchFamily="2" charset="-122"/>
              </a:rPr>
              <a:t>、从领域切入，简要论述</a:t>
            </a:r>
            <a:r>
              <a:rPr lang="zh-CN" altLang="en-US" sz="2400" dirty="0" smtClean="0">
                <a:solidFill>
                  <a:srgbClr val="0000FF"/>
                </a:solidFill>
                <a:latin typeface="方正大黑简体" pitchFamily="2" charset="-122"/>
                <a:ea typeface="方正大黑简体" pitchFamily="2" charset="-122"/>
              </a:rPr>
              <a:t>国内外研究</a:t>
            </a:r>
            <a:r>
              <a:rPr lang="zh-CN" altLang="en-US" sz="2400" dirty="0" smtClean="0">
                <a:solidFill>
                  <a:srgbClr val="C00000"/>
                </a:solidFill>
                <a:latin typeface="方正大黑简体" pitchFamily="2" charset="-122"/>
                <a:ea typeface="方正大黑简体" pitchFamily="2" charset="-122"/>
              </a:rPr>
              <a:t>成果</a:t>
            </a:r>
            <a:r>
              <a:rPr lang="zh-CN" altLang="en-US" sz="2400" dirty="0" smtClean="0">
                <a:solidFill>
                  <a:srgbClr val="0000FF"/>
                </a:solidFill>
                <a:latin typeface="方正大黑简体" pitchFamily="2" charset="-122"/>
                <a:ea typeface="方正大黑简体" pitchFamily="2" charset="-122"/>
              </a:rPr>
              <a:t>，并引出当前</a:t>
            </a:r>
          </a:p>
          <a:p>
            <a:pPr eaLnBrk="1" hangingPunct="1">
              <a:lnSpc>
                <a:spcPct val="15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rPr>
              <a:t>       的热点研究方向。</a:t>
            </a:r>
            <a:r>
              <a:rPr lang="en-US" altLang="zh-CN" sz="2400" dirty="0" smtClean="0">
                <a:solidFill>
                  <a:srgbClr val="C00000"/>
                </a:solidFill>
                <a:latin typeface="方正大黑简体" pitchFamily="2" charset="-122"/>
                <a:ea typeface="方正大黑简体" pitchFamily="2" charset="-122"/>
              </a:rPr>
              <a:t>(</a:t>
            </a:r>
            <a:r>
              <a:rPr lang="zh-CN" altLang="en-US" sz="2400" dirty="0" smtClean="0">
                <a:solidFill>
                  <a:srgbClr val="C00000"/>
                </a:solidFill>
                <a:latin typeface="方正大黑简体" pitchFamily="2" charset="-122"/>
                <a:ea typeface="方正大黑简体" pitchFamily="2" charset="-122"/>
              </a:rPr>
              <a:t>注意与意义呼应</a:t>
            </a:r>
            <a:r>
              <a:rPr lang="en-US" altLang="zh-CN" sz="2400" dirty="0" smtClean="0">
                <a:solidFill>
                  <a:srgbClr val="C00000"/>
                </a:solidFill>
                <a:latin typeface="方正大黑简体" pitchFamily="2" charset="-122"/>
                <a:ea typeface="方正大黑简体" pitchFamily="2" charset="-122"/>
              </a:rPr>
              <a:t>)</a:t>
            </a:r>
          </a:p>
          <a:p>
            <a:pPr eaLnBrk="1" hangingPunct="1">
              <a:lnSpc>
                <a:spcPct val="150000"/>
              </a:lnSpc>
              <a:buFont typeface="Wingdings" pitchFamily="2" charset="2"/>
              <a:buNone/>
              <a:defRPr/>
            </a:pPr>
            <a:r>
              <a:rPr lang="en-US" altLang="zh-CN" sz="2400" dirty="0" smtClean="0">
                <a:solidFill>
                  <a:srgbClr val="C00000"/>
                </a:solidFill>
                <a:latin typeface="方正大黑简体" pitchFamily="2" charset="-122"/>
                <a:ea typeface="方正大黑简体" pitchFamily="2" charset="-122"/>
              </a:rPr>
              <a:t>B</a:t>
            </a:r>
            <a:r>
              <a:rPr lang="zh-CN" altLang="en-US" sz="2400" dirty="0" smtClean="0">
                <a:solidFill>
                  <a:srgbClr val="C00000"/>
                </a:solidFill>
                <a:latin typeface="方正大黑简体" pitchFamily="2" charset="-122"/>
                <a:ea typeface="方正大黑简体" pitchFamily="2" charset="-122"/>
              </a:rPr>
              <a:t>、从研究方向展开，较详细地分析</a:t>
            </a:r>
            <a:r>
              <a:rPr lang="zh-CN" altLang="en-US" sz="2400" dirty="0" smtClean="0">
                <a:solidFill>
                  <a:srgbClr val="0000FF"/>
                </a:solidFill>
                <a:latin typeface="方正大黑简体" pitchFamily="2" charset="-122"/>
                <a:ea typeface="方正大黑简体" pitchFamily="2" charset="-122"/>
              </a:rPr>
              <a:t>国内外的研究</a:t>
            </a:r>
            <a:r>
              <a:rPr lang="zh-CN" altLang="en-US" sz="2400" dirty="0" smtClean="0">
                <a:solidFill>
                  <a:srgbClr val="C00000"/>
                </a:solidFill>
                <a:latin typeface="方正大黑简体" pitchFamily="2" charset="-122"/>
                <a:ea typeface="方正大黑简体" pitchFamily="2" charset="-122"/>
              </a:rPr>
              <a:t>进展</a:t>
            </a:r>
            <a:r>
              <a:rPr lang="zh-CN" altLang="en-US" sz="2400" dirty="0" smtClean="0">
                <a:latin typeface="方正大黑简体" pitchFamily="2" charset="-122"/>
                <a:ea typeface="方正大黑简体" pitchFamily="2" charset="-122"/>
              </a:rPr>
              <a:t>，</a:t>
            </a:r>
          </a:p>
          <a:p>
            <a:pPr eaLnBrk="1" hangingPunct="1">
              <a:lnSpc>
                <a:spcPct val="15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rPr>
              <a:t>       阐明在该方向上存在的问题。</a:t>
            </a:r>
          </a:p>
          <a:p>
            <a:pPr eaLnBrk="1" hangingPunct="1">
              <a:lnSpc>
                <a:spcPct val="150000"/>
              </a:lnSpc>
              <a:buFont typeface="Wingdings" pitchFamily="2" charset="2"/>
              <a:buNone/>
              <a:defRPr/>
            </a:pPr>
            <a:r>
              <a:rPr lang="en-US" altLang="zh-CN" sz="2400" dirty="0" smtClean="0">
                <a:solidFill>
                  <a:srgbClr val="C00000"/>
                </a:solidFill>
                <a:latin typeface="方正大黑简体" pitchFamily="2" charset="-122"/>
                <a:ea typeface="方正大黑简体" pitchFamily="2" charset="-122"/>
              </a:rPr>
              <a:t>C</a:t>
            </a:r>
            <a:r>
              <a:rPr lang="zh-CN" altLang="en-US" sz="2400" dirty="0" smtClean="0">
                <a:solidFill>
                  <a:srgbClr val="C00000"/>
                </a:solidFill>
                <a:latin typeface="方正大黑简体" pitchFamily="2" charset="-122"/>
                <a:ea typeface="方正大黑简体" pitchFamily="2" charset="-122"/>
              </a:rPr>
              <a:t>、围绕存在的问题，结合</a:t>
            </a:r>
            <a:r>
              <a:rPr lang="zh-CN" altLang="en-US" sz="2400" dirty="0" smtClean="0">
                <a:solidFill>
                  <a:srgbClr val="0000FF"/>
                </a:solidFill>
                <a:latin typeface="方正大黑简体" pitchFamily="2" charset="-122"/>
                <a:ea typeface="方正大黑简体" pitchFamily="2" charset="-122"/>
              </a:rPr>
              <a:t>国内外研究</a:t>
            </a:r>
            <a:r>
              <a:rPr lang="zh-CN" altLang="en-US" sz="2400" dirty="0" smtClean="0">
                <a:solidFill>
                  <a:srgbClr val="C00000"/>
                </a:solidFill>
                <a:latin typeface="方正大黑简体" pitchFamily="2" charset="-122"/>
                <a:ea typeface="方正大黑简体" pitchFamily="2" charset="-122"/>
              </a:rPr>
              <a:t>结果、</a:t>
            </a:r>
            <a:r>
              <a:rPr lang="zh-CN" altLang="en-US" sz="2400" dirty="0" smtClean="0">
                <a:solidFill>
                  <a:srgbClr val="0000FF"/>
                </a:solidFill>
                <a:latin typeface="方正大黑简体" pitchFamily="2" charset="-122"/>
                <a:ea typeface="方正大黑简体" pitchFamily="2" charset="-122"/>
              </a:rPr>
              <a:t>当前的</a:t>
            </a:r>
            <a:r>
              <a:rPr lang="zh-CN" altLang="en-US" sz="2400" dirty="0" smtClean="0">
                <a:solidFill>
                  <a:srgbClr val="C00000"/>
                </a:solidFill>
                <a:latin typeface="方正大黑简体" pitchFamily="2" charset="-122"/>
                <a:ea typeface="方正大黑简体" pitchFamily="2" charset="-122"/>
              </a:rPr>
              <a:t>现状</a:t>
            </a:r>
          </a:p>
          <a:p>
            <a:pPr eaLnBrk="1" hangingPunct="1">
              <a:lnSpc>
                <a:spcPct val="150000"/>
              </a:lnSpc>
              <a:buFont typeface="Wingdings" pitchFamily="2" charset="2"/>
              <a:buNone/>
              <a:defRPr/>
            </a:pPr>
            <a:r>
              <a:rPr lang="zh-CN" altLang="en-US" sz="2400" dirty="0" smtClean="0">
                <a:latin typeface="方正大黑简体" pitchFamily="2" charset="-122"/>
                <a:ea typeface="方正大黑简体" pitchFamily="2" charset="-122"/>
              </a:rPr>
              <a:t>       </a:t>
            </a:r>
            <a:r>
              <a:rPr lang="zh-CN" altLang="en-US" sz="2400" dirty="0" smtClean="0">
                <a:solidFill>
                  <a:srgbClr val="0000FF"/>
                </a:solidFill>
                <a:latin typeface="方正大黑简体" pitchFamily="2" charset="-122"/>
                <a:ea typeface="方正大黑简体" pitchFamily="2" charset="-122"/>
              </a:rPr>
              <a:t>以及今后的</a:t>
            </a:r>
            <a:r>
              <a:rPr lang="zh-CN" altLang="en-US" sz="2400" dirty="0" smtClean="0">
                <a:solidFill>
                  <a:srgbClr val="C00000"/>
                </a:solidFill>
                <a:latin typeface="方正大黑简体" pitchFamily="2" charset="-122"/>
                <a:ea typeface="方正大黑简体" pitchFamily="2" charset="-122"/>
              </a:rPr>
              <a:t>发展趋势，详细论述和分析这些问题产生</a:t>
            </a: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rPr>
              <a:t>       的原因，以及研究的难点、焦点，</a:t>
            </a:r>
            <a:r>
              <a:rPr lang="zh-CN" altLang="en-US" sz="2400" dirty="0" smtClean="0">
                <a:solidFill>
                  <a:srgbClr val="0000FF"/>
                </a:solidFill>
                <a:latin typeface="方正大黑简体" pitchFamily="2" charset="-122"/>
                <a:ea typeface="方正大黑简体" pitchFamily="2" charset="-122"/>
              </a:rPr>
              <a:t>从而为本次申请项</a:t>
            </a:r>
          </a:p>
          <a:p>
            <a:pPr eaLnBrk="1" hangingPunct="1">
              <a:lnSpc>
                <a:spcPct val="15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rPr>
              <a:t>       目确立研究目标奠定充分的立论基础。</a:t>
            </a:r>
            <a:endParaRPr lang="zh-CN" altLang="en-US" sz="2400" dirty="0">
              <a:solidFill>
                <a:srgbClr val="0000FF"/>
              </a:solidFill>
              <a:latin typeface="方正大黑简体" pitchFamily="2" charset="-122"/>
              <a:ea typeface="方正大黑简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61979" y="568091"/>
            <a:ext cx="84248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3200" spc="50" dirty="0" smtClean="0">
                <a:solidFill>
                  <a:srgbClr val="C00000"/>
                </a:solidFill>
              </a:rPr>
              <a:t>撰写原则</a:t>
            </a:r>
          </a:p>
        </p:txBody>
      </p:sp>
      <p:sp>
        <p:nvSpPr>
          <p:cNvPr id="3" name="Text Box 3"/>
          <p:cNvSpPr txBox="1">
            <a:spLocks noChangeArrowheads="1"/>
          </p:cNvSpPr>
          <p:nvPr/>
        </p:nvSpPr>
        <p:spPr bwMode="auto">
          <a:xfrm>
            <a:off x="1000100" y="1571612"/>
            <a:ext cx="7715272"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lgn="l">
              <a:lnSpc>
                <a:spcPct val="150000"/>
              </a:lnSpc>
              <a:spcBef>
                <a:spcPts val="0"/>
              </a:spcBef>
              <a:defRPr/>
            </a:pPr>
            <a:r>
              <a:rPr lang="zh-CN" altLang="en-US" sz="2800" dirty="0" smtClean="0">
                <a:solidFill>
                  <a:srgbClr val="C00000"/>
                </a:solidFill>
                <a:effectLst/>
                <a:latin typeface="方正大黑简体" pitchFamily="65" charset="-122"/>
                <a:ea typeface="方正大黑简体" pitchFamily="65" charset="-122"/>
                <a:cs typeface="Times New Roman" pitchFamily="18" charset="0"/>
              </a:rPr>
              <a:t>故事性</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：围绕一个主题（科学问题和假设）</a:t>
            </a:r>
            <a:endParaRPr lang="en-US" altLang="zh-CN" sz="2800" dirty="0" smtClean="0">
              <a:solidFill>
                <a:srgbClr val="0000FF"/>
              </a:solidFill>
              <a:effectLst/>
              <a:latin typeface="方正大黑简体" pitchFamily="65" charset="-122"/>
              <a:ea typeface="方正大黑简体" pitchFamily="65" charset="-122"/>
              <a:cs typeface="Times New Roman" pitchFamily="18" charset="0"/>
            </a:endParaRPr>
          </a:p>
          <a:p>
            <a:pPr algn="l">
              <a:lnSpc>
                <a:spcPct val="150000"/>
              </a:lnSpc>
              <a:spcBef>
                <a:spcPts val="0"/>
              </a:spcBef>
              <a:defRPr/>
            </a:pPr>
            <a:r>
              <a:rPr lang="zh-CN" altLang="en-US" sz="2800" dirty="0" smtClean="0">
                <a:solidFill>
                  <a:srgbClr val="C00000"/>
                </a:solidFill>
                <a:effectLst/>
                <a:latin typeface="方正大黑简体" pitchFamily="65" charset="-122"/>
                <a:ea typeface="方正大黑简体" pitchFamily="65" charset="-122"/>
                <a:cs typeface="Times New Roman" pitchFamily="18" charset="0"/>
              </a:rPr>
              <a:t>逻辑性</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：由大到小，层层推衍（问题式推进）</a:t>
            </a:r>
            <a:endParaRPr lang="en-US" altLang="zh-CN" sz="2800" dirty="0" smtClean="0">
              <a:solidFill>
                <a:srgbClr val="0000FF"/>
              </a:solidFill>
              <a:effectLst/>
              <a:latin typeface="方正大黑简体" pitchFamily="65" charset="-122"/>
              <a:ea typeface="方正大黑简体" pitchFamily="65" charset="-122"/>
              <a:cs typeface="Times New Roman" pitchFamily="18" charset="0"/>
            </a:endParaRPr>
          </a:p>
          <a:p>
            <a:pPr algn="l">
              <a:lnSpc>
                <a:spcPct val="150000"/>
              </a:lnSpc>
              <a:spcBef>
                <a:spcPts val="0"/>
              </a:spcBef>
              <a:defRPr/>
            </a:pPr>
            <a:r>
              <a:rPr lang="zh-CN" altLang="en-US" sz="2800" dirty="0" smtClean="0">
                <a:solidFill>
                  <a:srgbClr val="C00000"/>
                </a:solidFill>
                <a:effectLst/>
                <a:latin typeface="方正大黑简体" pitchFamily="65" charset="-122"/>
                <a:ea typeface="方正大黑简体" pitchFamily="65" charset="-122"/>
                <a:cs typeface="Times New Roman" pitchFamily="18" charset="0"/>
              </a:rPr>
              <a:t>简洁性</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：利用小标题总结归纳</a:t>
            </a:r>
            <a:endParaRPr lang="en-US" altLang="zh-CN" sz="2800" dirty="0" smtClean="0">
              <a:solidFill>
                <a:srgbClr val="0000FF"/>
              </a:solidFill>
              <a:effectLst/>
              <a:latin typeface="方正大黑简体" pitchFamily="65" charset="-122"/>
              <a:ea typeface="方正大黑简体" pitchFamily="65" charset="-122"/>
              <a:cs typeface="Times New Roman" pitchFamily="18" charset="0"/>
            </a:endParaRPr>
          </a:p>
          <a:p>
            <a:pPr algn="l">
              <a:lnSpc>
                <a:spcPct val="150000"/>
              </a:lnSpc>
              <a:spcBef>
                <a:spcPts val="0"/>
              </a:spcBef>
              <a:defRPr/>
            </a:pPr>
            <a:r>
              <a:rPr lang="en-US" altLang="zh-CN" sz="2800" dirty="0" smtClean="0">
                <a:solidFill>
                  <a:srgbClr val="0000FF"/>
                </a:solidFill>
                <a:effectLst/>
                <a:latin typeface="方正大黑简体" pitchFamily="65" charset="-122"/>
                <a:ea typeface="方正大黑简体" pitchFamily="65" charset="-122"/>
                <a:cs typeface="Times New Roman" pitchFamily="18" charset="0"/>
              </a:rPr>
              <a:t>               </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利用路线图说明科学假设</a:t>
            </a:r>
            <a:endParaRPr lang="en-US" altLang="zh-CN" sz="2800" dirty="0" smtClean="0">
              <a:solidFill>
                <a:srgbClr val="0000FF"/>
              </a:solidFill>
              <a:effectLst/>
              <a:latin typeface="方正大黑简体" pitchFamily="65" charset="-122"/>
              <a:ea typeface="方正大黑简体" pitchFamily="65" charset="-122"/>
              <a:cs typeface="Times New Roman" pitchFamily="18" charset="0"/>
            </a:endParaRPr>
          </a:p>
          <a:p>
            <a:pPr algn="l">
              <a:lnSpc>
                <a:spcPct val="150000"/>
              </a:lnSpc>
              <a:spcBef>
                <a:spcPts val="0"/>
              </a:spcBef>
              <a:defRPr/>
            </a:pPr>
            <a:r>
              <a:rPr lang="en-US" altLang="zh-CN" sz="2800" dirty="0" smtClean="0">
                <a:solidFill>
                  <a:srgbClr val="0000FF"/>
                </a:solidFill>
                <a:effectLst/>
                <a:latin typeface="方正大黑简体" pitchFamily="65" charset="-122"/>
                <a:ea typeface="方正大黑简体" pitchFamily="65" charset="-122"/>
                <a:cs typeface="Times New Roman" pitchFamily="18" charset="0"/>
              </a:rPr>
              <a:t>               </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利用下划线突出重点</a:t>
            </a:r>
          </a:p>
          <a:p>
            <a:pPr algn="l">
              <a:lnSpc>
                <a:spcPct val="150000"/>
              </a:lnSpc>
              <a:spcBef>
                <a:spcPts val="0"/>
              </a:spcBef>
              <a:defRPr/>
            </a:pPr>
            <a:r>
              <a:rPr lang="zh-CN" altLang="en-US" sz="2800" dirty="0" smtClean="0">
                <a:solidFill>
                  <a:srgbClr val="C00000"/>
                </a:solidFill>
                <a:effectLst/>
                <a:latin typeface="方正大黑简体" pitchFamily="65" charset="-122"/>
                <a:ea typeface="方正大黑简体" pitchFamily="65" charset="-122"/>
                <a:cs typeface="Times New Roman" pitchFamily="18" charset="0"/>
              </a:rPr>
              <a:t>科学性</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：掌握最新研究进展</a:t>
            </a:r>
            <a:endParaRPr lang="en-US" altLang="zh-CN" sz="2800" dirty="0" smtClean="0">
              <a:solidFill>
                <a:srgbClr val="0000FF"/>
              </a:solidFill>
              <a:effectLst/>
              <a:latin typeface="方正大黑简体" pitchFamily="65" charset="-122"/>
              <a:ea typeface="方正大黑简体" pitchFamily="65" charset="-122"/>
              <a:cs typeface="Times New Roman" pitchFamily="18" charset="0"/>
            </a:endParaRPr>
          </a:p>
          <a:p>
            <a:pPr algn="l">
              <a:lnSpc>
                <a:spcPct val="150000"/>
              </a:lnSpc>
              <a:spcBef>
                <a:spcPts val="0"/>
              </a:spcBef>
              <a:defRPr/>
            </a:pPr>
            <a:r>
              <a:rPr lang="en-US" altLang="zh-CN" sz="2800" dirty="0" smtClean="0">
                <a:solidFill>
                  <a:srgbClr val="0000FF"/>
                </a:solidFill>
                <a:effectLst/>
                <a:latin typeface="方正大黑简体" pitchFamily="65" charset="-122"/>
                <a:ea typeface="方正大黑简体" pitchFamily="65" charset="-122"/>
                <a:cs typeface="Times New Roman" pitchFamily="18" charset="0"/>
              </a:rPr>
              <a:t>               </a:t>
            </a:r>
            <a:r>
              <a:rPr lang="zh-CN" altLang="en-US" sz="2800" dirty="0" smtClean="0">
                <a:solidFill>
                  <a:srgbClr val="0000FF"/>
                </a:solidFill>
                <a:effectLst/>
                <a:latin typeface="方正大黑简体" pitchFamily="65" charset="-122"/>
                <a:ea typeface="方正大黑简体" pitchFamily="65" charset="-122"/>
                <a:cs typeface="Times New Roman" pitchFamily="18" charset="0"/>
              </a:rPr>
              <a:t>不夸大自己的前期研究结果</a:t>
            </a:r>
            <a:endParaRPr lang="en-US" altLang="zh-CN" sz="2800" dirty="0" smtClean="0">
              <a:solidFill>
                <a:srgbClr val="0000FF"/>
              </a:solidFill>
              <a:effectLst/>
              <a:latin typeface="方正大黑简体" pitchFamily="65" charset="-122"/>
              <a:ea typeface="方正大黑简体" pitchFamily="65" charset="-122"/>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2"/>
          <p:cNvSpPr txBox="1">
            <a:spLocks noChangeArrowheads="1"/>
          </p:cNvSpPr>
          <p:nvPr/>
        </p:nvSpPr>
        <p:spPr bwMode="auto">
          <a:xfrm>
            <a:off x="359782" y="1512878"/>
            <a:ext cx="8498498"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spcBef>
                <a:spcPts val="1200"/>
              </a:spcBef>
              <a:buFont typeface="Wingdings" pitchFamily="2" charset="2"/>
              <a:buNone/>
              <a:defRPr sz="24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lnSpc>
                <a:spcPct val="150000"/>
              </a:lnSpc>
              <a:spcBef>
                <a:spcPts val="0"/>
              </a:spcBef>
              <a:defRPr/>
            </a:pPr>
            <a:r>
              <a:rPr lang="zh-CN" altLang="en-US" sz="2800" dirty="0" smtClean="0">
                <a:solidFill>
                  <a:srgbClr val="C00000"/>
                </a:solidFill>
                <a:effectLst/>
                <a:latin typeface="方正大黑简体" pitchFamily="65" charset="-122"/>
                <a:ea typeface="方正大黑简体" pitchFamily="65" charset="-122"/>
              </a:rPr>
              <a:t>存在问题：</a:t>
            </a:r>
            <a:r>
              <a:rPr lang="zh-CN" altLang="en-US" sz="2800" dirty="0" smtClean="0">
                <a:effectLst/>
                <a:latin typeface="方正大黑简体" pitchFamily="65" charset="-122"/>
                <a:ea typeface="方正大黑简体" pitchFamily="65" charset="-122"/>
              </a:rPr>
              <a:t>解决不疼不痒的问题，缺乏创新性</a:t>
            </a:r>
            <a:endParaRPr lang="en-US" altLang="zh-CN" sz="2800" dirty="0" smtClean="0">
              <a:effectLst/>
              <a:latin typeface="方正大黑简体" pitchFamily="65" charset="-122"/>
              <a:ea typeface="方正大黑简体" pitchFamily="65" charset="-122"/>
            </a:endParaRPr>
          </a:p>
          <a:p>
            <a:pPr>
              <a:lnSpc>
                <a:spcPct val="150000"/>
              </a:lnSpc>
              <a:spcBef>
                <a:spcPts val="0"/>
              </a:spcBef>
              <a:defRPr/>
            </a:pPr>
            <a:r>
              <a:rPr lang="en-US" altLang="zh-CN" sz="2800" dirty="0" smtClean="0">
                <a:effectLst/>
                <a:latin typeface="方正大黑简体" pitchFamily="65" charset="-122"/>
                <a:ea typeface="方正大黑简体" pitchFamily="65" charset="-122"/>
              </a:rPr>
              <a:t>         </a:t>
            </a:r>
            <a:r>
              <a:rPr lang="zh-CN" altLang="en-US" sz="2800" dirty="0" smtClean="0">
                <a:effectLst/>
                <a:latin typeface="方正大黑简体" pitchFamily="65" charset="-122"/>
                <a:ea typeface="方正大黑简体" pitchFamily="65" charset="-122"/>
              </a:rPr>
              <a:t>没有</a:t>
            </a:r>
            <a:r>
              <a:rPr lang="zh-CN" altLang="en-US" sz="2800" dirty="0" smtClean="0">
                <a:effectLst/>
                <a:latin typeface="方正大黑简体" pitchFamily="65" charset="-122"/>
                <a:ea typeface="方正大黑简体" pitchFamily="65" charset="-122"/>
              </a:rPr>
              <a:t>结合工作基础阐述，盲目追随别人</a:t>
            </a:r>
            <a:endParaRPr lang="en-US" altLang="zh-CN" sz="2800" dirty="0" smtClean="0">
              <a:effectLst/>
              <a:latin typeface="方正大黑简体" pitchFamily="65" charset="-122"/>
              <a:ea typeface="方正大黑简体" pitchFamily="65" charset="-122"/>
            </a:endParaRPr>
          </a:p>
          <a:p>
            <a:pPr>
              <a:lnSpc>
                <a:spcPct val="150000"/>
              </a:lnSpc>
              <a:spcBef>
                <a:spcPts val="0"/>
              </a:spcBef>
              <a:defRPr/>
            </a:pPr>
            <a:r>
              <a:rPr lang="en-US" altLang="zh-CN" sz="2800" dirty="0" smtClean="0">
                <a:effectLst/>
                <a:latin typeface="方正大黑简体" pitchFamily="65" charset="-122"/>
                <a:ea typeface="方正大黑简体" pitchFamily="65" charset="-122"/>
              </a:rPr>
              <a:t>         </a:t>
            </a:r>
            <a:r>
              <a:rPr lang="zh-CN" altLang="en-US" sz="2800" dirty="0" smtClean="0">
                <a:effectLst/>
                <a:latin typeface="方正大黑简体" pitchFamily="65" charset="-122"/>
                <a:ea typeface="方正大黑简体" pitchFamily="65" charset="-122"/>
              </a:rPr>
              <a:t>科学</a:t>
            </a:r>
            <a:r>
              <a:rPr lang="zh-CN" altLang="en-US" sz="2800" dirty="0" smtClean="0">
                <a:effectLst/>
                <a:latin typeface="方正大黑简体" pitchFamily="65" charset="-122"/>
                <a:ea typeface="方正大黑简体" pitchFamily="65" charset="-122"/>
              </a:rPr>
              <a:t>假设不具体，研究内容假大空</a:t>
            </a:r>
            <a:endParaRPr lang="en-US" altLang="zh-CN" sz="2800" dirty="0" smtClean="0">
              <a:effectLst/>
              <a:latin typeface="方正大黑简体" pitchFamily="65" charset="-122"/>
              <a:ea typeface="方正大黑简体" pitchFamily="65" charset="-122"/>
            </a:endParaRPr>
          </a:p>
          <a:p>
            <a:pPr>
              <a:lnSpc>
                <a:spcPct val="150000"/>
              </a:lnSpc>
              <a:spcBef>
                <a:spcPts val="0"/>
              </a:spcBef>
              <a:defRPr/>
            </a:pPr>
            <a:r>
              <a:rPr lang="zh-CN" altLang="en-US" sz="2800" dirty="0" smtClean="0">
                <a:solidFill>
                  <a:srgbClr val="C00000"/>
                </a:solidFill>
                <a:effectLst/>
                <a:latin typeface="方正大黑简体" pitchFamily="65" charset="-122"/>
                <a:ea typeface="方正大黑简体" pitchFamily="65" charset="-122"/>
              </a:rPr>
              <a:t>解决途径：</a:t>
            </a:r>
            <a:endParaRPr lang="en-US" altLang="zh-CN" sz="2800" dirty="0" smtClean="0">
              <a:solidFill>
                <a:srgbClr val="C00000"/>
              </a:solidFill>
              <a:effectLst/>
              <a:latin typeface="方正大黑简体" pitchFamily="65" charset="-122"/>
              <a:ea typeface="方正大黑简体" pitchFamily="65" charset="-122"/>
            </a:endParaRPr>
          </a:p>
          <a:p>
            <a:pPr>
              <a:lnSpc>
                <a:spcPct val="150000"/>
              </a:lnSpc>
              <a:spcBef>
                <a:spcPts val="0"/>
              </a:spcBef>
              <a:defRPr/>
            </a:pPr>
            <a:r>
              <a:rPr lang="en-US" altLang="zh-CN" sz="2800" dirty="0">
                <a:solidFill>
                  <a:srgbClr val="FF0000"/>
                </a:solidFill>
                <a:effectLst/>
                <a:latin typeface="方正大黑简体" pitchFamily="65" charset="-122"/>
                <a:ea typeface="方正大黑简体" pitchFamily="65" charset="-122"/>
              </a:rPr>
              <a:t> </a:t>
            </a:r>
            <a:r>
              <a:rPr lang="en-US" altLang="zh-CN" sz="2800" dirty="0" smtClean="0">
                <a:solidFill>
                  <a:srgbClr val="FF0000"/>
                </a:solidFill>
                <a:effectLst/>
                <a:latin typeface="方正大黑简体" pitchFamily="65" charset="-122"/>
                <a:ea typeface="方正大黑简体" pitchFamily="65" charset="-122"/>
              </a:rPr>
              <a:t>        </a:t>
            </a:r>
            <a:r>
              <a:rPr lang="zh-CN" altLang="en-US" sz="2800" dirty="0" smtClean="0">
                <a:effectLst/>
                <a:latin typeface="方正大黑简体" pitchFamily="65" charset="-122"/>
                <a:ea typeface="方正大黑简体" pitchFamily="65" charset="-122"/>
              </a:rPr>
              <a:t>大量</a:t>
            </a:r>
            <a:r>
              <a:rPr lang="zh-CN" altLang="en-US" sz="2800" dirty="0" smtClean="0">
                <a:effectLst/>
                <a:latin typeface="方正大黑简体" pitchFamily="65" charset="-122"/>
                <a:ea typeface="方正大黑简体" pitchFamily="65" charset="-122"/>
              </a:rPr>
              <a:t>查阅文献</a:t>
            </a:r>
            <a:endParaRPr lang="en-US" altLang="zh-CN" sz="2800" dirty="0" smtClean="0">
              <a:effectLst/>
              <a:latin typeface="方正大黑简体" pitchFamily="65" charset="-122"/>
              <a:ea typeface="方正大黑简体" pitchFamily="65" charset="-122"/>
            </a:endParaRPr>
          </a:p>
          <a:p>
            <a:pPr>
              <a:lnSpc>
                <a:spcPct val="150000"/>
              </a:lnSpc>
              <a:spcBef>
                <a:spcPts val="0"/>
              </a:spcBef>
              <a:defRPr/>
            </a:pPr>
            <a:r>
              <a:rPr lang="zh-CN" altLang="en-US" sz="2800" dirty="0" smtClean="0">
                <a:effectLst/>
                <a:latin typeface="方正大黑简体" pitchFamily="65" charset="-122"/>
                <a:ea typeface="方正大黑简体" pitchFamily="65" charset="-122"/>
              </a:rPr>
              <a:t>        </a:t>
            </a:r>
            <a:r>
              <a:rPr lang="zh-CN" altLang="en-US" sz="2800" dirty="0" smtClean="0">
                <a:effectLst/>
                <a:latin typeface="方正大黑简体" pitchFamily="65" charset="-122"/>
                <a:ea typeface="方正大黑简体" pitchFamily="65" charset="-122"/>
              </a:rPr>
              <a:t> </a:t>
            </a:r>
            <a:r>
              <a:rPr lang="zh-CN" altLang="en-US" sz="2800" dirty="0" smtClean="0">
                <a:effectLst/>
                <a:latin typeface="方正大黑简体" pitchFamily="65" charset="-122"/>
                <a:ea typeface="方正大黑简体" pitchFamily="65" charset="-122"/>
              </a:rPr>
              <a:t>课题小组认真讨论</a:t>
            </a:r>
            <a:endParaRPr lang="en-US" altLang="zh-CN" sz="2800" dirty="0" smtClean="0">
              <a:effectLst/>
              <a:latin typeface="方正大黑简体" pitchFamily="65" charset="-122"/>
              <a:ea typeface="方正大黑简体" pitchFamily="65" charset="-122"/>
            </a:endParaRPr>
          </a:p>
          <a:p>
            <a:pPr>
              <a:lnSpc>
                <a:spcPct val="150000"/>
              </a:lnSpc>
              <a:spcBef>
                <a:spcPts val="0"/>
              </a:spcBef>
              <a:defRPr/>
            </a:pPr>
            <a:r>
              <a:rPr lang="en-US" altLang="zh-CN" sz="2800" dirty="0" smtClean="0">
                <a:effectLst/>
                <a:latin typeface="方正大黑简体" pitchFamily="65" charset="-122"/>
                <a:ea typeface="方正大黑简体" pitchFamily="65" charset="-122"/>
              </a:rPr>
              <a:t>         </a:t>
            </a:r>
            <a:r>
              <a:rPr lang="zh-CN" altLang="en-US" sz="2800" dirty="0" smtClean="0">
                <a:effectLst/>
                <a:latin typeface="方正大黑简体" pitchFamily="65" charset="-122"/>
                <a:ea typeface="方正大黑简体" pitchFamily="65" charset="-122"/>
              </a:rPr>
              <a:t>科学</a:t>
            </a:r>
            <a:r>
              <a:rPr lang="zh-CN" altLang="en-US" sz="2800" dirty="0" smtClean="0">
                <a:effectLst/>
                <a:latin typeface="方正大黑简体" pitchFamily="65" charset="-122"/>
                <a:ea typeface="方正大黑简体" pitchFamily="65" charset="-122"/>
              </a:rPr>
              <a:t>、准确预判创新点和切入点</a:t>
            </a:r>
            <a:endParaRPr lang="en-US" altLang="zh-CN" sz="2800" dirty="0" smtClean="0">
              <a:effectLst/>
              <a:latin typeface="方正大黑简体" pitchFamily="65" charset="-122"/>
              <a:ea typeface="方正大黑简体" pitchFamily="65" charset="-122"/>
            </a:endParaRPr>
          </a:p>
        </p:txBody>
      </p:sp>
      <p:sp>
        <p:nvSpPr>
          <p:cNvPr id="2" name="矩形 1"/>
          <p:cNvSpPr/>
          <p:nvPr/>
        </p:nvSpPr>
        <p:spPr>
          <a:xfrm>
            <a:off x="1928794" y="500042"/>
            <a:ext cx="53137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2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科学问题：申请书的</a:t>
            </a:r>
            <a:r>
              <a:rPr lang="zh-CN" altLang="en-US" sz="32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灵魂</a:t>
            </a:r>
            <a:endParaRPr lang="en-US" altLang="zh-CN" sz="32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2"/>
          <p:cNvSpPr txBox="1">
            <a:spLocks noChangeArrowheads="1"/>
          </p:cNvSpPr>
          <p:nvPr/>
        </p:nvSpPr>
        <p:spPr bwMode="auto">
          <a:xfrm>
            <a:off x="571472" y="1428736"/>
            <a:ext cx="8388424"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spcBef>
                <a:spcPts val="1200"/>
              </a:spcBef>
              <a:buFont typeface="Wingdings" pitchFamily="2" charset="2"/>
              <a:buNone/>
              <a:defRPr sz="24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marL="361950" indent="-361950">
              <a:lnSpc>
                <a:spcPct val="200000"/>
              </a:lnSpc>
              <a:spcBef>
                <a:spcPts val="0"/>
              </a:spcBef>
              <a:buClr>
                <a:srgbClr val="C00000"/>
              </a:buClr>
              <a:buFont typeface="Wingdings" pitchFamily="2" charset="2"/>
              <a:buChar char="Ø"/>
              <a:defRPr/>
            </a:pPr>
            <a:r>
              <a:rPr lang="zh-CN" altLang="en-US" sz="2800" dirty="0" smtClean="0">
                <a:effectLst/>
                <a:latin typeface="方正大黑简体" pitchFamily="65" charset="-122"/>
                <a:ea typeface="方正大黑简体" pitchFamily="65" charset="-122"/>
              </a:rPr>
              <a:t>一定是具有理论或应用价值的，</a:t>
            </a:r>
            <a:r>
              <a:rPr lang="zh-CN" altLang="en-US" sz="2800" dirty="0" smtClean="0">
                <a:solidFill>
                  <a:srgbClr val="C00000"/>
                </a:solidFill>
                <a:effectLst/>
                <a:latin typeface="方正大黑简体" pitchFamily="65" charset="-122"/>
                <a:ea typeface="方正大黑简体" pitchFamily="65" charset="-122"/>
              </a:rPr>
              <a:t>课题的研究意义</a:t>
            </a:r>
            <a:endParaRPr lang="en-US" altLang="zh-CN" sz="2800" dirty="0" smtClean="0">
              <a:solidFill>
                <a:srgbClr val="C00000"/>
              </a:solidFill>
              <a:effectLst/>
              <a:latin typeface="方正大黑简体" pitchFamily="65" charset="-122"/>
              <a:ea typeface="方正大黑简体" pitchFamily="65" charset="-122"/>
            </a:endParaRPr>
          </a:p>
          <a:p>
            <a:pPr marL="361950" indent="-361950">
              <a:lnSpc>
                <a:spcPct val="200000"/>
              </a:lnSpc>
              <a:spcBef>
                <a:spcPts val="0"/>
              </a:spcBef>
              <a:buClr>
                <a:srgbClr val="C00000"/>
              </a:buClr>
              <a:buFont typeface="Wingdings" pitchFamily="2" charset="2"/>
              <a:buChar char="Ø"/>
              <a:defRPr/>
            </a:pPr>
            <a:r>
              <a:rPr lang="zh-CN" altLang="en-US" sz="2800" dirty="0" smtClean="0">
                <a:effectLst/>
                <a:latin typeface="方正大黑简体" pitchFamily="65" charset="-122"/>
                <a:ea typeface="方正大黑简体" pitchFamily="65" charset="-122"/>
              </a:rPr>
              <a:t>一定是建立在以往（他人与自己）研究基础之上，</a:t>
            </a:r>
            <a:r>
              <a:rPr lang="zh-CN" altLang="en-US" sz="2800" dirty="0" smtClean="0">
                <a:solidFill>
                  <a:srgbClr val="C00000"/>
                </a:solidFill>
                <a:effectLst/>
                <a:latin typeface="方正大黑简体" pitchFamily="65" charset="-122"/>
                <a:ea typeface="方正大黑简体" pitchFamily="65" charset="-122"/>
              </a:rPr>
              <a:t>立论依据中的文献回顾</a:t>
            </a:r>
            <a:endParaRPr lang="en-US" altLang="zh-CN" sz="2800" dirty="0" smtClean="0">
              <a:solidFill>
                <a:srgbClr val="C00000"/>
              </a:solidFill>
              <a:effectLst/>
              <a:latin typeface="方正大黑简体" pitchFamily="65" charset="-122"/>
              <a:ea typeface="方正大黑简体" pitchFamily="65" charset="-122"/>
            </a:endParaRPr>
          </a:p>
          <a:p>
            <a:pPr marL="361950" indent="-361950">
              <a:lnSpc>
                <a:spcPct val="200000"/>
              </a:lnSpc>
              <a:spcBef>
                <a:spcPts val="0"/>
              </a:spcBef>
              <a:buClr>
                <a:srgbClr val="C00000"/>
              </a:buClr>
              <a:buFont typeface="Wingdings" pitchFamily="2" charset="2"/>
              <a:buChar char="Ø"/>
              <a:defRPr/>
            </a:pPr>
            <a:r>
              <a:rPr lang="zh-CN" altLang="en-US" sz="2800" dirty="0" smtClean="0">
                <a:effectLst/>
                <a:latin typeface="方正大黑简体" pitchFamily="65" charset="-122"/>
                <a:ea typeface="方正大黑简体" pitchFamily="65" charset="-122"/>
              </a:rPr>
              <a:t>一定要结合申请者工作基础，</a:t>
            </a:r>
            <a:r>
              <a:rPr lang="zh-CN" altLang="en-US" sz="2800" dirty="0" smtClean="0">
                <a:solidFill>
                  <a:srgbClr val="C00000"/>
                </a:solidFill>
                <a:effectLst/>
                <a:latin typeface="方正大黑简体" pitchFamily="65" charset="-122"/>
                <a:ea typeface="方正大黑简体" pitchFamily="65" charset="-122"/>
              </a:rPr>
              <a:t>立论依据中的工作基础</a:t>
            </a:r>
            <a:endParaRPr lang="en-US" altLang="zh-CN" sz="2800" dirty="0" smtClean="0">
              <a:solidFill>
                <a:srgbClr val="C00000"/>
              </a:solidFill>
              <a:effectLst/>
              <a:latin typeface="方正大黑简体" pitchFamily="65" charset="-122"/>
              <a:ea typeface="方正大黑简体" pitchFamily="65" charset="-122"/>
            </a:endParaRPr>
          </a:p>
        </p:txBody>
      </p:sp>
      <p:sp>
        <p:nvSpPr>
          <p:cNvPr id="2" name="矩形 1"/>
          <p:cNvSpPr/>
          <p:nvPr/>
        </p:nvSpPr>
        <p:spPr>
          <a:xfrm>
            <a:off x="1676100" y="486771"/>
            <a:ext cx="58248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2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科学问题的提出</a:t>
            </a:r>
            <a:endParaRPr lang="en-US" altLang="zh-CN" sz="32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7364208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57190" y="1040812"/>
            <a:ext cx="8715404" cy="48885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
              <a:lnSpc>
                <a:spcPts val="3400"/>
              </a:lnSpc>
              <a:spcBef>
                <a:spcPts val="1200"/>
              </a:spcBef>
            </a:pPr>
            <a:r>
              <a:rPr lang="zh-CN" altLang="en-US" sz="2000" dirty="0" smtClean="0">
                <a:ln w="11430"/>
                <a:solidFill>
                  <a:srgbClr val="0000FF"/>
                </a:solidFill>
                <a:latin typeface="Times New Roman" pitchFamily="18" charset="0"/>
                <a:ea typeface="方正大黑简体" pitchFamily="2" charset="-122"/>
                <a:cs typeface="Times New Roman" pitchFamily="18" charset="0"/>
              </a:rPr>
              <a:t>一、肿瘤的酸性微环境是肝癌等实体肿瘤发生、发展的关键因素</a:t>
            </a:r>
            <a:endParaRPr lang="en-US" altLang="zh-CN" sz="2000" dirty="0" smtClean="0">
              <a:ln w="11430"/>
              <a:solidFill>
                <a:srgbClr val="0000FF"/>
              </a:solidFill>
              <a:latin typeface="Times New Roman" pitchFamily="18" charset="0"/>
              <a:ea typeface="方正大黑简体" pitchFamily="2" charset="-122"/>
              <a:cs typeface="Times New Roman" pitchFamily="18" charset="0"/>
            </a:endParaRPr>
          </a:p>
          <a:p>
            <a:pPr fontAlgn="b">
              <a:lnSpc>
                <a:spcPts val="3400"/>
              </a:lnSpc>
              <a:spcBef>
                <a:spcPts val="0"/>
              </a:spcBef>
            </a:pPr>
            <a:r>
              <a:rPr lang="en-US" altLang="zh-CN" sz="2000" dirty="0" smtClean="0">
                <a:ln w="11430"/>
                <a:solidFill>
                  <a:srgbClr val="0000FF"/>
                </a:solidFill>
                <a:latin typeface="Times New Roman" pitchFamily="18" charset="0"/>
                <a:ea typeface="方正大黑简体" pitchFamily="2" charset="-122"/>
                <a:cs typeface="Times New Roman" pitchFamily="18" charset="0"/>
              </a:rPr>
              <a:t>        </a:t>
            </a:r>
            <a:r>
              <a:rPr lang="zh-CN" altLang="en-US" sz="2000" dirty="0" smtClean="0">
                <a:solidFill>
                  <a:srgbClr val="C00000"/>
                </a:solidFill>
                <a:latin typeface="Times New Roman" pitchFamily="18" charset="0"/>
                <a:ea typeface="方正大黑简体" pitchFamily="2" charset="-122"/>
                <a:cs typeface="Times New Roman" pitchFamily="18" charset="0"/>
              </a:rPr>
              <a:t>那么在这种恶劣的酸性环境下，肿瘤细胞是何以存活的呢？</a:t>
            </a:r>
          </a:p>
          <a:p>
            <a:pPr fontAlgn="b">
              <a:lnSpc>
                <a:spcPts val="3400"/>
              </a:lnSpc>
            </a:pPr>
            <a:r>
              <a:rPr lang="zh-CN" altLang="en-US" sz="2000" dirty="0" smtClean="0">
                <a:ln w="11430"/>
                <a:solidFill>
                  <a:srgbClr val="0000FF"/>
                </a:solidFill>
                <a:latin typeface="Times New Roman" pitchFamily="18" charset="0"/>
                <a:ea typeface="方正大黑简体" pitchFamily="2" charset="-122"/>
                <a:cs typeface="Times New Roman" pitchFamily="18" charset="0"/>
              </a:rPr>
              <a:t>二、细胞膜上的</a:t>
            </a:r>
            <a:r>
              <a:rPr lang="en-US" altLang="en-US" sz="2000" dirty="0" smtClean="0">
                <a:ln w="11430"/>
                <a:solidFill>
                  <a:srgbClr val="0000FF"/>
                </a:solidFill>
                <a:latin typeface="Times New Roman" pitchFamily="18" charset="0"/>
                <a:ea typeface="方正大黑简体" pitchFamily="2" charset="-122"/>
                <a:cs typeface="Times New Roman" pitchFamily="18" charset="0"/>
              </a:rPr>
              <a:t>pH</a:t>
            </a:r>
            <a:r>
              <a:rPr lang="zh-CN" altLang="en-US" sz="2000" dirty="0" smtClean="0">
                <a:ln w="11430"/>
                <a:solidFill>
                  <a:srgbClr val="0000FF"/>
                </a:solidFill>
                <a:latin typeface="Times New Roman" pitchFamily="18" charset="0"/>
                <a:ea typeface="方正大黑简体" pitchFamily="2" charset="-122"/>
                <a:cs typeface="Times New Roman" pitchFamily="18" charset="0"/>
              </a:rPr>
              <a:t>调节蛋白是肿瘤细胞在酸性微环境中赖以生存的基础</a:t>
            </a:r>
            <a:endParaRPr lang="en-US" altLang="zh-CN" sz="2000" dirty="0" smtClean="0">
              <a:ln w="11430"/>
              <a:solidFill>
                <a:srgbClr val="0000FF"/>
              </a:solidFill>
              <a:latin typeface="Times New Roman" pitchFamily="18" charset="0"/>
              <a:ea typeface="方正大黑简体" pitchFamily="2" charset="-122"/>
              <a:cs typeface="Times New Roman" pitchFamily="18" charset="0"/>
            </a:endParaRPr>
          </a:p>
          <a:p>
            <a:pPr marL="441325" fontAlgn="b">
              <a:lnSpc>
                <a:spcPts val="3400"/>
              </a:lnSpc>
            </a:pPr>
            <a:r>
              <a:rPr lang="zh-CN" altLang="en-US" sz="2000" dirty="0" smtClean="0">
                <a:solidFill>
                  <a:srgbClr val="C00000"/>
                </a:solidFill>
                <a:latin typeface="Times New Roman" pitchFamily="18" charset="0"/>
                <a:ea typeface="方正大黑简体" pitchFamily="2" charset="-122"/>
                <a:cs typeface="Times New Roman" pitchFamily="18" charset="0"/>
              </a:rPr>
              <a:t>那么，肿瘤细胞膜上是否还有其它</a:t>
            </a:r>
            <a:r>
              <a:rPr lang="en-US" altLang="en-US" sz="2000" dirty="0" smtClean="0">
                <a:solidFill>
                  <a:srgbClr val="C00000"/>
                </a:solidFill>
                <a:latin typeface="Times New Roman" pitchFamily="18" charset="0"/>
                <a:ea typeface="方正大黑简体" pitchFamily="2" charset="-122"/>
                <a:cs typeface="Times New Roman" pitchFamily="18" charset="0"/>
              </a:rPr>
              <a:t>pH</a:t>
            </a:r>
            <a:r>
              <a:rPr lang="zh-CN" altLang="en-US" sz="2000" dirty="0" smtClean="0">
                <a:solidFill>
                  <a:srgbClr val="C00000"/>
                </a:solidFill>
                <a:latin typeface="Times New Roman" pitchFamily="18" charset="0"/>
                <a:ea typeface="方正大黑简体" pitchFamily="2" charset="-122"/>
                <a:cs typeface="Times New Roman" pitchFamily="18" charset="0"/>
              </a:rPr>
              <a:t>调节蛋白也参与了肿瘤细胞</a:t>
            </a:r>
            <a:r>
              <a:rPr lang="en-US" altLang="en-US" sz="2000" dirty="0" smtClean="0">
                <a:solidFill>
                  <a:srgbClr val="C00000"/>
                </a:solidFill>
                <a:latin typeface="Times New Roman" pitchFamily="18" charset="0"/>
                <a:ea typeface="方正大黑简体" pitchFamily="2" charset="-122"/>
                <a:cs typeface="Times New Roman" pitchFamily="18" charset="0"/>
              </a:rPr>
              <a:t>“</a:t>
            </a:r>
            <a:r>
              <a:rPr lang="zh-CN" altLang="en-US" sz="2000" dirty="0" smtClean="0">
                <a:solidFill>
                  <a:srgbClr val="C00000"/>
                </a:solidFill>
                <a:latin typeface="Times New Roman" pitchFamily="18" charset="0"/>
                <a:ea typeface="方正大黑简体" pitchFamily="2" charset="-122"/>
                <a:cs typeface="Times New Roman" pitchFamily="18" charset="0"/>
              </a:rPr>
              <a:t>细胞外酸化</a:t>
            </a:r>
            <a:r>
              <a:rPr lang="en-US" altLang="en-US" sz="2000" dirty="0" smtClean="0">
                <a:solidFill>
                  <a:srgbClr val="C00000"/>
                </a:solidFill>
                <a:latin typeface="Times New Roman" pitchFamily="18" charset="0"/>
                <a:ea typeface="方正大黑简体" pitchFamily="2" charset="-122"/>
                <a:cs typeface="Times New Roman" pitchFamily="18" charset="0"/>
              </a:rPr>
              <a:t>-</a:t>
            </a:r>
            <a:r>
              <a:rPr lang="zh-CN" altLang="en-US" sz="2000" dirty="0" smtClean="0">
                <a:solidFill>
                  <a:srgbClr val="C00000"/>
                </a:solidFill>
                <a:latin typeface="Times New Roman" pitchFamily="18" charset="0"/>
                <a:ea typeface="方正大黑简体" pitchFamily="2" charset="-122"/>
                <a:cs typeface="Times New Roman" pitchFamily="18" charset="0"/>
              </a:rPr>
              <a:t>细胞内碱化</a:t>
            </a:r>
            <a:r>
              <a:rPr lang="en-US" altLang="en-US" sz="2000" dirty="0" smtClean="0">
                <a:solidFill>
                  <a:srgbClr val="C00000"/>
                </a:solidFill>
                <a:latin typeface="Times New Roman" pitchFamily="18" charset="0"/>
                <a:ea typeface="方正大黑简体" pitchFamily="2" charset="-122"/>
                <a:cs typeface="Times New Roman" pitchFamily="18" charset="0"/>
              </a:rPr>
              <a:t>”</a:t>
            </a:r>
            <a:r>
              <a:rPr lang="zh-CN" altLang="en-US" sz="2000" dirty="0" smtClean="0">
                <a:solidFill>
                  <a:srgbClr val="C00000"/>
                </a:solidFill>
                <a:latin typeface="Times New Roman" pitchFamily="18" charset="0"/>
                <a:ea typeface="方正大黑简体" pitchFamily="2" charset="-122"/>
                <a:cs typeface="Times New Roman" pitchFamily="18" charset="0"/>
              </a:rPr>
              <a:t>的酸碱微环境调节呢？</a:t>
            </a:r>
          </a:p>
          <a:p>
            <a:pPr fontAlgn="b">
              <a:lnSpc>
                <a:spcPts val="3400"/>
              </a:lnSpc>
            </a:pPr>
            <a:r>
              <a:rPr lang="zh-CN" altLang="en-US" sz="2000" dirty="0" smtClean="0">
                <a:ln w="11430"/>
                <a:solidFill>
                  <a:srgbClr val="0000FF"/>
                </a:solidFill>
                <a:latin typeface="Times New Roman" pitchFamily="18" charset="0"/>
                <a:ea typeface="方正大黑简体" pitchFamily="2" charset="-122"/>
                <a:cs typeface="Times New Roman" pitchFamily="18" charset="0"/>
              </a:rPr>
              <a:t>三、</a:t>
            </a:r>
            <a:r>
              <a:rPr lang="en-US" altLang="en-US" sz="2000" dirty="0" smtClean="0">
                <a:ln w="11430"/>
                <a:solidFill>
                  <a:srgbClr val="0000FF"/>
                </a:solidFill>
                <a:latin typeface="Times New Roman" pitchFamily="18" charset="0"/>
                <a:ea typeface="方正大黑简体" pitchFamily="2" charset="-122"/>
                <a:cs typeface="Times New Roman" pitchFamily="18" charset="0"/>
              </a:rPr>
              <a:t> F1F0 </a:t>
            </a:r>
            <a:r>
              <a:rPr lang="en-US" altLang="en-US" sz="2000" dirty="0" err="1" smtClean="0">
                <a:ln w="11430"/>
                <a:solidFill>
                  <a:srgbClr val="0000FF"/>
                </a:solidFill>
                <a:latin typeface="Times New Roman" pitchFamily="18" charset="0"/>
                <a:ea typeface="方正大黑简体" pitchFamily="2" charset="-122"/>
                <a:cs typeface="Times New Roman" pitchFamily="18" charset="0"/>
              </a:rPr>
              <a:t>ATPase</a:t>
            </a:r>
            <a:r>
              <a:rPr lang="zh-CN" altLang="en-US" sz="2000" dirty="0" smtClean="0">
                <a:ln w="11430"/>
                <a:solidFill>
                  <a:srgbClr val="0000FF"/>
                </a:solidFill>
                <a:latin typeface="Times New Roman" pitchFamily="18" charset="0"/>
                <a:ea typeface="方正大黑简体" pitchFamily="2" charset="-122"/>
                <a:cs typeface="Times New Roman" pitchFamily="18" charset="0"/>
              </a:rPr>
              <a:t>可能是肿瘤细胞膜上一种新的</a:t>
            </a:r>
            <a:r>
              <a:rPr lang="en-US" altLang="en-US" sz="2000" dirty="0" smtClean="0">
                <a:ln w="11430"/>
                <a:solidFill>
                  <a:srgbClr val="0000FF"/>
                </a:solidFill>
                <a:latin typeface="Times New Roman" pitchFamily="18" charset="0"/>
                <a:ea typeface="方正大黑简体" pitchFamily="2" charset="-122"/>
                <a:cs typeface="Times New Roman" pitchFamily="18" charset="0"/>
              </a:rPr>
              <a:t>pH</a:t>
            </a:r>
            <a:r>
              <a:rPr lang="zh-CN" altLang="en-US" sz="2000" dirty="0" smtClean="0">
                <a:ln w="11430"/>
                <a:solidFill>
                  <a:srgbClr val="0000FF"/>
                </a:solidFill>
                <a:latin typeface="Times New Roman" pitchFamily="18" charset="0"/>
                <a:ea typeface="方正大黑简体" pitchFamily="2" charset="-122"/>
                <a:cs typeface="Times New Roman" pitchFamily="18" charset="0"/>
              </a:rPr>
              <a:t>调节蛋白</a:t>
            </a:r>
          </a:p>
          <a:p>
            <a:pPr marL="441325" fontAlgn="b">
              <a:lnSpc>
                <a:spcPts val="3400"/>
              </a:lnSpc>
            </a:pPr>
            <a:r>
              <a:rPr lang="en-US" altLang="en-US" sz="2000" dirty="0" smtClean="0">
                <a:solidFill>
                  <a:srgbClr val="0000FF"/>
                </a:solidFill>
                <a:latin typeface="Times New Roman" pitchFamily="18" charset="0"/>
                <a:ea typeface="方正大黑简体" pitchFamily="2" charset="-122"/>
                <a:cs typeface="Times New Roman" pitchFamily="18" charset="0"/>
              </a:rPr>
              <a:t>1</a:t>
            </a:r>
            <a:r>
              <a:rPr lang="zh-CN" altLang="en-US" sz="2000" dirty="0" smtClean="0">
                <a:solidFill>
                  <a:srgbClr val="0000FF"/>
                </a:solidFill>
                <a:latin typeface="Times New Roman" pitchFamily="18" charset="0"/>
                <a:ea typeface="方正大黑简体" pitchFamily="2" charset="-122"/>
                <a:cs typeface="Times New Roman" pitchFamily="18" charset="0"/>
              </a:rPr>
              <a:t>．</a:t>
            </a:r>
            <a:r>
              <a:rPr lang="en-US" altLang="en-US" sz="2000" dirty="0" smtClean="0">
                <a:solidFill>
                  <a:srgbClr val="0000FF"/>
                </a:solidFill>
                <a:latin typeface="Times New Roman" pitchFamily="18" charset="0"/>
                <a:ea typeface="方正大黑简体" pitchFamily="2" charset="-122"/>
                <a:cs typeface="Times New Roman" pitchFamily="18" charset="0"/>
              </a:rPr>
              <a:t>F1F0 </a:t>
            </a:r>
            <a:r>
              <a:rPr lang="en-US" altLang="en-US" sz="2000" dirty="0" err="1" smtClean="0">
                <a:solidFill>
                  <a:srgbClr val="0000FF"/>
                </a:solidFill>
                <a:latin typeface="Times New Roman" pitchFamily="18" charset="0"/>
                <a:ea typeface="方正大黑简体" pitchFamily="2" charset="-122"/>
                <a:cs typeface="Times New Roman" pitchFamily="18" charset="0"/>
              </a:rPr>
              <a:t>ATPase</a:t>
            </a:r>
            <a:r>
              <a:rPr lang="zh-CN" altLang="en-US" sz="2000" dirty="0" smtClean="0">
                <a:solidFill>
                  <a:srgbClr val="0000FF"/>
                </a:solidFill>
                <a:latin typeface="Times New Roman" pitchFamily="18" charset="0"/>
                <a:ea typeface="方正大黑简体" pitchFamily="2" charset="-122"/>
                <a:cs typeface="Times New Roman" pitchFamily="18" charset="0"/>
              </a:rPr>
              <a:t>是线粒体内膜上的一种结构复合体</a:t>
            </a:r>
          </a:p>
          <a:p>
            <a:pPr marL="441325" lvl="0" fontAlgn="b">
              <a:lnSpc>
                <a:spcPts val="3400"/>
              </a:lnSpc>
            </a:pPr>
            <a:r>
              <a:rPr lang="en-US" altLang="en-US" sz="2000" dirty="0" smtClean="0">
                <a:solidFill>
                  <a:srgbClr val="0000FF"/>
                </a:solidFill>
                <a:latin typeface="Times New Roman" pitchFamily="18" charset="0"/>
                <a:ea typeface="方正大黑简体" pitchFamily="2" charset="-122"/>
                <a:cs typeface="Times New Roman" pitchFamily="18" charset="0"/>
              </a:rPr>
              <a:t>2</a:t>
            </a:r>
            <a:r>
              <a:rPr lang="zh-CN" altLang="en-US" sz="2000" dirty="0" smtClean="0">
                <a:solidFill>
                  <a:srgbClr val="0000FF"/>
                </a:solidFill>
                <a:latin typeface="Times New Roman" pitchFamily="18" charset="0"/>
                <a:ea typeface="方正大黑简体" pitchFamily="2" charset="-122"/>
                <a:cs typeface="Times New Roman" pitchFamily="18" charset="0"/>
              </a:rPr>
              <a:t>．</a:t>
            </a:r>
            <a:r>
              <a:rPr lang="en-US" altLang="en-US" sz="2000" dirty="0" smtClean="0">
                <a:solidFill>
                  <a:srgbClr val="0000FF"/>
                </a:solidFill>
                <a:latin typeface="Times New Roman" pitchFamily="18" charset="0"/>
                <a:ea typeface="方正大黑简体" pitchFamily="2" charset="-122"/>
                <a:cs typeface="Times New Roman" pitchFamily="18" charset="0"/>
              </a:rPr>
              <a:t>F1F0 </a:t>
            </a:r>
            <a:r>
              <a:rPr lang="en-US" altLang="en-US" sz="2000" dirty="0" err="1" smtClean="0">
                <a:solidFill>
                  <a:srgbClr val="0000FF"/>
                </a:solidFill>
                <a:latin typeface="Times New Roman" pitchFamily="18" charset="0"/>
                <a:ea typeface="方正大黑简体" pitchFamily="2" charset="-122"/>
                <a:cs typeface="Times New Roman" pitchFamily="18" charset="0"/>
              </a:rPr>
              <a:t>ATPase</a:t>
            </a:r>
            <a:r>
              <a:rPr lang="zh-CN" altLang="en-US" sz="2000" dirty="0" smtClean="0">
                <a:solidFill>
                  <a:srgbClr val="0000FF"/>
                </a:solidFill>
                <a:latin typeface="Times New Roman" pitchFamily="18" charset="0"/>
                <a:ea typeface="方正大黑简体" pitchFamily="2" charset="-122"/>
                <a:cs typeface="Times New Roman" pitchFamily="18" charset="0"/>
              </a:rPr>
              <a:t>的</a:t>
            </a:r>
            <a:r>
              <a:rPr lang="en-US" altLang="en-US" sz="2000" dirty="0" smtClean="0">
                <a:solidFill>
                  <a:srgbClr val="0000FF"/>
                </a:solidFill>
                <a:latin typeface="Times New Roman" pitchFamily="18" charset="0"/>
                <a:ea typeface="方正大黑简体" pitchFamily="2" charset="-122"/>
                <a:cs typeface="Times New Roman" pitchFamily="18" charset="0"/>
              </a:rPr>
              <a:t>α</a:t>
            </a:r>
            <a:r>
              <a:rPr lang="zh-CN" altLang="en-US" sz="2000" dirty="0" smtClean="0">
                <a:solidFill>
                  <a:srgbClr val="0000FF"/>
                </a:solidFill>
                <a:latin typeface="Times New Roman" pitchFamily="18" charset="0"/>
                <a:ea typeface="方正大黑简体" pitchFamily="2" charset="-122"/>
                <a:cs typeface="Times New Roman" pitchFamily="18" charset="0"/>
              </a:rPr>
              <a:t>和</a:t>
            </a:r>
            <a:r>
              <a:rPr lang="en-US" altLang="en-US" sz="2000" dirty="0" smtClean="0">
                <a:solidFill>
                  <a:srgbClr val="0000FF"/>
                </a:solidFill>
                <a:latin typeface="Times New Roman" pitchFamily="18" charset="0"/>
                <a:ea typeface="方正大黑简体" pitchFamily="2" charset="-122"/>
                <a:cs typeface="Times New Roman" pitchFamily="18" charset="0"/>
              </a:rPr>
              <a:t>β</a:t>
            </a:r>
            <a:r>
              <a:rPr lang="zh-CN" altLang="en-US" sz="2000" dirty="0" smtClean="0">
                <a:solidFill>
                  <a:srgbClr val="0000FF"/>
                </a:solidFill>
                <a:latin typeface="Times New Roman" pitchFamily="18" charset="0"/>
                <a:ea typeface="方正大黑简体" pitchFamily="2" charset="-122"/>
                <a:cs typeface="Times New Roman" pitchFamily="18" charset="0"/>
              </a:rPr>
              <a:t>亚基在多种肿瘤细胞的细胞膜上均存在异位表达</a:t>
            </a:r>
            <a:endParaRPr lang="en-US" altLang="zh-CN" sz="2000" dirty="0" smtClean="0">
              <a:solidFill>
                <a:srgbClr val="0000FF"/>
              </a:solidFill>
              <a:latin typeface="Times New Roman" pitchFamily="18" charset="0"/>
              <a:ea typeface="方正大黑简体" pitchFamily="2" charset="-122"/>
              <a:cs typeface="Times New Roman" pitchFamily="18" charset="0"/>
            </a:endParaRPr>
          </a:p>
          <a:p>
            <a:pPr marL="441325" lvl="0" fontAlgn="b">
              <a:lnSpc>
                <a:spcPts val="3400"/>
              </a:lnSpc>
            </a:pPr>
            <a:r>
              <a:rPr lang="en-US" altLang="en-US" sz="2000" dirty="0" smtClean="0">
                <a:solidFill>
                  <a:srgbClr val="0000FF"/>
                </a:solidFill>
                <a:latin typeface="Times New Roman" pitchFamily="18" charset="0"/>
                <a:ea typeface="方正大黑简体" pitchFamily="2" charset="-122"/>
                <a:cs typeface="Times New Roman" pitchFamily="18" charset="0"/>
              </a:rPr>
              <a:t>3</a:t>
            </a:r>
            <a:r>
              <a:rPr lang="zh-CN" altLang="en-US" sz="2000" dirty="0" smtClean="0">
                <a:solidFill>
                  <a:srgbClr val="0000FF"/>
                </a:solidFill>
                <a:latin typeface="Times New Roman" pitchFamily="18" charset="0"/>
                <a:ea typeface="方正大黑简体" pitchFamily="2" charset="-122"/>
                <a:cs typeface="Times New Roman" pitchFamily="18" charset="0"/>
              </a:rPr>
              <a:t>．</a:t>
            </a:r>
            <a:r>
              <a:rPr lang="en-US" altLang="en-US" sz="2000" dirty="0" smtClean="0">
                <a:solidFill>
                  <a:srgbClr val="0000FF"/>
                </a:solidFill>
                <a:latin typeface="Times New Roman" pitchFamily="18" charset="0"/>
                <a:ea typeface="方正大黑简体" pitchFamily="2" charset="-122"/>
                <a:cs typeface="Times New Roman" pitchFamily="18" charset="0"/>
              </a:rPr>
              <a:t>F1F0 </a:t>
            </a:r>
            <a:r>
              <a:rPr lang="en-US" altLang="en-US" sz="2000" dirty="0" err="1" smtClean="0">
                <a:solidFill>
                  <a:srgbClr val="0000FF"/>
                </a:solidFill>
                <a:latin typeface="Times New Roman" pitchFamily="18" charset="0"/>
                <a:ea typeface="方正大黑简体" pitchFamily="2" charset="-122"/>
                <a:cs typeface="Times New Roman" pitchFamily="18" charset="0"/>
              </a:rPr>
              <a:t>ATPase</a:t>
            </a:r>
            <a:r>
              <a:rPr lang="en-US" altLang="en-US" sz="2000" dirty="0" smtClean="0">
                <a:solidFill>
                  <a:srgbClr val="0000FF"/>
                </a:solidFill>
                <a:latin typeface="Times New Roman" pitchFamily="18" charset="0"/>
                <a:ea typeface="方正大黑简体" pitchFamily="2" charset="-122"/>
                <a:cs typeface="Times New Roman" pitchFamily="18" charset="0"/>
              </a:rPr>
              <a:t> α</a:t>
            </a:r>
            <a:r>
              <a:rPr lang="zh-CN" altLang="en-US" sz="2000" dirty="0" smtClean="0">
                <a:solidFill>
                  <a:srgbClr val="0000FF"/>
                </a:solidFill>
                <a:latin typeface="Times New Roman" pitchFamily="18" charset="0"/>
                <a:ea typeface="方正大黑简体" pitchFamily="2" charset="-122"/>
                <a:cs typeface="Times New Roman" pitchFamily="18" charset="0"/>
              </a:rPr>
              <a:t>或</a:t>
            </a:r>
            <a:r>
              <a:rPr lang="en-US" altLang="en-US" sz="2000" dirty="0" smtClean="0">
                <a:solidFill>
                  <a:srgbClr val="0000FF"/>
                </a:solidFill>
                <a:latin typeface="Times New Roman" pitchFamily="18" charset="0"/>
                <a:ea typeface="方正大黑简体" pitchFamily="2" charset="-122"/>
                <a:cs typeface="Times New Roman" pitchFamily="18" charset="0"/>
              </a:rPr>
              <a:t>β</a:t>
            </a:r>
            <a:r>
              <a:rPr lang="zh-CN" altLang="en-US" sz="2000" dirty="0" smtClean="0">
                <a:solidFill>
                  <a:srgbClr val="0000FF"/>
                </a:solidFill>
                <a:latin typeface="Times New Roman" pitchFamily="18" charset="0"/>
                <a:ea typeface="方正大黑简体" pitchFamily="2" charset="-122"/>
                <a:cs typeface="Times New Roman" pitchFamily="18" charset="0"/>
              </a:rPr>
              <a:t>亚基的抑制剂均可抑制肿瘤细胞内</a:t>
            </a:r>
            <a:r>
              <a:rPr lang="en-US" altLang="en-US" sz="2000" dirty="0" smtClean="0">
                <a:solidFill>
                  <a:srgbClr val="0000FF"/>
                </a:solidFill>
                <a:latin typeface="Times New Roman" pitchFamily="18" charset="0"/>
                <a:ea typeface="方正大黑简体" pitchFamily="2" charset="-122"/>
                <a:cs typeface="Times New Roman" pitchFamily="18" charset="0"/>
              </a:rPr>
              <a:t>pH</a:t>
            </a:r>
            <a:r>
              <a:rPr lang="zh-CN" altLang="en-US" sz="2000" dirty="0" smtClean="0">
                <a:solidFill>
                  <a:srgbClr val="0000FF"/>
                </a:solidFill>
                <a:latin typeface="Times New Roman" pitchFamily="18" charset="0"/>
                <a:ea typeface="方正大黑简体" pitchFamily="2" charset="-122"/>
                <a:cs typeface="Times New Roman" pitchFamily="18" charset="0"/>
              </a:rPr>
              <a:t>值的碱化</a:t>
            </a:r>
            <a:r>
              <a:rPr lang="en-US" altLang="en-US" sz="2000" dirty="0" smtClean="0">
                <a:solidFill>
                  <a:srgbClr val="0000FF"/>
                </a:solidFill>
                <a:latin typeface="Times New Roman" pitchFamily="18" charset="0"/>
                <a:ea typeface="方正大黑简体" pitchFamily="2" charset="-122"/>
                <a:cs typeface="Times New Roman" pitchFamily="18" charset="0"/>
              </a:rPr>
              <a:t> 。</a:t>
            </a:r>
          </a:p>
          <a:p>
            <a:pPr marL="441325" lvl="0" fontAlgn="b">
              <a:lnSpc>
                <a:spcPts val="3400"/>
              </a:lnSpc>
            </a:pPr>
            <a:r>
              <a:rPr lang="zh-CN" altLang="en-US" sz="2000" dirty="0" smtClean="0">
                <a:solidFill>
                  <a:srgbClr val="C00000"/>
                </a:solidFill>
                <a:latin typeface="Times New Roman" pitchFamily="18" charset="0"/>
                <a:ea typeface="方正大黑简体" pitchFamily="2" charset="-122"/>
                <a:cs typeface="Times New Roman" pitchFamily="18" charset="0"/>
              </a:rPr>
              <a:t>那么，</a:t>
            </a:r>
            <a:r>
              <a:rPr lang="en-US" altLang="en-US" sz="2000" dirty="0" smtClean="0">
                <a:solidFill>
                  <a:srgbClr val="C00000"/>
                </a:solidFill>
                <a:latin typeface="Times New Roman" pitchFamily="18" charset="0"/>
                <a:ea typeface="方正大黑简体" pitchFamily="2" charset="-122"/>
                <a:cs typeface="Times New Roman" pitchFamily="18" charset="0"/>
              </a:rPr>
              <a:t>F1F0 </a:t>
            </a:r>
            <a:r>
              <a:rPr lang="en-US" altLang="en-US" sz="2000" dirty="0" err="1" smtClean="0">
                <a:solidFill>
                  <a:srgbClr val="C00000"/>
                </a:solidFill>
                <a:latin typeface="Times New Roman" pitchFamily="18" charset="0"/>
                <a:ea typeface="方正大黑简体" pitchFamily="2" charset="-122"/>
                <a:cs typeface="Times New Roman" pitchFamily="18" charset="0"/>
              </a:rPr>
              <a:t>ATPase</a:t>
            </a:r>
            <a:r>
              <a:rPr lang="zh-CN" altLang="en-US" sz="2000" dirty="0" smtClean="0">
                <a:solidFill>
                  <a:srgbClr val="C00000"/>
                </a:solidFill>
                <a:latin typeface="Times New Roman" pitchFamily="18" charset="0"/>
                <a:ea typeface="方正大黑简体" pitchFamily="2" charset="-122"/>
                <a:cs typeface="Times New Roman" pitchFamily="18" charset="0"/>
              </a:rPr>
              <a:t>是以部分亚基的形式，还是以完整的复合体形式存在于肿瘤细胞膜上</a:t>
            </a:r>
            <a:r>
              <a:rPr lang="en-US" altLang="en-US" sz="2000" dirty="0" smtClean="0">
                <a:solidFill>
                  <a:srgbClr val="C00000"/>
                </a:solidFill>
                <a:latin typeface="Times New Roman" pitchFamily="18" charset="0"/>
                <a:ea typeface="方正大黑简体" pitchFamily="2" charset="-122"/>
                <a:cs typeface="Times New Roman" pitchFamily="18" charset="0"/>
              </a:rPr>
              <a:t>?</a:t>
            </a:r>
            <a:r>
              <a:rPr lang="zh-CN" altLang="en-US" sz="2000" dirty="0" smtClean="0">
                <a:solidFill>
                  <a:srgbClr val="C00000"/>
                </a:solidFill>
                <a:latin typeface="Times New Roman" pitchFamily="18" charset="0"/>
                <a:ea typeface="方正大黑简体" pitchFamily="2" charset="-122"/>
                <a:cs typeface="Times New Roman" pitchFamily="18" charset="0"/>
              </a:rPr>
              <a:t>其参与肿瘤细胞内</a:t>
            </a:r>
            <a:r>
              <a:rPr lang="en-US" altLang="en-US" sz="2000" dirty="0" smtClean="0">
                <a:solidFill>
                  <a:srgbClr val="C00000"/>
                </a:solidFill>
                <a:latin typeface="Times New Roman" pitchFamily="18" charset="0"/>
                <a:ea typeface="方正大黑简体" pitchFamily="2" charset="-122"/>
                <a:cs typeface="Times New Roman" pitchFamily="18" charset="0"/>
              </a:rPr>
              <a:t>pH</a:t>
            </a:r>
            <a:r>
              <a:rPr lang="zh-CN" altLang="en-US" sz="2000" dirty="0" smtClean="0">
                <a:solidFill>
                  <a:srgbClr val="C00000"/>
                </a:solidFill>
                <a:latin typeface="Times New Roman" pitchFamily="18" charset="0"/>
                <a:ea typeface="方正大黑简体" pitchFamily="2" charset="-122"/>
                <a:cs typeface="Times New Roman" pitchFamily="18" charset="0"/>
              </a:rPr>
              <a:t>值碱化的机制又是如何呢？</a:t>
            </a:r>
          </a:p>
        </p:txBody>
      </p:sp>
      <p:sp>
        <p:nvSpPr>
          <p:cNvPr id="3" name="Text Box 3"/>
          <p:cNvSpPr txBox="1">
            <a:spLocks noChangeArrowheads="1"/>
          </p:cNvSpPr>
          <p:nvPr/>
        </p:nvSpPr>
        <p:spPr bwMode="auto">
          <a:xfrm>
            <a:off x="395536" y="299939"/>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lvl="0">
              <a:defRPr/>
            </a:pPr>
            <a:r>
              <a:rPr lang="zh-CN" altLang="en-US" sz="3200" dirty="0" smtClean="0">
                <a:solidFill>
                  <a:srgbClr val="C00000"/>
                </a:solidFill>
                <a:latin typeface="方正大黑简体" pitchFamily="2" charset="-122"/>
                <a:ea typeface="方正大黑简体" pitchFamily="2" charset="-122"/>
              </a:rPr>
              <a:t>案例（一）</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285720" y="1268760"/>
            <a:ext cx="8643966" cy="4320480"/>
          </a:xfrm>
        </p:spPr>
        <p:txBody>
          <a:bodyPr/>
          <a:lstStyle/>
          <a:p>
            <a:pPr marL="628650" indent="-628650">
              <a:lnSpc>
                <a:spcPts val="3600"/>
              </a:lnSpc>
              <a:spcBef>
                <a:spcPts val="0"/>
              </a:spcBef>
              <a:buFont typeface="+mj-ea"/>
              <a:buAutoNum type="ea1JpnChsDbPeriod"/>
            </a:pPr>
            <a:r>
              <a:rPr lang="zh-CN" altLang="en-US" sz="2400" dirty="0" smtClean="0">
                <a:solidFill>
                  <a:srgbClr val="0000FF"/>
                </a:solidFill>
                <a:latin typeface="方正大黑简体" pitchFamily="65" charset="-122"/>
                <a:ea typeface="方正大黑简体" pitchFamily="65" charset="-122"/>
              </a:rPr>
              <a:t>请</a:t>
            </a:r>
            <a:r>
              <a:rPr lang="zh-CN" altLang="en-US" sz="2400" dirty="0">
                <a:solidFill>
                  <a:srgbClr val="0000FF"/>
                </a:solidFill>
                <a:latin typeface="方正大黑简体" pitchFamily="65" charset="-122"/>
                <a:ea typeface="方正大黑简体" pitchFamily="65" charset="-122"/>
              </a:rPr>
              <a:t>简述申请项目的主要研究内容，申请者是否提出了</a:t>
            </a:r>
            <a:r>
              <a:rPr lang="zh-CN" altLang="en-US" sz="2400" dirty="0" smtClean="0">
                <a:solidFill>
                  <a:srgbClr val="0000FF"/>
                </a:solidFill>
                <a:latin typeface="方正大黑简体" pitchFamily="65" charset="-122"/>
                <a:ea typeface="方正大黑简体" pitchFamily="65" charset="-122"/>
              </a:rPr>
              <a:t>明确有</a:t>
            </a:r>
            <a:r>
              <a:rPr lang="zh-CN" altLang="en-US" sz="2400" dirty="0">
                <a:solidFill>
                  <a:srgbClr val="0000FF"/>
                </a:solidFill>
                <a:latin typeface="方正大黑简体" pitchFamily="65" charset="-122"/>
                <a:ea typeface="方正大黑简体" pitchFamily="65" charset="-122"/>
              </a:rPr>
              <a:t>重要科学意义的</a:t>
            </a:r>
            <a:r>
              <a:rPr lang="zh-CN" altLang="en-US" sz="2400" dirty="0">
                <a:solidFill>
                  <a:srgbClr val="C00000"/>
                </a:solidFill>
                <a:latin typeface="方正大黑简体" pitchFamily="65" charset="-122"/>
                <a:ea typeface="方正大黑简体" pitchFamily="65" charset="-122"/>
              </a:rPr>
              <a:t>科学假说</a:t>
            </a:r>
            <a:r>
              <a:rPr lang="zh-CN" altLang="en-US" sz="2400" dirty="0">
                <a:solidFill>
                  <a:srgbClr val="0000FF"/>
                </a:solidFill>
                <a:latin typeface="方正大黑简体" pitchFamily="65" charset="-122"/>
                <a:ea typeface="方正大黑简体" pitchFamily="65" charset="-122"/>
              </a:rPr>
              <a:t>？ </a:t>
            </a:r>
          </a:p>
          <a:p>
            <a:pPr marL="628650" indent="-628650">
              <a:lnSpc>
                <a:spcPts val="3600"/>
              </a:lnSpc>
              <a:spcBef>
                <a:spcPts val="0"/>
              </a:spcBef>
              <a:buFont typeface="+mj-ea"/>
              <a:buAutoNum type="ea1JpnChsDbPeriod"/>
            </a:pPr>
            <a:r>
              <a:rPr lang="zh-CN" altLang="en-US" sz="2400" dirty="0" smtClean="0">
                <a:solidFill>
                  <a:srgbClr val="0000FF"/>
                </a:solidFill>
                <a:latin typeface="方正大黑简体" pitchFamily="65" charset="-122"/>
                <a:ea typeface="方正大黑简体" pitchFamily="65" charset="-122"/>
              </a:rPr>
              <a:t>请</a:t>
            </a:r>
            <a:r>
              <a:rPr lang="zh-CN" altLang="en-US" sz="2400" dirty="0">
                <a:solidFill>
                  <a:srgbClr val="0000FF"/>
                </a:solidFill>
                <a:latin typeface="方正大黑简体" pitchFamily="65" charset="-122"/>
                <a:ea typeface="方正大黑简体" pitchFamily="65" charset="-122"/>
              </a:rPr>
              <a:t>评述申请项目预期结果的</a:t>
            </a:r>
            <a:r>
              <a:rPr lang="zh-CN" altLang="en-US" sz="2400" dirty="0">
                <a:solidFill>
                  <a:srgbClr val="C00000"/>
                </a:solidFill>
                <a:latin typeface="方正大黑简体" pitchFamily="65" charset="-122"/>
                <a:ea typeface="方正大黑简体" pitchFamily="65" charset="-122"/>
              </a:rPr>
              <a:t>科学价值和意义</a:t>
            </a:r>
            <a:r>
              <a:rPr lang="zh-CN" altLang="en-US" sz="2400" dirty="0">
                <a:solidFill>
                  <a:srgbClr val="0000FF"/>
                </a:solidFill>
                <a:latin typeface="方正大黑简体" pitchFamily="65" charset="-122"/>
                <a:ea typeface="方正大黑简体" pitchFamily="65" charset="-122"/>
              </a:rPr>
              <a:t>？ </a:t>
            </a:r>
          </a:p>
          <a:p>
            <a:pPr marL="628650" indent="-628650">
              <a:lnSpc>
                <a:spcPts val="3600"/>
              </a:lnSpc>
              <a:spcBef>
                <a:spcPts val="0"/>
              </a:spcBef>
              <a:buFont typeface="+mj-ea"/>
              <a:buAutoNum type="ea1JpnChsDbPeriod"/>
            </a:pPr>
            <a:r>
              <a:rPr lang="zh-CN" altLang="en-US" sz="2400" dirty="0" smtClean="0">
                <a:solidFill>
                  <a:srgbClr val="0000FF"/>
                </a:solidFill>
                <a:latin typeface="方正大黑简体" pitchFamily="65" charset="-122"/>
                <a:ea typeface="方正大黑简体" pitchFamily="65" charset="-122"/>
              </a:rPr>
              <a:t>针对</a:t>
            </a:r>
            <a:r>
              <a:rPr lang="zh-CN" altLang="en-US" sz="2400" dirty="0">
                <a:solidFill>
                  <a:srgbClr val="C00000"/>
                </a:solidFill>
                <a:latin typeface="方正大黑简体" pitchFamily="65" charset="-122"/>
                <a:ea typeface="方正大黑简体" pitchFamily="65" charset="-122"/>
              </a:rPr>
              <a:t>研究内容</a:t>
            </a:r>
            <a:r>
              <a:rPr lang="zh-CN" altLang="en-US" sz="2400" dirty="0">
                <a:solidFill>
                  <a:srgbClr val="0000FF"/>
                </a:solidFill>
                <a:latin typeface="方正大黑简体" pitchFamily="65" charset="-122"/>
                <a:ea typeface="方正大黑简体" pitchFamily="65" charset="-122"/>
              </a:rPr>
              <a:t>所采用的技术路线、方法的合理性、可行性如何？ </a:t>
            </a:r>
          </a:p>
          <a:p>
            <a:pPr marL="628650" indent="-628650">
              <a:lnSpc>
                <a:spcPts val="3600"/>
              </a:lnSpc>
              <a:spcBef>
                <a:spcPts val="0"/>
              </a:spcBef>
              <a:buFont typeface="+mj-ea"/>
              <a:buAutoNum type="ea1JpnChsDbPeriod"/>
            </a:pPr>
            <a:r>
              <a:rPr lang="zh-CN" altLang="en-US" sz="2400" dirty="0" smtClean="0">
                <a:solidFill>
                  <a:srgbClr val="0000FF"/>
                </a:solidFill>
                <a:latin typeface="方正大黑简体" pitchFamily="65" charset="-122"/>
                <a:ea typeface="方正大黑简体" pitchFamily="65" charset="-122"/>
              </a:rPr>
              <a:t>从</a:t>
            </a:r>
            <a:r>
              <a:rPr lang="zh-CN" altLang="en-US" sz="2400" dirty="0">
                <a:solidFill>
                  <a:srgbClr val="C00000"/>
                </a:solidFill>
                <a:latin typeface="方正大黑简体" pitchFamily="65" charset="-122"/>
                <a:ea typeface="方正大黑简体" pitchFamily="65" charset="-122"/>
              </a:rPr>
              <a:t>申请人</a:t>
            </a:r>
            <a:r>
              <a:rPr lang="zh-CN" altLang="en-US" sz="2400" dirty="0">
                <a:solidFill>
                  <a:srgbClr val="0000FF"/>
                </a:solidFill>
                <a:latin typeface="方正大黑简体" pitchFamily="65" charset="-122"/>
                <a:ea typeface="方正大黑简体" pitchFamily="65" charset="-122"/>
              </a:rPr>
              <a:t>的经历、背景、水平等方面评述其研究</a:t>
            </a:r>
            <a:r>
              <a:rPr lang="zh-CN" altLang="en-US" sz="2400" dirty="0">
                <a:solidFill>
                  <a:srgbClr val="C00000"/>
                </a:solidFill>
                <a:latin typeface="方正大黑简体" pitchFamily="65" charset="-122"/>
                <a:ea typeface="方正大黑简体" pitchFamily="65" charset="-122"/>
              </a:rPr>
              <a:t>能力</a:t>
            </a:r>
            <a:r>
              <a:rPr lang="zh-CN" altLang="en-US" sz="2400" dirty="0">
                <a:solidFill>
                  <a:srgbClr val="0000FF"/>
                </a:solidFill>
                <a:latin typeface="方正大黑简体" pitchFamily="65" charset="-122"/>
                <a:ea typeface="方正大黑简体" pitchFamily="65" charset="-122"/>
              </a:rPr>
              <a:t>；申请人是否为本项研究准备了所需的材料、样本、设备等？ </a:t>
            </a:r>
          </a:p>
          <a:p>
            <a:pPr marL="628650" indent="-628650">
              <a:lnSpc>
                <a:spcPts val="3600"/>
              </a:lnSpc>
              <a:spcBef>
                <a:spcPts val="0"/>
              </a:spcBef>
              <a:buFont typeface="+mj-ea"/>
              <a:buAutoNum type="ea1JpnChsDbPeriod"/>
            </a:pPr>
            <a:r>
              <a:rPr lang="zh-CN" altLang="en-US" sz="2400" dirty="0" smtClean="0">
                <a:solidFill>
                  <a:srgbClr val="0000FF"/>
                </a:solidFill>
                <a:latin typeface="方正大黑简体" pitchFamily="65" charset="-122"/>
                <a:ea typeface="方正大黑简体" pitchFamily="65" charset="-122"/>
              </a:rPr>
              <a:t>简述</a:t>
            </a:r>
            <a:r>
              <a:rPr lang="zh-CN" altLang="en-US" sz="2400" dirty="0">
                <a:solidFill>
                  <a:srgbClr val="0000FF"/>
                </a:solidFill>
                <a:latin typeface="方正大黑简体" pitchFamily="65" charset="-122"/>
                <a:ea typeface="方正大黑简体" pitchFamily="65" charset="-122"/>
              </a:rPr>
              <a:t>实施该项目在其他方面的促进作用（从促进学科全面均衡发展，瞄准科学前沿，激励原始创新等方面评述</a:t>
            </a:r>
            <a:r>
              <a:rPr lang="zh-CN" altLang="en-US" sz="2400" dirty="0" smtClean="0">
                <a:solidFill>
                  <a:srgbClr val="0000FF"/>
                </a:solidFill>
                <a:latin typeface="方正大黑简体" pitchFamily="65" charset="-122"/>
                <a:ea typeface="方正大黑简体" pitchFamily="65" charset="-122"/>
              </a:rPr>
              <a:t>）</a:t>
            </a:r>
            <a:endParaRPr lang="zh-CN" altLang="en-US" sz="2400" dirty="0">
              <a:solidFill>
                <a:srgbClr val="0000FF"/>
              </a:solidFill>
              <a:latin typeface="方正大黑简体" pitchFamily="65" charset="-122"/>
              <a:ea typeface="方正大黑简体" pitchFamily="65" charset="-122"/>
            </a:endParaRPr>
          </a:p>
        </p:txBody>
      </p:sp>
      <p:sp>
        <p:nvSpPr>
          <p:cNvPr id="4" name="矩形 3"/>
          <p:cNvSpPr/>
          <p:nvPr/>
        </p:nvSpPr>
        <p:spPr>
          <a:xfrm>
            <a:off x="2339752" y="332656"/>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标书主要评价点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6" name="矩形 5"/>
          <p:cNvSpPr/>
          <p:nvPr/>
        </p:nvSpPr>
        <p:spPr>
          <a:xfrm>
            <a:off x="2000232" y="5661248"/>
            <a:ext cx="5000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28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科学性  创新性  可行性</a:t>
            </a:r>
            <a:endParaRPr lang="en-US" altLang="zh-CN" sz="28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00066" y="300572"/>
            <a:ext cx="8572528" cy="66325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ts val="3400"/>
              </a:lnSpc>
            </a:pPr>
            <a:r>
              <a:rPr lang="zh-CN" altLang="en-US" sz="2000" dirty="0" smtClean="0">
                <a:ln w="11430"/>
                <a:solidFill>
                  <a:srgbClr val="0000FF"/>
                </a:solidFill>
                <a:latin typeface="Times New Roman" pitchFamily="18" charset="0"/>
                <a:ea typeface="方正大黑简体" pitchFamily="2" charset="-122"/>
                <a:cs typeface="Times New Roman" pitchFamily="18" charset="0"/>
              </a:rPr>
              <a:t>四、我们的前期研究及假设</a:t>
            </a:r>
            <a:endParaRPr lang="en-US" altLang="zh-CN" sz="2000" dirty="0" smtClean="0">
              <a:ln w="11430"/>
              <a:solidFill>
                <a:srgbClr val="0000FF"/>
              </a:solidFill>
              <a:latin typeface="Times New Roman" pitchFamily="18" charset="0"/>
              <a:ea typeface="方正大黑简体" pitchFamily="2" charset="-122"/>
              <a:cs typeface="Times New Roman" pitchFamily="18" charset="0"/>
            </a:endParaRPr>
          </a:p>
          <a:p>
            <a:pPr>
              <a:lnSpc>
                <a:spcPts val="3400"/>
              </a:lnSpc>
            </a:pPr>
            <a:r>
              <a:rPr lang="en-US" altLang="zh-CN" sz="2000" dirty="0" smtClean="0">
                <a:ln w="11430"/>
                <a:solidFill>
                  <a:srgbClr val="0000FF"/>
                </a:solidFill>
                <a:latin typeface="Times New Roman" pitchFamily="18" charset="0"/>
                <a:ea typeface="方正大黑简体" pitchFamily="2" charset="-122"/>
                <a:cs typeface="Times New Roman" pitchFamily="18" charset="0"/>
              </a:rPr>
              <a:t>       </a:t>
            </a:r>
            <a:r>
              <a:rPr lang="zh-CN" altLang="en-US" sz="2000" dirty="0" smtClean="0">
                <a:solidFill>
                  <a:srgbClr val="0000FF"/>
                </a:solidFill>
                <a:latin typeface="Times New Roman" pitchFamily="18" charset="0"/>
                <a:ea typeface="方正大黑简体" pitchFamily="2" charset="-122"/>
                <a:cs typeface="Times New Roman" pitchFamily="18" charset="0"/>
              </a:rPr>
              <a:t>结合细胞膜异位表达的</a:t>
            </a:r>
            <a:r>
              <a:rPr lang="en-US" altLang="en-US" sz="2000" dirty="0" smtClean="0">
                <a:solidFill>
                  <a:srgbClr val="0000FF"/>
                </a:solidFill>
                <a:latin typeface="Times New Roman" pitchFamily="18" charset="0"/>
                <a:ea typeface="方正大黑简体" pitchFamily="2" charset="-122"/>
                <a:cs typeface="Times New Roman" pitchFamily="18" charset="0"/>
              </a:rPr>
              <a:t>F1F0 </a:t>
            </a:r>
            <a:r>
              <a:rPr lang="en-US" altLang="en-US" sz="2000" dirty="0" err="1" smtClean="0">
                <a:solidFill>
                  <a:srgbClr val="0000FF"/>
                </a:solidFill>
                <a:latin typeface="Times New Roman" pitchFamily="18" charset="0"/>
                <a:ea typeface="方正大黑简体" pitchFamily="2" charset="-122"/>
                <a:cs typeface="Times New Roman" pitchFamily="18" charset="0"/>
              </a:rPr>
              <a:t>ATPase</a:t>
            </a:r>
            <a:r>
              <a:rPr lang="zh-CN" altLang="en-US" sz="2000" dirty="0" smtClean="0">
                <a:solidFill>
                  <a:srgbClr val="0000FF"/>
                </a:solidFill>
                <a:latin typeface="Times New Roman" pitchFamily="18" charset="0"/>
                <a:ea typeface="方正大黑简体" pitchFamily="2" charset="-122"/>
                <a:cs typeface="Times New Roman" pitchFamily="18" charset="0"/>
              </a:rPr>
              <a:t>复合体与肿瘤酸碱微环境调节的重要性，本课题组从</a:t>
            </a:r>
            <a:r>
              <a:rPr lang="en-US" altLang="en-US" sz="2000" dirty="0" smtClean="0">
                <a:solidFill>
                  <a:srgbClr val="0000FF"/>
                </a:solidFill>
                <a:latin typeface="Times New Roman" pitchFamily="18" charset="0"/>
                <a:ea typeface="方正大黑简体" pitchFamily="2" charset="-122"/>
                <a:cs typeface="Times New Roman" pitchFamily="18" charset="0"/>
              </a:rPr>
              <a:t>F1F0 </a:t>
            </a:r>
            <a:r>
              <a:rPr lang="en-US" altLang="en-US" sz="2000" dirty="0" err="1" smtClean="0">
                <a:solidFill>
                  <a:srgbClr val="0000FF"/>
                </a:solidFill>
                <a:latin typeface="Times New Roman" pitchFamily="18" charset="0"/>
                <a:ea typeface="方正大黑简体" pitchFamily="2" charset="-122"/>
                <a:cs typeface="Times New Roman" pitchFamily="18" charset="0"/>
              </a:rPr>
              <a:t>ATPase</a:t>
            </a:r>
            <a:r>
              <a:rPr lang="zh-CN" altLang="en-US" sz="2000" dirty="0" smtClean="0">
                <a:solidFill>
                  <a:srgbClr val="0000FF"/>
                </a:solidFill>
                <a:latin typeface="Times New Roman" pitchFamily="18" charset="0"/>
                <a:ea typeface="方正大黑简体" pitchFamily="2" charset="-122"/>
                <a:cs typeface="Times New Roman" pitchFamily="18" charset="0"/>
              </a:rPr>
              <a:t>复合体与肝癌酸碱微环境的关系入手，进行了一系列相关的研究，主要包括：</a:t>
            </a:r>
            <a:r>
              <a:rPr lang="en-US" altLang="zh-CN" sz="2000" dirty="0" smtClean="0">
                <a:solidFill>
                  <a:srgbClr val="0000FF"/>
                </a:solidFill>
                <a:latin typeface="Times New Roman" pitchFamily="18" charset="0"/>
                <a:ea typeface="方正大黑简体" pitchFamily="2" charset="-122"/>
                <a:cs typeface="Times New Roman" pitchFamily="18" charset="0"/>
              </a:rPr>
              <a:t>1</a:t>
            </a:r>
            <a:r>
              <a:rPr lang="zh-CN" altLang="en-US" sz="2000" dirty="0" smtClean="0">
                <a:solidFill>
                  <a:srgbClr val="0000FF"/>
                </a:solidFill>
                <a:latin typeface="Times New Roman" pitchFamily="18" charset="0"/>
                <a:ea typeface="方正大黑简体" pitchFamily="2" charset="-122"/>
                <a:cs typeface="Times New Roman" pitchFamily="18" charset="0"/>
              </a:rPr>
              <a:t>）</a:t>
            </a:r>
            <a:r>
              <a:rPr lang="en-US" altLang="zh-CN" sz="2000" dirty="0" smtClean="0">
                <a:solidFill>
                  <a:srgbClr val="0000FF"/>
                </a:solidFill>
                <a:latin typeface="Times New Roman" pitchFamily="18" charset="0"/>
                <a:ea typeface="方正大黑简体" pitchFamily="2" charset="-122"/>
                <a:cs typeface="Times New Roman" pitchFamily="18" charset="0"/>
              </a:rPr>
              <a:t>…;  2) …</a:t>
            </a:r>
            <a:r>
              <a:rPr lang="zh-CN" altLang="en-US" sz="2000" dirty="0" smtClean="0">
                <a:solidFill>
                  <a:srgbClr val="0000FF"/>
                </a:solidFill>
                <a:latin typeface="Times New Roman" pitchFamily="18" charset="0"/>
                <a:ea typeface="方正大黑简体" pitchFamily="2" charset="-122"/>
                <a:cs typeface="Times New Roman" pitchFamily="18" charset="0"/>
              </a:rPr>
              <a:t>； </a:t>
            </a:r>
            <a:r>
              <a:rPr lang="en-US" altLang="zh-CN" sz="2000" dirty="0" smtClean="0">
                <a:solidFill>
                  <a:srgbClr val="0000FF"/>
                </a:solidFill>
                <a:latin typeface="Times New Roman" pitchFamily="18" charset="0"/>
                <a:ea typeface="方正大黑简体" pitchFamily="2" charset="-122"/>
                <a:cs typeface="Times New Roman" pitchFamily="18" charset="0"/>
              </a:rPr>
              <a:t>3</a:t>
            </a:r>
            <a:r>
              <a:rPr lang="zh-CN" altLang="en-US" sz="2000" dirty="0" smtClean="0">
                <a:solidFill>
                  <a:srgbClr val="0000FF"/>
                </a:solidFill>
                <a:latin typeface="Times New Roman" pitchFamily="18" charset="0"/>
                <a:ea typeface="方正大黑简体" pitchFamily="2" charset="-122"/>
                <a:cs typeface="Times New Roman" pitchFamily="18" charset="0"/>
              </a:rPr>
              <a:t>）</a:t>
            </a:r>
            <a:r>
              <a:rPr lang="en-US" altLang="zh-CN" sz="2000" dirty="0" smtClean="0">
                <a:solidFill>
                  <a:srgbClr val="0000FF"/>
                </a:solidFill>
                <a:latin typeface="Times New Roman" pitchFamily="18" charset="0"/>
                <a:ea typeface="方正大黑简体" pitchFamily="2" charset="-122"/>
                <a:cs typeface="Times New Roman" pitchFamily="18" charset="0"/>
              </a:rPr>
              <a:t> …</a:t>
            </a:r>
            <a:r>
              <a:rPr lang="zh-CN" altLang="en-US" sz="2000" dirty="0" smtClean="0">
                <a:solidFill>
                  <a:srgbClr val="0000FF"/>
                </a:solidFill>
                <a:latin typeface="Times New Roman" pitchFamily="18" charset="0"/>
                <a:ea typeface="方正大黑简体" pitchFamily="2" charset="-122"/>
                <a:cs typeface="Times New Roman" pitchFamily="18" charset="0"/>
              </a:rPr>
              <a:t>；</a:t>
            </a:r>
            <a:endParaRPr lang="en-US" altLang="zh-CN" sz="2000" dirty="0" smtClean="0">
              <a:solidFill>
                <a:srgbClr val="0000FF"/>
              </a:solidFill>
              <a:latin typeface="Times New Roman" pitchFamily="18" charset="0"/>
              <a:ea typeface="方正大黑简体" pitchFamily="2" charset="-122"/>
              <a:cs typeface="Times New Roman" pitchFamily="18" charset="0"/>
            </a:endParaRPr>
          </a:p>
          <a:p>
            <a:pPr>
              <a:lnSpc>
                <a:spcPts val="3400"/>
              </a:lnSpc>
            </a:pPr>
            <a:r>
              <a:rPr lang="en-US" altLang="zh-CN" sz="2000" dirty="0" smtClean="0">
                <a:solidFill>
                  <a:srgbClr val="0000FF"/>
                </a:solidFill>
                <a:latin typeface="Times New Roman" pitchFamily="18" charset="0"/>
                <a:ea typeface="方正大黑简体" pitchFamily="2" charset="-122"/>
                <a:cs typeface="Times New Roman" pitchFamily="18" charset="0"/>
              </a:rPr>
              <a:t>        </a:t>
            </a:r>
            <a:r>
              <a:rPr lang="zh-CN" altLang="en-US" sz="2000" u="sng" dirty="0" smtClean="0">
                <a:solidFill>
                  <a:srgbClr val="0000FF"/>
                </a:solidFill>
                <a:latin typeface="Times New Roman" pitchFamily="18" charset="0"/>
                <a:ea typeface="方正大黑简体" pitchFamily="2" charset="-122"/>
                <a:cs typeface="Times New Roman" pitchFamily="18" charset="0"/>
              </a:rPr>
              <a:t>综上所述，我们推测在酸性环境下，</a:t>
            </a:r>
            <a:r>
              <a:rPr lang="en-US" altLang="en-US" sz="2000" u="sng" dirty="0" smtClean="0">
                <a:solidFill>
                  <a:srgbClr val="0000FF"/>
                </a:solidFill>
                <a:latin typeface="Times New Roman" pitchFamily="18" charset="0"/>
                <a:ea typeface="方正大黑简体" pitchFamily="2" charset="-122"/>
                <a:cs typeface="Times New Roman" pitchFamily="18" charset="0"/>
              </a:rPr>
              <a:t>F1F0 </a:t>
            </a:r>
            <a:r>
              <a:rPr lang="en-US" altLang="en-US" sz="2000" u="sng" dirty="0" err="1" smtClean="0">
                <a:solidFill>
                  <a:srgbClr val="0000FF"/>
                </a:solidFill>
                <a:latin typeface="Times New Roman" pitchFamily="18" charset="0"/>
                <a:ea typeface="方正大黑简体" pitchFamily="2" charset="-122"/>
                <a:cs typeface="Times New Roman" pitchFamily="18" charset="0"/>
              </a:rPr>
              <a:t>ATPase</a:t>
            </a:r>
            <a:r>
              <a:rPr lang="zh-CN" altLang="en-US" sz="2000" u="sng" dirty="0" smtClean="0">
                <a:solidFill>
                  <a:srgbClr val="0000FF"/>
                </a:solidFill>
                <a:latin typeface="Times New Roman" pitchFamily="18" charset="0"/>
                <a:ea typeface="方正大黑简体" pitchFamily="2" charset="-122"/>
                <a:cs typeface="Times New Roman" pitchFamily="18" charset="0"/>
              </a:rPr>
              <a:t>复合体的</a:t>
            </a:r>
            <a:r>
              <a:rPr lang="en-US" altLang="en-US" sz="2000" u="sng" dirty="0" smtClean="0">
                <a:solidFill>
                  <a:srgbClr val="0000FF"/>
                </a:solidFill>
                <a:latin typeface="Times New Roman" pitchFamily="18" charset="0"/>
                <a:ea typeface="方正大黑简体" pitchFamily="2" charset="-122"/>
                <a:cs typeface="Times New Roman" pitchFamily="18" charset="0"/>
              </a:rPr>
              <a:t>β</a:t>
            </a:r>
            <a:r>
              <a:rPr lang="zh-CN" altLang="en-US" sz="2000" u="sng" dirty="0" smtClean="0">
                <a:solidFill>
                  <a:srgbClr val="0000FF"/>
                </a:solidFill>
                <a:latin typeface="Times New Roman" pitchFamily="18" charset="0"/>
                <a:ea typeface="方正大黑简体" pitchFamily="2" charset="-122"/>
                <a:cs typeface="Times New Roman" pitchFamily="18" charset="0"/>
              </a:rPr>
              <a:t>催化亚基可能参与了肝癌细胞膜表面</a:t>
            </a:r>
            <a:r>
              <a:rPr lang="en-US" altLang="en-US" sz="2000" u="sng" dirty="0" smtClean="0">
                <a:solidFill>
                  <a:srgbClr val="0000FF"/>
                </a:solidFill>
                <a:latin typeface="Times New Roman" pitchFamily="18" charset="0"/>
                <a:ea typeface="方正大黑简体" pitchFamily="2" charset="-122"/>
                <a:cs typeface="Times New Roman" pitchFamily="18" charset="0"/>
              </a:rPr>
              <a:t>ATP</a:t>
            </a:r>
            <a:r>
              <a:rPr lang="zh-CN" altLang="en-US" sz="2000" u="sng" dirty="0" smtClean="0">
                <a:solidFill>
                  <a:srgbClr val="0000FF"/>
                </a:solidFill>
                <a:latin typeface="Times New Roman" pitchFamily="18" charset="0"/>
                <a:ea typeface="方正大黑简体" pitchFamily="2" charset="-122"/>
                <a:cs typeface="Times New Roman" pitchFamily="18" charset="0"/>
              </a:rPr>
              <a:t>的合成，进而直接或间接地影响到了细胞内</a:t>
            </a:r>
            <a:r>
              <a:rPr lang="en-US" altLang="en-US" sz="2000" u="sng" dirty="0" smtClean="0">
                <a:solidFill>
                  <a:srgbClr val="0000FF"/>
                </a:solidFill>
                <a:latin typeface="Times New Roman" pitchFamily="18" charset="0"/>
                <a:ea typeface="方正大黑简体" pitchFamily="2" charset="-122"/>
                <a:cs typeface="Times New Roman" pitchFamily="18" charset="0"/>
              </a:rPr>
              <a:t>H+</a:t>
            </a:r>
            <a:r>
              <a:rPr lang="zh-CN" altLang="en-US" sz="2000" u="sng" dirty="0" smtClean="0">
                <a:solidFill>
                  <a:srgbClr val="0000FF"/>
                </a:solidFill>
                <a:latin typeface="Times New Roman" pitchFamily="18" charset="0"/>
                <a:ea typeface="方正大黑简体" pitchFamily="2" charset="-122"/>
                <a:cs typeface="Times New Roman" pitchFamily="18" charset="0"/>
              </a:rPr>
              <a:t>向细胞外的流动，最终引起肝癌细胞内</a:t>
            </a:r>
            <a:r>
              <a:rPr lang="en-US" altLang="en-US" sz="2000" u="sng" dirty="0" smtClean="0">
                <a:solidFill>
                  <a:srgbClr val="0000FF"/>
                </a:solidFill>
                <a:latin typeface="Times New Roman" pitchFamily="18" charset="0"/>
                <a:ea typeface="方正大黑简体" pitchFamily="2" charset="-122"/>
                <a:cs typeface="Times New Roman" pitchFamily="18" charset="0"/>
              </a:rPr>
              <a:t>pH</a:t>
            </a:r>
            <a:r>
              <a:rPr lang="zh-CN" altLang="en-US" sz="2000" u="sng" dirty="0" smtClean="0">
                <a:solidFill>
                  <a:srgbClr val="0000FF"/>
                </a:solidFill>
                <a:latin typeface="Times New Roman" pitchFamily="18" charset="0"/>
                <a:ea typeface="方正大黑简体" pitchFamily="2" charset="-122"/>
                <a:cs typeface="Times New Roman" pitchFamily="18" charset="0"/>
              </a:rPr>
              <a:t>的碱化。</a:t>
            </a:r>
            <a:r>
              <a:rPr lang="zh-CN" altLang="en-US" sz="2000" dirty="0" smtClean="0">
                <a:solidFill>
                  <a:srgbClr val="C00000"/>
                </a:solidFill>
                <a:latin typeface="Times New Roman" pitchFamily="18" charset="0"/>
                <a:ea typeface="方正大黑简体" pitchFamily="2" charset="-122"/>
                <a:cs typeface="Times New Roman" pitchFamily="18" charset="0"/>
              </a:rPr>
              <a:t>那么，</a:t>
            </a:r>
            <a:r>
              <a:rPr lang="en-US" altLang="en-US" sz="2000" dirty="0" smtClean="0">
                <a:solidFill>
                  <a:srgbClr val="C00000"/>
                </a:solidFill>
                <a:latin typeface="Times New Roman" pitchFamily="18" charset="0"/>
                <a:ea typeface="方正大黑简体" pitchFamily="2" charset="-122"/>
                <a:cs typeface="Times New Roman" pitchFamily="18" charset="0"/>
              </a:rPr>
              <a:t>F1F0 </a:t>
            </a:r>
            <a:r>
              <a:rPr lang="en-US" altLang="en-US" sz="2000" dirty="0" err="1" smtClean="0">
                <a:solidFill>
                  <a:srgbClr val="C00000"/>
                </a:solidFill>
                <a:latin typeface="Times New Roman" pitchFamily="18" charset="0"/>
                <a:ea typeface="方正大黑简体" pitchFamily="2" charset="-122"/>
                <a:cs typeface="Times New Roman" pitchFamily="18" charset="0"/>
              </a:rPr>
              <a:t>ATPase</a:t>
            </a:r>
            <a:r>
              <a:rPr lang="zh-CN" altLang="en-US" sz="2000" dirty="0" smtClean="0">
                <a:solidFill>
                  <a:srgbClr val="C00000"/>
                </a:solidFill>
                <a:latin typeface="Times New Roman" pitchFamily="18" charset="0"/>
                <a:ea typeface="方正大黑简体" pitchFamily="2" charset="-122"/>
                <a:cs typeface="Times New Roman" pitchFamily="18" charset="0"/>
              </a:rPr>
              <a:t>复合体的</a:t>
            </a:r>
            <a:r>
              <a:rPr lang="en-US" altLang="en-US" sz="2000" dirty="0" smtClean="0">
                <a:solidFill>
                  <a:srgbClr val="C00000"/>
                </a:solidFill>
                <a:latin typeface="Times New Roman" pitchFamily="18" charset="0"/>
                <a:ea typeface="方正大黑简体" pitchFamily="2" charset="-122"/>
                <a:cs typeface="Times New Roman" pitchFamily="18" charset="0"/>
              </a:rPr>
              <a:t>β</a:t>
            </a:r>
            <a:r>
              <a:rPr lang="zh-CN" altLang="en-US" sz="2000" dirty="0" smtClean="0">
                <a:solidFill>
                  <a:srgbClr val="C00000"/>
                </a:solidFill>
                <a:latin typeface="Times New Roman" pitchFamily="18" charset="0"/>
                <a:ea typeface="方正大黑简体" pitchFamily="2" charset="-122"/>
                <a:cs typeface="Times New Roman" pitchFamily="18" charset="0"/>
              </a:rPr>
              <a:t>催化亚基调节肝癌细胞细胞内</a:t>
            </a:r>
            <a:r>
              <a:rPr lang="en-US" altLang="en-US" sz="2000" dirty="0" smtClean="0">
                <a:solidFill>
                  <a:srgbClr val="C00000"/>
                </a:solidFill>
                <a:latin typeface="Times New Roman" pitchFamily="18" charset="0"/>
                <a:ea typeface="方正大黑简体" pitchFamily="2" charset="-122"/>
                <a:cs typeface="Times New Roman" pitchFamily="18" charset="0"/>
              </a:rPr>
              <a:t>pH</a:t>
            </a:r>
            <a:r>
              <a:rPr lang="zh-CN" altLang="en-US" sz="2000" dirty="0" smtClean="0">
                <a:solidFill>
                  <a:srgbClr val="C00000"/>
                </a:solidFill>
                <a:latin typeface="Times New Roman" pitchFamily="18" charset="0"/>
                <a:ea typeface="方正大黑简体" pitchFamily="2" charset="-122"/>
                <a:cs typeface="Times New Roman" pitchFamily="18" charset="0"/>
              </a:rPr>
              <a:t>值的机制是什么呢？</a:t>
            </a:r>
            <a:r>
              <a:rPr lang="zh-CN" altLang="en-US" sz="2000" dirty="0" smtClean="0">
                <a:solidFill>
                  <a:srgbClr val="0000FF"/>
                </a:solidFill>
                <a:latin typeface="Times New Roman" pitchFamily="18" charset="0"/>
                <a:ea typeface="方正大黑简体" pitchFamily="2" charset="-122"/>
                <a:cs typeface="Times New Roman" pitchFamily="18" charset="0"/>
              </a:rPr>
              <a:t>如前所示，</a:t>
            </a:r>
            <a:r>
              <a:rPr lang="en-US" altLang="en-US" sz="2000" dirty="0" smtClean="0">
                <a:solidFill>
                  <a:srgbClr val="0000FF"/>
                </a:solidFill>
                <a:latin typeface="Times New Roman" pitchFamily="18" charset="0"/>
                <a:ea typeface="方正大黑简体" pitchFamily="2" charset="-122"/>
                <a:cs typeface="Times New Roman" pitchFamily="18" charset="0"/>
              </a:rPr>
              <a:t>F1F0 </a:t>
            </a:r>
            <a:r>
              <a:rPr lang="en-US" altLang="en-US" sz="2000" dirty="0" err="1" smtClean="0">
                <a:solidFill>
                  <a:srgbClr val="0000FF"/>
                </a:solidFill>
                <a:latin typeface="Times New Roman" pitchFamily="18" charset="0"/>
                <a:ea typeface="方正大黑简体" pitchFamily="2" charset="-122"/>
                <a:cs typeface="Times New Roman" pitchFamily="18" charset="0"/>
              </a:rPr>
              <a:t>ATPase</a:t>
            </a:r>
            <a:r>
              <a:rPr lang="zh-CN" altLang="en-US" sz="2000" dirty="0" smtClean="0">
                <a:solidFill>
                  <a:srgbClr val="0000FF"/>
                </a:solidFill>
                <a:latin typeface="Times New Roman" pitchFamily="18" charset="0"/>
                <a:ea typeface="方正大黑简体" pitchFamily="2" charset="-122"/>
                <a:cs typeface="Times New Roman" pitchFamily="18" charset="0"/>
              </a:rPr>
              <a:t>复合体作为一种新近发现的肿瘤细胞膜上的候选</a:t>
            </a:r>
            <a:r>
              <a:rPr lang="en-US" altLang="en-US" sz="2000" dirty="0" smtClean="0">
                <a:solidFill>
                  <a:srgbClr val="0000FF"/>
                </a:solidFill>
                <a:latin typeface="Times New Roman" pitchFamily="18" charset="0"/>
                <a:ea typeface="方正大黑简体" pitchFamily="2" charset="-122"/>
                <a:cs typeface="Times New Roman" pitchFamily="18" charset="0"/>
              </a:rPr>
              <a:t>pH</a:t>
            </a:r>
            <a:r>
              <a:rPr lang="zh-CN" altLang="en-US" sz="2000" dirty="0" smtClean="0">
                <a:solidFill>
                  <a:srgbClr val="0000FF"/>
                </a:solidFill>
                <a:latin typeface="Times New Roman" pitchFamily="18" charset="0"/>
                <a:ea typeface="方正大黑简体" pitchFamily="2" charset="-122"/>
                <a:cs typeface="Times New Roman" pitchFamily="18" charset="0"/>
              </a:rPr>
              <a:t>调节蛋白，研究尚属起步阶段，有许多问题还是未解之谜。</a:t>
            </a:r>
            <a:r>
              <a:rPr lang="en-US" altLang="en-US" sz="2000" u="sng" dirty="0" smtClean="0">
                <a:solidFill>
                  <a:srgbClr val="0000FF"/>
                </a:solidFill>
                <a:latin typeface="Times New Roman" pitchFamily="18" charset="0"/>
                <a:ea typeface="方正大黑简体" pitchFamily="2" charset="-122"/>
                <a:cs typeface="Times New Roman" pitchFamily="18" charset="0"/>
              </a:rPr>
              <a:t>F1F0 </a:t>
            </a:r>
            <a:r>
              <a:rPr lang="en-US" altLang="en-US" sz="2000" u="sng" dirty="0" err="1" smtClean="0">
                <a:solidFill>
                  <a:srgbClr val="0000FF"/>
                </a:solidFill>
                <a:latin typeface="Times New Roman" pitchFamily="18" charset="0"/>
                <a:ea typeface="方正大黑简体" pitchFamily="2" charset="-122"/>
                <a:cs typeface="Times New Roman" pitchFamily="18" charset="0"/>
              </a:rPr>
              <a:t>ATPase</a:t>
            </a:r>
            <a:r>
              <a:rPr lang="zh-CN" altLang="en-US" sz="2000" u="sng" dirty="0" smtClean="0">
                <a:solidFill>
                  <a:srgbClr val="0000FF"/>
                </a:solidFill>
                <a:latin typeface="Times New Roman" pitchFamily="18" charset="0"/>
                <a:ea typeface="方正大黑简体" pitchFamily="2" charset="-122"/>
                <a:cs typeface="Times New Roman" pitchFamily="18" charset="0"/>
              </a:rPr>
              <a:t>复合体是以部分亚基的形式还是以完整的复合体形式存在于肝癌细胞膜上？异位表达的</a:t>
            </a:r>
            <a:r>
              <a:rPr lang="en-US" altLang="en-US" sz="2000" u="sng" dirty="0" smtClean="0">
                <a:solidFill>
                  <a:srgbClr val="0000FF"/>
                </a:solidFill>
                <a:latin typeface="Times New Roman" pitchFamily="18" charset="0"/>
                <a:ea typeface="方正大黑简体" pitchFamily="2" charset="-122"/>
                <a:cs typeface="Times New Roman" pitchFamily="18" charset="0"/>
              </a:rPr>
              <a:t>F1F0 </a:t>
            </a:r>
            <a:r>
              <a:rPr lang="en-US" altLang="en-US" sz="2000" u="sng" dirty="0" err="1" smtClean="0">
                <a:solidFill>
                  <a:srgbClr val="0000FF"/>
                </a:solidFill>
                <a:latin typeface="Times New Roman" pitchFamily="18" charset="0"/>
                <a:ea typeface="方正大黑简体" pitchFamily="2" charset="-122"/>
                <a:cs typeface="Times New Roman" pitchFamily="18" charset="0"/>
              </a:rPr>
              <a:t>ATPase</a:t>
            </a:r>
            <a:r>
              <a:rPr lang="zh-CN" altLang="en-US" sz="2000" u="sng" dirty="0" smtClean="0">
                <a:solidFill>
                  <a:srgbClr val="0000FF"/>
                </a:solidFill>
                <a:latin typeface="Times New Roman" pitchFamily="18" charset="0"/>
                <a:ea typeface="方正大黑简体" pitchFamily="2" charset="-122"/>
                <a:cs typeface="Times New Roman" pitchFamily="18" charset="0"/>
              </a:rPr>
              <a:t>复合体参与肝癌细胞内</a:t>
            </a:r>
            <a:r>
              <a:rPr lang="en-US" altLang="en-US" sz="2000" u="sng" dirty="0" smtClean="0">
                <a:solidFill>
                  <a:srgbClr val="0000FF"/>
                </a:solidFill>
                <a:latin typeface="Times New Roman" pitchFamily="18" charset="0"/>
                <a:ea typeface="方正大黑简体" pitchFamily="2" charset="-122"/>
                <a:cs typeface="Times New Roman" pitchFamily="18" charset="0"/>
              </a:rPr>
              <a:t>pH</a:t>
            </a:r>
            <a:r>
              <a:rPr lang="zh-CN" altLang="en-US" sz="2000" u="sng" dirty="0" smtClean="0">
                <a:solidFill>
                  <a:srgbClr val="0000FF"/>
                </a:solidFill>
                <a:latin typeface="Times New Roman" pitchFamily="18" charset="0"/>
                <a:ea typeface="方正大黑简体" pitchFamily="2" charset="-122"/>
                <a:cs typeface="Times New Roman" pitchFamily="18" charset="0"/>
              </a:rPr>
              <a:t>值碱化的机制是什么？</a:t>
            </a:r>
            <a:r>
              <a:rPr lang="en-US" altLang="en-US" sz="2000" u="sng" dirty="0" smtClean="0">
                <a:solidFill>
                  <a:srgbClr val="0000FF"/>
                </a:solidFill>
                <a:latin typeface="Times New Roman" pitchFamily="18" charset="0"/>
                <a:ea typeface="方正大黑简体" pitchFamily="2" charset="-122"/>
                <a:cs typeface="Times New Roman" pitchFamily="18" charset="0"/>
              </a:rPr>
              <a:t> F1F0 </a:t>
            </a:r>
            <a:r>
              <a:rPr lang="en-US" altLang="en-US" sz="2000" u="sng" dirty="0" err="1" smtClean="0">
                <a:solidFill>
                  <a:srgbClr val="0000FF"/>
                </a:solidFill>
                <a:latin typeface="Times New Roman" pitchFamily="18" charset="0"/>
                <a:ea typeface="方正大黑简体" pitchFamily="2" charset="-122"/>
                <a:cs typeface="Times New Roman" pitchFamily="18" charset="0"/>
              </a:rPr>
              <a:t>ATPase</a:t>
            </a:r>
            <a:r>
              <a:rPr lang="zh-CN" altLang="en-US" sz="2000" u="sng" dirty="0" smtClean="0">
                <a:solidFill>
                  <a:srgbClr val="0000FF"/>
                </a:solidFill>
                <a:latin typeface="Times New Roman" pitchFamily="18" charset="0"/>
                <a:ea typeface="方正大黑简体" pitchFamily="2" charset="-122"/>
                <a:cs typeface="Times New Roman" pitchFamily="18" charset="0"/>
              </a:rPr>
              <a:t>复合体诱导肝癌细胞内</a:t>
            </a:r>
            <a:r>
              <a:rPr lang="en-US" altLang="en-US" sz="2000" u="sng" dirty="0" smtClean="0">
                <a:solidFill>
                  <a:srgbClr val="0000FF"/>
                </a:solidFill>
                <a:latin typeface="Times New Roman" pitchFamily="18" charset="0"/>
                <a:ea typeface="方正大黑简体" pitchFamily="2" charset="-122"/>
                <a:cs typeface="Times New Roman" pitchFamily="18" charset="0"/>
              </a:rPr>
              <a:t>pH</a:t>
            </a:r>
            <a:r>
              <a:rPr lang="zh-CN" altLang="en-US" sz="2000" u="sng" dirty="0" smtClean="0">
                <a:solidFill>
                  <a:srgbClr val="0000FF"/>
                </a:solidFill>
                <a:latin typeface="Times New Roman" pitchFamily="18" charset="0"/>
                <a:ea typeface="方正大黑简体" pitchFamily="2" charset="-122"/>
                <a:cs typeface="Times New Roman" pitchFamily="18" charset="0"/>
              </a:rPr>
              <a:t>碱化后对其生物学的影响又是如何？ </a:t>
            </a:r>
            <a:r>
              <a:rPr lang="zh-CN" altLang="en-US" sz="2000" dirty="0" smtClean="0">
                <a:solidFill>
                  <a:srgbClr val="0000FF"/>
                </a:solidFill>
                <a:latin typeface="Times New Roman" pitchFamily="18" charset="0"/>
                <a:ea typeface="方正大黑简体" pitchFamily="2" charset="-122"/>
                <a:cs typeface="Times New Roman" pitchFamily="18" charset="0"/>
              </a:rPr>
              <a:t>这些问题均需要我们进一步探索。</a:t>
            </a:r>
          </a:p>
          <a:p>
            <a:pPr marL="725488" indent="709613" fontAlgn="b">
              <a:lnSpc>
                <a:spcPts val="3400"/>
              </a:lnSpc>
            </a:pPr>
            <a:endParaRPr lang="zh-CN" altLang="en-US" sz="2400" dirty="0" smtClean="0">
              <a:solidFill>
                <a:srgbClr val="C00000"/>
              </a:solidFill>
              <a:latin typeface="Times New Roman" pitchFamily="18" charset="0"/>
              <a:ea typeface="方正大黑简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428628" y="1344947"/>
            <a:ext cx="8429652"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536575">
              <a:lnSpc>
                <a:spcPct val="150000"/>
              </a:lnSpc>
            </a:pPr>
            <a:r>
              <a:rPr lang="zh-CN" altLang="en-US" sz="2000" dirty="0" smtClean="0">
                <a:solidFill>
                  <a:srgbClr val="C00000"/>
                </a:solidFill>
                <a:latin typeface="Times New Roman" pitchFamily="18" charset="0"/>
                <a:ea typeface="方正大黑简体" pitchFamily="2" charset="-122"/>
                <a:cs typeface="Times New Roman" pitchFamily="18" charset="0"/>
              </a:rPr>
              <a:t>因此，本研究拟在前期研究工作的基础上，利用膜蛋白提取、免疫印迹、液质联用质谱分析（</a:t>
            </a:r>
            <a:r>
              <a:rPr lang="en-US" altLang="en-US" sz="2000" dirty="0" smtClean="0">
                <a:solidFill>
                  <a:srgbClr val="C00000"/>
                </a:solidFill>
                <a:latin typeface="Times New Roman" pitchFamily="18" charset="0"/>
                <a:ea typeface="方正大黑简体" pitchFamily="2" charset="-122"/>
                <a:cs typeface="Times New Roman" pitchFamily="18" charset="0"/>
              </a:rPr>
              <a:t>LC-MS/MS</a:t>
            </a:r>
            <a:r>
              <a:rPr lang="zh-CN" altLang="en-US" sz="2000" dirty="0" smtClean="0">
                <a:solidFill>
                  <a:srgbClr val="C00000"/>
                </a:solidFill>
                <a:latin typeface="Times New Roman" pitchFamily="18" charset="0"/>
                <a:ea typeface="方正大黑简体" pitchFamily="2" charset="-122"/>
                <a:cs typeface="Times New Roman" pitchFamily="18" charset="0"/>
              </a:rPr>
              <a:t>）和激光共聚焦等方法鉴定肝癌细胞膜表面</a:t>
            </a:r>
            <a:r>
              <a:rPr lang="en-US" altLang="en-US" sz="2000" dirty="0" smtClean="0">
                <a:solidFill>
                  <a:srgbClr val="C00000"/>
                </a:solidFill>
                <a:latin typeface="Times New Roman" pitchFamily="18" charset="0"/>
                <a:ea typeface="方正大黑简体" pitchFamily="2" charset="-122"/>
                <a:cs typeface="Times New Roman" pitchFamily="18" charset="0"/>
              </a:rPr>
              <a:t>F1F0 </a:t>
            </a:r>
            <a:r>
              <a:rPr lang="en-US" altLang="en-US" sz="2000" dirty="0" err="1" smtClean="0">
                <a:solidFill>
                  <a:srgbClr val="C00000"/>
                </a:solidFill>
                <a:latin typeface="Times New Roman" pitchFamily="18" charset="0"/>
                <a:ea typeface="方正大黑简体" pitchFamily="2" charset="-122"/>
                <a:cs typeface="Times New Roman" pitchFamily="18" charset="0"/>
              </a:rPr>
              <a:t>ATPase</a:t>
            </a:r>
            <a:r>
              <a:rPr lang="zh-CN" altLang="en-US" sz="2000" dirty="0" smtClean="0">
                <a:solidFill>
                  <a:srgbClr val="C00000"/>
                </a:solidFill>
                <a:latin typeface="Times New Roman" pitchFamily="18" charset="0"/>
                <a:ea typeface="方正大黑简体" pitchFamily="2" charset="-122"/>
                <a:cs typeface="Times New Roman" pitchFamily="18" charset="0"/>
              </a:rPr>
              <a:t>复合体的异位表达，观察细胞外酸性环境对肝癌细胞膜表面</a:t>
            </a:r>
            <a:r>
              <a:rPr lang="en-US" altLang="en-US" sz="2000" dirty="0" smtClean="0">
                <a:solidFill>
                  <a:srgbClr val="C00000"/>
                </a:solidFill>
                <a:latin typeface="Times New Roman" pitchFamily="18" charset="0"/>
                <a:ea typeface="方正大黑简体" pitchFamily="2" charset="-122"/>
                <a:cs typeface="Times New Roman" pitchFamily="18" charset="0"/>
              </a:rPr>
              <a:t>F1F0 </a:t>
            </a:r>
            <a:r>
              <a:rPr lang="en-US" altLang="en-US" sz="2000" dirty="0" err="1" smtClean="0">
                <a:solidFill>
                  <a:srgbClr val="C00000"/>
                </a:solidFill>
                <a:latin typeface="Times New Roman" pitchFamily="18" charset="0"/>
                <a:ea typeface="方正大黑简体" pitchFamily="2" charset="-122"/>
                <a:cs typeface="Times New Roman" pitchFamily="18" charset="0"/>
              </a:rPr>
              <a:t>ATPase</a:t>
            </a:r>
            <a:r>
              <a:rPr lang="zh-CN" altLang="en-US" sz="2000" dirty="0" smtClean="0">
                <a:solidFill>
                  <a:srgbClr val="C00000"/>
                </a:solidFill>
                <a:latin typeface="Times New Roman" pitchFamily="18" charset="0"/>
                <a:ea typeface="方正大黑简体" pitchFamily="2" charset="-122"/>
                <a:cs typeface="Times New Roman" pitchFamily="18" charset="0"/>
              </a:rPr>
              <a:t>复合体的异位表达及活性的影响；通过抗体、</a:t>
            </a:r>
            <a:r>
              <a:rPr lang="en-US" altLang="en-US" sz="2000" dirty="0" err="1" smtClean="0">
                <a:solidFill>
                  <a:srgbClr val="C00000"/>
                </a:solidFill>
                <a:latin typeface="Times New Roman" pitchFamily="18" charset="0"/>
                <a:ea typeface="方正大黑简体" pitchFamily="2" charset="-122"/>
                <a:cs typeface="Times New Roman" pitchFamily="18" charset="0"/>
              </a:rPr>
              <a:t>siRNA</a:t>
            </a:r>
            <a:r>
              <a:rPr lang="zh-CN" altLang="en-US" sz="2000" dirty="0" smtClean="0">
                <a:solidFill>
                  <a:srgbClr val="C00000"/>
                </a:solidFill>
                <a:latin typeface="Times New Roman" pitchFamily="18" charset="0"/>
                <a:ea typeface="方正大黑简体" pitchFamily="2" charset="-122"/>
                <a:cs typeface="Times New Roman" pitchFamily="18" charset="0"/>
              </a:rPr>
              <a:t>或阻断剂等干预手段探讨</a:t>
            </a:r>
            <a:r>
              <a:rPr lang="en-US" altLang="en-US" sz="2000" dirty="0" smtClean="0">
                <a:solidFill>
                  <a:srgbClr val="C00000"/>
                </a:solidFill>
                <a:latin typeface="Times New Roman" pitchFamily="18" charset="0"/>
                <a:ea typeface="方正大黑简体" pitchFamily="2" charset="-122"/>
                <a:cs typeface="Times New Roman" pitchFamily="18" charset="0"/>
              </a:rPr>
              <a:t>F1F0 </a:t>
            </a:r>
            <a:r>
              <a:rPr lang="en-US" altLang="en-US" sz="2000" dirty="0" err="1" smtClean="0">
                <a:solidFill>
                  <a:srgbClr val="C00000"/>
                </a:solidFill>
                <a:latin typeface="Times New Roman" pitchFamily="18" charset="0"/>
                <a:ea typeface="方正大黑简体" pitchFamily="2" charset="-122"/>
                <a:cs typeface="Times New Roman" pitchFamily="18" charset="0"/>
              </a:rPr>
              <a:t>ATPase</a:t>
            </a:r>
            <a:r>
              <a:rPr lang="zh-CN" altLang="en-US" sz="2000" dirty="0" smtClean="0">
                <a:solidFill>
                  <a:srgbClr val="C00000"/>
                </a:solidFill>
                <a:latin typeface="Times New Roman" pitchFamily="18" charset="0"/>
                <a:ea typeface="方正大黑简体" pitchFamily="2" charset="-122"/>
                <a:cs typeface="Times New Roman" pitchFamily="18" charset="0"/>
              </a:rPr>
              <a:t>复合体参与肝癌细胞内</a:t>
            </a:r>
            <a:r>
              <a:rPr lang="en-US" altLang="en-US" sz="2000" dirty="0" smtClean="0">
                <a:solidFill>
                  <a:srgbClr val="C00000"/>
                </a:solidFill>
                <a:latin typeface="Times New Roman" pitchFamily="18" charset="0"/>
                <a:ea typeface="方正大黑简体" pitchFamily="2" charset="-122"/>
                <a:cs typeface="Times New Roman" pitchFamily="18" charset="0"/>
              </a:rPr>
              <a:t>PH</a:t>
            </a:r>
            <a:r>
              <a:rPr lang="zh-CN" altLang="en-US" sz="2000" dirty="0" smtClean="0">
                <a:solidFill>
                  <a:srgbClr val="C00000"/>
                </a:solidFill>
                <a:latin typeface="Times New Roman" pitchFamily="18" charset="0"/>
                <a:ea typeface="方正大黑简体" pitchFamily="2" charset="-122"/>
                <a:cs typeface="Times New Roman" pitchFamily="18" charset="0"/>
              </a:rPr>
              <a:t>值碱化可能的机制及其对肝癌恶性生物学行为的影响，</a:t>
            </a:r>
            <a:r>
              <a:rPr lang="zh-CN" altLang="en-US" sz="2000" dirty="0" smtClean="0">
                <a:solidFill>
                  <a:srgbClr val="0000FF"/>
                </a:solidFill>
                <a:latin typeface="Times New Roman" pitchFamily="18" charset="0"/>
                <a:ea typeface="方正大黑简体" pitchFamily="2" charset="-122"/>
                <a:cs typeface="Times New Roman" pitchFamily="18" charset="0"/>
              </a:rPr>
              <a:t>深入理解肝癌发生、发展过程的整体调控，对新的生物治疗靶点的发现提供理论基础和实验依据。</a:t>
            </a:r>
            <a:endParaRPr lang="zh-CN" altLang="en-US" sz="2400" dirty="0" smtClean="0">
              <a:solidFill>
                <a:srgbClr val="0000FF"/>
              </a:solidFill>
              <a:latin typeface="Times New Roman" pitchFamily="18" charset="0"/>
              <a:ea typeface="方正大黑简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YN28\Desktop\NFSC\捕获liangjie 好基础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340768"/>
            <a:ext cx="6221413" cy="5326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3"/>
          <p:cNvSpPr txBox="1">
            <a:spLocks noChangeArrowheads="1"/>
          </p:cNvSpPr>
          <p:nvPr/>
        </p:nvSpPr>
        <p:spPr bwMode="auto">
          <a:xfrm>
            <a:off x="323528" y="1928802"/>
            <a:ext cx="20716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lgn="ctr">
              <a:spcBef>
                <a:spcPts val="0"/>
              </a:spcBef>
              <a:buFont typeface="Wingdings" pitchFamily="2" charset="2"/>
              <a:buNone/>
              <a:defRPr sz="28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2400" dirty="0" smtClean="0"/>
              <a:t>研究现状</a:t>
            </a:r>
          </a:p>
        </p:txBody>
      </p:sp>
      <p:cxnSp>
        <p:nvCxnSpPr>
          <p:cNvPr id="6" name="直接连接符 5"/>
          <p:cNvCxnSpPr/>
          <p:nvPr/>
        </p:nvCxnSpPr>
        <p:spPr>
          <a:xfrm>
            <a:off x="3714770" y="3857628"/>
            <a:ext cx="371475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 Box 3"/>
          <p:cNvSpPr txBox="1">
            <a:spLocks noChangeArrowheads="1"/>
          </p:cNvSpPr>
          <p:nvPr/>
        </p:nvSpPr>
        <p:spPr bwMode="auto">
          <a:xfrm>
            <a:off x="433418" y="496653"/>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lvl="0">
              <a:defRPr/>
            </a:pPr>
            <a:r>
              <a:rPr lang="zh-CN" altLang="en-US" sz="3200" dirty="0" smtClean="0">
                <a:solidFill>
                  <a:srgbClr val="C00000"/>
                </a:solidFill>
              </a:rPr>
              <a:t>案例（二）</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76525" y="785813"/>
            <a:ext cx="6288088"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2"/>
          <p:cNvSpPr>
            <a:spLocks noChangeArrowheads="1"/>
          </p:cNvSpPr>
          <p:nvPr/>
        </p:nvSpPr>
        <p:spPr bwMode="auto">
          <a:xfrm>
            <a:off x="323528" y="1052736"/>
            <a:ext cx="1944216"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文献回顾的内容要紧紧围绕研究主题推出，不要讲或少讲无关的基础知识</a:t>
            </a:r>
            <a:endParaRPr lang="en-US" altLang="zh-CN"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endParaRPr lang="en-US" altLang="zh-CN"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步步为营提示存在问题</a:t>
            </a:r>
            <a:r>
              <a:rPr lang="en-US" altLang="zh-CN"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a:t>
            </a: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最后用自己的研究提出解决办法</a:t>
            </a:r>
          </a:p>
        </p:txBody>
      </p:sp>
      <p:sp>
        <p:nvSpPr>
          <p:cNvPr id="4" name="矩形 3"/>
          <p:cNvSpPr/>
          <p:nvPr/>
        </p:nvSpPr>
        <p:spPr>
          <a:xfrm>
            <a:off x="2500312" y="4286250"/>
            <a:ext cx="6320159" cy="5715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箭头连接符 5"/>
          <p:cNvCxnSpPr/>
          <p:nvPr/>
        </p:nvCxnSpPr>
        <p:spPr>
          <a:xfrm rot="5400000">
            <a:off x="4929981" y="5082382"/>
            <a:ext cx="428625"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useBgFill="1">
        <p:nvSpPr>
          <p:cNvPr id="21510" name="TextBox 6"/>
          <p:cNvSpPr txBox="1">
            <a:spLocks noChangeArrowheads="1"/>
          </p:cNvSpPr>
          <p:nvPr/>
        </p:nvSpPr>
        <p:spPr bwMode="auto">
          <a:xfrm>
            <a:off x="3639306" y="5337725"/>
            <a:ext cx="2948918" cy="461665"/>
          </a:xfrm>
          <a:prstGeom prst="rect">
            <a:avLst/>
          </a:prstGeom>
          <a:ln>
            <a:solidFill>
              <a:srgbClr val="002060"/>
            </a:solidFill>
          </a:ln>
          <a:extLst>
            <a:ext uri="{909E8E84-426E-40DD-AFC4-6F175D3DCCD1}">
              <a14:hiddenFill xmlns:a14="http://schemas.microsoft.com/office/drawing/2010/main">
                <a:solidFill>
                  <a:srgbClr val="FFFFFF"/>
                </a:solidFill>
              </a14:hiddenFill>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ts val="0"/>
              </a:spcBef>
              <a:buFont typeface="Wingdings" pitchFamily="2" charset="2"/>
              <a:buNone/>
              <a:defRPr sz="24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dirty="0" smtClean="0">
                <a:solidFill>
                  <a:srgbClr val="FF0000"/>
                </a:solidFill>
              </a:rPr>
              <a:t>承前启后，特别好</a:t>
            </a:r>
          </a:p>
        </p:txBody>
      </p:sp>
      <p:cxnSp>
        <p:nvCxnSpPr>
          <p:cNvPr id="8" name="直接连接符 7"/>
          <p:cNvCxnSpPr/>
          <p:nvPr/>
        </p:nvCxnSpPr>
        <p:spPr>
          <a:xfrm>
            <a:off x="2925763" y="3500438"/>
            <a:ext cx="1214437" cy="158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descr="C:\Users\YN28\Desktop\NFSC\捕获liangjie 好基础4 科学问题的提出.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3013" y="142875"/>
            <a:ext cx="6630987" cy="649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a:xfrm>
            <a:off x="2500313" y="714375"/>
            <a:ext cx="371475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532" name="矩形 4"/>
          <p:cNvSpPr>
            <a:spLocks noChangeArrowheads="1"/>
          </p:cNvSpPr>
          <p:nvPr/>
        </p:nvSpPr>
        <p:spPr bwMode="auto">
          <a:xfrm>
            <a:off x="343340" y="1412776"/>
            <a:ext cx="206842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通过自己的工作基础，把自己的研究思路暗含在对文献的综述</a:t>
            </a: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中</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endParaRPr lang="en-US" altLang="zh-CN" sz="2400" b="1" spc="50" dirty="0" smtClean="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smtClean="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注意：结论性和高度概括，不同于后面的工作基础部分</a:t>
            </a:r>
            <a:endPar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    </a:t>
            </a:r>
          </a:p>
        </p:txBody>
      </p:sp>
      <p:cxnSp>
        <p:nvCxnSpPr>
          <p:cNvPr id="6" name="直接连接符 5"/>
          <p:cNvCxnSpPr/>
          <p:nvPr/>
        </p:nvCxnSpPr>
        <p:spPr>
          <a:xfrm>
            <a:off x="3071813" y="2643188"/>
            <a:ext cx="3714750" cy="158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7438" y="857250"/>
            <a:ext cx="6249987"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2"/>
          <p:cNvSpPr>
            <a:spLocks noChangeArrowheads="1"/>
          </p:cNvSpPr>
          <p:nvPr/>
        </p:nvSpPr>
        <p:spPr bwMode="auto">
          <a:xfrm>
            <a:off x="574353" y="2348880"/>
            <a:ext cx="15493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系统地列举有关的工作基础</a:t>
            </a:r>
          </a:p>
          <a:p>
            <a:pP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692696"/>
            <a:ext cx="6630988" cy="561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2"/>
          <p:cNvSpPr>
            <a:spLocks noChangeArrowheads="1"/>
          </p:cNvSpPr>
          <p:nvPr/>
        </p:nvSpPr>
        <p:spPr bwMode="auto">
          <a:xfrm>
            <a:off x="395536" y="3362216"/>
            <a:ext cx="169168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提出自己的假设</a:t>
            </a:r>
            <a:endParaRPr lang="en-US" altLang="zh-CN"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支持</a:t>
            </a: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假设的依据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00250" y="333375"/>
            <a:ext cx="6543675" cy="602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3"/>
          <p:cNvSpPr>
            <a:spLocks noChangeArrowheads="1"/>
          </p:cNvSpPr>
          <p:nvPr/>
        </p:nvSpPr>
        <p:spPr bwMode="auto">
          <a:xfrm>
            <a:off x="209440" y="2636912"/>
            <a:ext cx="214312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综述本</a:t>
            </a: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课题</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研究构想：</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画龙点睛</a:t>
            </a:r>
            <a:endParaRPr lang="en-US" altLang="zh-CN" sz="2400" b="1" spc="50" dirty="0" smtClean="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科学</a:t>
            </a: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问题</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可能机制</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lgn="ctr">
              <a:spcBef>
                <a:spcPts val="0"/>
              </a:spcBef>
              <a:buFont typeface="Wingdings" pitchFamily="2" charset="2"/>
              <a:buNone/>
              <a:defRPr/>
            </a:pP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可能发现</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spcBef>
                <a:spcPts val="0"/>
              </a:spcBef>
              <a:buFont typeface="Wingdings" pitchFamily="2" charset="2"/>
              <a:buNone/>
              <a:defRPr/>
            </a:pPr>
            <a:r>
              <a:rPr lang="zh-CN" altLang="en-US"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核心研究策略</a:t>
            </a:r>
            <a:endParaRPr lang="en-US" altLang="zh-CN" sz="2400" b="1" spc="50" dirty="0" smtClean="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a:p>
            <a:pPr>
              <a:spcBef>
                <a:spcPts val="0"/>
              </a:spcBef>
              <a:buFont typeface="Wingdings" pitchFamily="2" charset="2"/>
              <a:buNone/>
              <a:defRPr/>
            </a:pPr>
            <a:r>
              <a:rPr lang="zh-CN" altLang="en-US" sz="2400" b="1" spc="50" dirty="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文字</a:t>
            </a:r>
            <a:r>
              <a:rPr lang="zh-CN" altLang="en-US" sz="2400" b="1" spc="50" dirty="0" smtClean="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rPr>
              <a:t>上不能和摘要、研究意义完全重复</a:t>
            </a:r>
            <a:endParaRPr lang="zh-CN" altLang="en-US" sz="2400" b="1" spc="50" dirty="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25604" name="TextBox 3"/>
          <p:cNvSpPr txBox="1">
            <a:spLocks noChangeArrowheads="1"/>
          </p:cNvSpPr>
          <p:nvPr/>
        </p:nvSpPr>
        <p:spPr bwMode="auto">
          <a:xfrm>
            <a:off x="323528" y="409888"/>
            <a:ext cx="249035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spcBef>
                <a:spcPts val="0"/>
              </a:spcBef>
              <a:buFont typeface="Wingdings" pitchFamily="2" charset="2"/>
              <a:buNone/>
              <a:defRPr sz="24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lgn="ctr">
              <a:defRPr/>
            </a:pPr>
            <a:r>
              <a:rPr lang="zh-CN" altLang="en-US" dirty="0" smtClean="0"/>
              <a:t>最好给出一个图</a:t>
            </a:r>
            <a:endParaRPr lang="en-US" altLang="zh-CN" dirty="0" smtClean="0"/>
          </a:p>
          <a:p>
            <a:pPr algn="ctr">
              <a:defRPr/>
            </a:pPr>
            <a:r>
              <a:rPr lang="zh-CN" altLang="en-US" dirty="0" smtClean="0"/>
              <a:t>展示自己的假设，</a:t>
            </a:r>
            <a:endParaRPr lang="en-US" altLang="zh-CN" dirty="0" smtClean="0"/>
          </a:p>
          <a:p>
            <a:pPr algn="ctr">
              <a:defRPr/>
            </a:pPr>
            <a:r>
              <a:rPr lang="zh-CN" altLang="en-US" dirty="0" smtClean="0"/>
              <a:t>让评审人对你要解决的科学问题一目了然</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484784"/>
            <a:ext cx="8064896" cy="4561249"/>
          </a:xfrm>
          <a:prstGeom prst="rect">
            <a:avLst/>
          </a:prstGeom>
        </p:spPr>
        <p:txBody>
          <a:bodyPr wrap="square">
            <a:spAutoFit/>
          </a:bodyPr>
          <a:lstStyle/>
          <a:p>
            <a:pPr eaLnBrk="1" hangingPunct="1">
              <a:lnSpc>
                <a:spcPct val="220000"/>
              </a:lnSpc>
              <a:buFont typeface="Wingdings" pitchFamily="2" charset="2"/>
              <a:buNone/>
              <a:defRPr/>
            </a:pPr>
            <a:r>
              <a:rPr lang="zh-CN" altLang="en-US" sz="2400" dirty="0" smtClean="0">
                <a:solidFill>
                  <a:srgbClr val="C00000"/>
                </a:solidFill>
                <a:latin typeface="方正大黑简体" pitchFamily="65" charset="-122"/>
                <a:ea typeface="方正大黑简体" pitchFamily="65" charset="-122"/>
              </a:rPr>
              <a:t>存在问题：</a:t>
            </a:r>
            <a:r>
              <a:rPr lang="zh-CN" altLang="en-US" sz="2400" dirty="0" smtClean="0">
                <a:solidFill>
                  <a:srgbClr val="0000FF"/>
                </a:solidFill>
                <a:latin typeface="方正大黑简体" pitchFamily="65" charset="-122"/>
                <a:ea typeface="方正大黑简体" pitchFamily="65" charset="-122"/>
              </a:rPr>
              <a:t>对科学意义的阐述不足或夸大</a:t>
            </a:r>
          </a:p>
          <a:p>
            <a:pPr eaLnBrk="1" hangingPunct="1">
              <a:lnSpc>
                <a:spcPct val="150000"/>
              </a:lnSpc>
              <a:defRPr/>
            </a:pPr>
            <a:r>
              <a:rPr lang="zh-CN" altLang="en-US" sz="2400" dirty="0" smtClean="0">
                <a:solidFill>
                  <a:srgbClr val="C00000"/>
                </a:solidFill>
                <a:latin typeface="方正大黑简体" pitchFamily="65" charset="-122"/>
                <a:ea typeface="方正大黑简体" pitchFamily="65" charset="-122"/>
              </a:rPr>
              <a:t>撰写方法：</a:t>
            </a:r>
            <a:endParaRPr lang="en-US" altLang="zh-CN" sz="2400" dirty="0" smtClean="0">
              <a:solidFill>
                <a:srgbClr val="C00000"/>
              </a:solidFill>
              <a:latin typeface="方正大黑简体" pitchFamily="65" charset="-122"/>
              <a:ea typeface="方正大黑简体" pitchFamily="65" charset="-122"/>
            </a:endParaRPr>
          </a:p>
          <a:p>
            <a:pPr marL="441325" indent="-284163" eaLnBrk="1" hangingPunct="1">
              <a:lnSpc>
                <a:spcPct val="150000"/>
              </a:lnSpc>
              <a:buFont typeface="Wingdings" pitchFamily="2" charset="2"/>
              <a:buChar char="Ø"/>
              <a:defRPr/>
            </a:pPr>
            <a:r>
              <a:rPr lang="zh-CN" altLang="en-US" sz="2400" dirty="0" smtClean="0">
                <a:solidFill>
                  <a:srgbClr val="0000FF"/>
                </a:solidFill>
                <a:latin typeface="方正大黑简体" pitchFamily="65" charset="-122"/>
                <a:ea typeface="方正大黑简体" pitchFamily="65" charset="-122"/>
              </a:rPr>
              <a:t> 从研究领域或热点研究方向入手，展示相关工作基础</a:t>
            </a:r>
            <a:endParaRPr lang="en-US" altLang="zh-CN" sz="2400" dirty="0" smtClean="0">
              <a:solidFill>
                <a:srgbClr val="0000FF"/>
              </a:solidFill>
              <a:latin typeface="方正大黑简体" pitchFamily="65" charset="-122"/>
              <a:ea typeface="方正大黑简体" pitchFamily="65" charset="-122"/>
            </a:endParaRPr>
          </a:p>
          <a:p>
            <a:pPr marL="441325" indent="-284163" eaLnBrk="1" hangingPunct="1">
              <a:lnSpc>
                <a:spcPct val="150000"/>
              </a:lnSpc>
              <a:defRPr/>
            </a:pPr>
            <a:r>
              <a:rPr lang="en-US" altLang="zh-CN" sz="2400" dirty="0" smtClean="0">
                <a:solidFill>
                  <a:srgbClr val="0000FF"/>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并提出具体科学问题</a:t>
            </a:r>
            <a:endParaRPr lang="en-US" altLang="zh-CN" sz="2400" dirty="0" smtClean="0">
              <a:solidFill>
                <a:srgbClr val="0000FF"/>
              </a:solidFill>
              <a:latin typeface="方正大黑简体" pitchFamily="65" charset="-122"/>
              <a:ea typeface="方正大黑简体" pitchFamily="65" charset="-122"/>
            </a:endParaRPr>
          </a:p>
          <a:p>
            <a:pPr marL="441325" indent="-284163" eaLnBrk="1" hangingPunct="1">
              <a:lnSpc>
                <a:spcPct val="150000"/>
              </a:lnSpc>
              <a:buFont typeface="Wingdings" pitchFamily="2" charset="2"/>
              <a:buChar char="Ø"/>
              <a:defRPr/>
            </a:pPr>
            <a:r>
              <a:rPr lang="en-US" altLang="zh-CN" sz="2400" dirty="0" smtClean="0">
                <a:solidFill>
                  <a:srgbClr val="0000FF"/>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提出研究设想并阐明如果解决了该问题</a:t>
            </a:r>
            <a:r>
              <a:rPr lang="zh-CN" altLang="en-US" sz="2400" dirty="0" smtClean="0">
                <a:solidFill>
                  <a:srgbClr val="C00000"/>
                </a:solidFill>
                <a:latin typeface="方正大黑简体" pitchFamily="65" charset="-122"/>
                <a:ea typeface="方正大黑简体" pitchFamily="65" charset="-122"/>
              </a:rPr>
              <a:t>（研究目标），</a:t>
            </a:r>
            <a:endParaRPr lang="en-US" altLang="zh-CN" sz="2400" dirty="0" smtClean="0">
              <a:solidFill>
                <a:srgbClr val="C00000"/>
              </a:solidFill>
              <a:latin typeface="方正大黑简体" pitchFamily="65" charset="-122"/>
              <a:ea typeface="方正大黑简体" pitchFamily="65" charset="-122"/>
            </a:endParaRPr>
          </a:p>
          <a:p>
            <a:pPr marL="441325" indent="-284163" eaLnBrk="1" hangingPunct="1">
              <a:lnSpc>
                <a:spcPct val="150000"/>
              </a:lnSpc>
              <a:defRPr/>
            </a:pPr>
            <a:r>
              <a:rPr lang="en-US" altLang="zh-CN" sz="2400" dirty="0" smtClean="0">
                <a:solidFill>
                  <a:srgbClr val="FF0000"/>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对该领域甚至相关领域的科学贡献（理论意义或应用</a:t>
            </a:r>
            <a:endParaRPr lang="en-US" altLang="zh-CN" sz="2400" dirty="0" smtClean="0">
              <a:solidFill>
                <a:srgbClr val="0000FF"/>
              </a:solidFill>
              <a:latin typeface="方正大黑简体" pitchFamily="65" charset="-122"/>
              <a:ea typeface="方正大黑简体" pitchFamily="65" charset="-122"/>
            </a:endParaRPr>
          </a:p>
          <a:p>
            <a:pPr marL="441325" indent="-284163" eaLnBrk="1" hangingPunct="1">
              <a:lnSpc>
                <a:spcPct val="150000"/>
              </a:lnSpc>
              <a:defRPr/>
            </a:pPr>
            <a:r>
              <a:rPr lang="en-US" altLang="zh-CN" sz="2400" dirty="0" smtClean="0">
                <a:solidFill>
                  <a:srgbClr val="0000FF"/>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前景）</a:t>
            </a:r>
          </a:p>
          <a:p>
            <a:pPr marL="725488" lvl="1" indent="-284163" eaLnBrk="1" hangingPunct="1">
              <a:lnSpc>
                <a:spcPct val="90000"/>
              </a:lnSpc>
              <a:buFontTx/>
              <a:buNone/>
              <a:defRPr/>
            </a:pPr>
            <a:r>
              <a:rPr lang="zh-CN" altLang="en-US" sz="2400" b="1" dirty="0" smtClean="0">
                <a:latin typeface="华文中宋" pitchFamily="2" charset="-122"/>
                <a:ea typeface="华文中宋" pitchFamily="2" charset="-122"/>
              </a:rPr>
              <a:t>    </a:t>
            </a:r>
          </a:p>
        </p:txBody>
      </p:sp>
      <p:sp>
        <p:nvSpPr>
          <p:cNvPr id="5" name="Text Box 3"/>
          <p:cNvSpPr txBox="1">
            <a:spLocks noChangeArrowheads="1"/>
          </p:cNvSpPr>
          <p:nvPr/>
        </p:nvSpPr>
        <p:spPr bwMode="auto">
          <a:xfrm>
            <a:off x="433418" y="496653"/>
            <a:ext cx="842486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3200" dirty="0" smtClean="0">
                <a:solidFill>
                  <a:srgbClr val="C00000"/>
                </a:solidFill>
              </a:rPr>
              <a:t>研究意义</a:t>
            </a:r>
          </a:p>
          <a:p>
            <a:pPr lvl="0">
              <a:defRPr/>
            </a:pPr>
            <a:endParaRPr lang="zh-CN" altLang="en-US" sz="3200" dirty="0" smtClean="0">
              <a:solidFill>
                <a:srgbClr val="C0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b="26073"/>
          <a:stretch>
            <a:fillRect/>
          </a:stretch>
        </p:blipFill>
        <p:spPr bwMode="auto">
          <a:xfrm>
            <a:off x="2214546" y="1216045"/>
            <a:ext cx="6257925" cy="507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直接连接符 11"/>
          <p:cNvCxnSpPr/>
          <p:nvPr/>
        </p:nvCxnSpPr>
        <p:spPr>
          <a:xfrm>
            <a:off x="3348038" y="2493965"/>
            <a:ext cx="3714750" cy="158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97338" y="3046415"/>
            <a:ext cx="3714750" cy="158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1413" y="4291015"/>
            <a:ext cx="3714750" cy="158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414" name="TextBox 14"/>
          <p:cNvSpPr txBox="1">
            <a:spLocks noChangeArrowheads="1"/>
          </p:cNvSpPr>
          <p:nvPr/>
        </p:nvSpPr>
        <p:spPr bwMode="auto">
          <a:xfrm>
            <a:off x="395536" y="4632625"/>
            <a:ext cx="17192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lgn="ctr">
              <a:spcBef>
                <a:spcPts val="0"/>
              </a:spcBef>
              <a:buFont typeface="Wingdings" pitchFamily="2" charset="2"/>
              <a:buNone/>
              <a:defRPr sz="28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2400" dirty="0" smtClean="0"/>
              <a:t>提出</a:t>
            </a:r>
            <a:endParaRPr lang="en-US" altLang="zh-CN" sz="2400" dirty="0" smtClean="0"/>
          </a:p>
          <a:p>
            <a:pPr>
              <a:defRPr/>
            </a:pPr>
            <a:r>
              <a:rPr lang="zh-CN" altLang="en-US" sz="2400" dirty="0" smtClean="0"/>
              <a:t>科学问题</a:t>
            </a:r>
          </a:p>
        </p:txBody>
      </p:sp>
      <p:cxnSp>
        <p:nvCxnSpPr>
          <p:cNvPr id="17" name="直接箭头连接符 16"/>
          <p:cNvCxnSpPr/>
          <p:nvPr/>
        </p:nvCxnSpPr>
        <p:spPr>
          <a:xfrm>
            <a:off x="1619672" y="4869160"/>
            <a:ext cx="571500" cy="1587"/>
          </a:xfrm>
          <a:prstGeom prst="straightConnector1">
            <a:avLst/>
          </a:prstGeom>
          <a:ln w="25400">
            <a:solidFill>
              <a:srgbClr val="FF0000"/>
            </a:solidFill>
            <a:tailEnd type="arrow"/>
          </a:ln>
          <a:effectLst>
            <a:outerShdw blurRad="50800" dist="50800" dir="5400000" algn="ctr" rotWithShape="0">
              <a:srgbClr val="FF0000"/>
            </a:outerShdw>
          </a:effectLst>
        </p:spPr>
        <p:style>
          <a:lnRef idx="1">
            <a:schemeClr val="accent1"/>
          </a:lnRef>
          <a:fillRef idx="0">
            <a:schemeClr val="accent1"/>
          </a:fillRef>
          <a:effectRef idx="0">
            <a:schemeClr val="accent1"/>
          </a:effectRef>
          <a:fontRef idx="minor">
            <a:schemeClr val="tx1"/>
          </a:fontRef>
        </p:style>
      </p:cxnSp>
      <p:sp>
        <p:nvSpPr>
          <p:cNvPr id="17416" name="TextBox 17"/>
          <p:cNvSpPr txBox="1">
            <a:spLocks noChangeArrowheads="1"/>
          </p:cNvSpPr>
          <p:nvPr/>
        </p:nvSpPr>
        <p:spPr bwMode="auto">
          <a:xfrm>
            <a:off x="251520" y="1998665"/>
            <a:ext cx="2071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lgn="ctr">
              <a:spcBef>
                <a:spcPts val="0"/>
              </a:spcBef>
              <a:buFont typeface="Wingdings" pitchFamily="2" charset="2"/>
              <a:buNone/>
              <a:defRPr sz="28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2400" dirty="0" smtClean="0"/>
              <a:t>工作基础</a:t>
            </a:r>
            <a:endParaRPr lang="en-US" altLang="zh-CN" sz="2400" dirty="0" smtClean="0"/>
          </a:p>
          <a:p>
            <a:pPr>
              <a:defRPr/>
            </a:pPr>
            <a:r>
              <a:rPr lang="zh-CN" altLang="en-US" sz="2400" dirty="0" smtClean="0"/>
              <a:t>列出文章</a:t>
            </a:r>
          </a:p>
        </p:txBody>
      </p:sp>
      <p:sp>
        <p:nvSpPr>
          <p:cNvPr id="2" name="圆角矩形 1"/>
          <p:cNvSpPr/>
          <p:nvPr/>
        </p:nvSpPr>
        <p:spPr>
          <a:xfrm>
            <a:off x="4572000" y="4797427"/>
            <a:ext cx="3671888" cy="190500"/>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 Box 3"/>
          <p:cNvSpPr txBox="1">
            <a:spLocks noChangeArrowheads="1"/>
          </p:cNvSpPr>
          <p:nvPr/>
        </p:nvSpPr>
        <p:spPr bwMode="auto">
          <a:xfrm>
            <a:off x="433418" y="496653"/>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lvl="0">
              <a:defRPr/>
            </a:pPr>
            <a:r>
              <a:rPr lang="zh-CN" altLang="en-US" sz="3200" dirty="0" smtClean="0">
                <a:solidFill>
                  <a:srgbClr val="C00000"/>
                </a:solidFill>
              </a:rPr>
              <a:t>案  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714348" y="1412875"/>
            <a:ext cx="7961339" cy="465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marR="0" lvl="0" indent="-457200" algn="l" defTabSz="914400" rtl="0" eaLnBrk="0" fontAlgn="base" latinLnBrk="0" hangingPunct="0">
              <a:lnSpc>
                <a:spcPct val="150000"/>
              </a:lnSpc>
              <a:spcBef>
                <a:spcPts val="0"/>
              </a:spcBef>
              <a:spcAft>
                <a:spcPct val="0"/>
              </a:spcAft>
              <a:buClrTx/>
              <a:buSzTx/>
              <a:buFont typeface="+mj-lt"/>
              <a:buAutoNum type="alphaUcPeriod"/>
              <a:tabLst/>
              <a:defRPr/>
            </a:pPr>
            <a:r>
              <a:rPr lang="zh-CN" altLang="en-US" sz="2400" dirty="0" smtClean="0">
                <a:solidFill>
                  <a:srgbClr val="C00000"/>
                </a:solidFill>
                <a:latin typeface="方正大黑简体" pitchFamily="65" charset="-122"/>
                <a:ea typeface="方正大黑简体" pitchFamily="65" charset="-122"/>
              </a:rPr>
              <a:t>特优</a:t>
            </a:r>
            <a:r>
              <a:rPr lang="zh-CN" altLang="en-US" sz="2400" dirty="0" smtClean="0">
                <a:solidFill>
                  <a:srgbClr val="0000FF"/>
                </a:solidFill>
                <a:latin typeface="方正大黑简体" pitchFamily="65" charset="-122"/>
                <a:ea typeface="方正大黑简体" pitchFamily="65" charset="-122"/>
              </a:rPr>
              <a:t>，项目在科学性、创新性和可行性方面都很好，应优先资助。（</a:t>
            </a:r>
            <a:r>
              <a:rPr lang="en-US" altLang="zh-CN" sz="2400" dirty="0" smtClean="0">
                <a:solidFill>
                  <a:srgbClr val="0000FF"/>
                </a:solidFill>
                <a:latin typeface="方正大黑简体" pitchFamily="65" charset="-122"/>
                <a:ea typeface="方正大黑简体" pitchFamily="65" charset="-122"/>
              </a:rPr>
              <a:t>5</a:t>
            </a:r>
            <a:r>
              <a:rPr lang="zh-CN" altLang="en-US" sz="2400" dirty="0" smtClean="0">
                <a:solidFill>
                  <a:srgbClr val="0000FF"/>
                </a:solidFill>
                <a:latin typeface="方正大黑简体" pitchFamily="65" charset="-122"/>
                <a:ea typeface="方正大黑简体" pitchFamily="65" charset="-122"/>
              </a:rPr>
              <a:t>分）</a:t>
            </a:r>
          </a:p>
          <a:p>
            <a:pPr marL="457200" marR="0" lvl="0" indent="-457200" algn="l" defTabSz="914400" rtl="0" eaLnBrk="0" fontAlgn="base" latinLnBrk="0" hangingPunct="0">
              <a:lnSpc>
                <a:spcPct val="150000"/>
              </a:lnSpc>
              <a:spcBef>
                <a:spcPts val="0"/>
              </a:spcBef>
              <a:spcAft>
                <a:spcPct val="0"/>
              </a:spcAft>
              <a:buClrTx/>
              <a:buSzTx/>
              <a:buFont typeface="+mj-lt"/>
              <a:buAutoNum type="alphaUcPeriod"/>
              <a:tabLst/>
              <a:defRPr/>
            </a:pPr>
            <a:r>
              <a:rPr lang="zh-CN" altLang="en-US" sz="2400" dirty="0" smtClean="0">
                <a:solidFill>
                  <a:srgbClr val="C00000"/>
                </a:solidFill>
                <a:latin typeface="方正大黑简体" pitchFamily="65" charset="-122"/>
                <a:ea typeface="方正大黑简体" pitchFamily="65" charset="-122"/>
              </a:rPr>
              <a:t>优</a:t>
            </a:r>
            <a:r>
              <a:rPr lang="zh-CN" altLang="en-US" sz="2400" dirty="0" smtClean="0">
                <a:solidFill>
                  <a:srgbClr val="0000FF"/>
                </a:solidFill>
                <a:latin typeface="方正大黑简体" pitchFamily="65" charset="-122"/>
                <a:ea typeface="方正大黑简体" pitchFamily="65" charset="-122"/>
              </a:rPr>
              <a:t>，项目在科学性、创新性和可行性方面几乎没有问题，应予以资助。（</a:t>
            </a:r>
            <a:r>
              <a:rPr lang="en-US" altLang="zh-CN" sz="2400" dirty="0" smtClean="0">
                <a:solidFill>
                  <a:srgbClr val="0000FF"/>
                </a:solidFill>
                <a:latin typeface="方正大黑简体" pitchFamily="65" charset="-122"/>
                <a:ea typeface="方正大黑简体" pitchFamily="65" charset="-122"/>
              </a:rPr>
              <a:t>4</a:t>
            </a:r>
            <a:r>
              <a:rPr lang="zh-CN" altLang="en-US" sz="2400" dirty="0" smtClean="0">
                <a:solidFill>
                  <a:srgbClr val="0000FF"/>
                </a:solidFill>
                <a:latin typeface="方正大黑简体" pitchFamily="65" charset="-122"/>
                <a:ea typeface="方正大黑简体" pitchFamily="65" charset="-122"/>
              </a:rPr>
              <a:t>分）</a:t>
            </a:r>
          </a:p>
          <a:p>
            <a:pPr marL="457200" marR="0" lvl="0" indent="-457200" algn="l" defTabSz="914400" rtl="0" eaLnBrk="0" fontAlgn="base" latinLnBrk="0" hangingPunct="0">
              <a:lnSpc>
                <a:spcPct val="150000"/>
              </a:lnSpc>
              <a:spcBef>
                <a:spcPts val="0"/>
              </a:spcBef>
              <a:spcAft>
                <a:spcPct val="0"/>
              </a:spcAft>
              <a:buClrTx/>
              <a:buSzTx/>
              <a:buFont typeface="+mj-lt"/>
              <a:buAutoNum type="alphaUcPeriod"/>
              <a:tabLst/>
              <a:defRPr/>
            </a:pPr>
            <a:r>
              <a:rPr lang="zh-CN" altLang="en-US" sz="2400" dirty="0" smtClean="0">
                <a:solidFill>
                  <a:srgbClr val="C00000"/>
                </a:solidFill>
                <a:latin typeface="方正大黑简体" pitchFamily="65" charset="-122"/>
                <a:ea typeface="方正大黑简体" pitchFamily="65" charset="-122"/>
              </a:rPr>
              <a:t>良</a:t>
            </a:r>
            <a:r>
              <a:rPr lang="zh-CN" altLang="en-US" sz="2400" dirty="0" smtClean="0">
                <a:solidFill>
                  <a:srgbClr val="0000FF"/>
                </a:solidFill>
                <a:latin typeface="方正大黑简体" pitchFamily="65" charset="-122"/>
                <a:ea typeface="方正大黑简体" pitchFamily="65" charset="-122"/>
              </a:rPr>
              <a:t>，项目有一定的科学价值，值得资助。（</a:t>
            </a:r>
            <a:r>
              <a:rPr lang="en-US" altLang="zh-CN" sz="2400" dirty="0" smtClean="0">
                <a:solidFill>
                  <a:srgbClr val="0000FF"/>
                </a:solidFill>
                <a:latin typeface="方正大黑简体" pitchFamily="65" charset="-122"/>
                <a:ea typeface="方正大黑简体" pitchFamily="65" charset="-122"/>
              </a:rPr>
              <a:t>3</a:t>
            </a:r>
            <a:r>
              <a:rPr lang="zh-CN" altLang="en-US" sz="2400" dirty="0" smtClean="0">
                <a:solidFill>
                  <a:srgbClr val="0000FF"/>
                </a:solidFill>
                <a:latin typeface="方正大黑简体" pitchFamily="65" charset="-122"/>
                <a:ea typeface="方正大黑简体" pitchFamily="65" charset="-122"/>
              </a:rPr>
              <a:t>分）</a:t>
            </a:r>
          </a:p>
          <a:p>
            <a:pPr marL="457200" marR="0" lvl="0" indent="-457200" algn="l" defTabSz="914400" rtl="0" eaLnBrk="0" fontAlgn="base" latinLnBrk="0" hangingPunct="0">
              <a:lnSpc>
                <a:spcPct val="150000"/>
              </a:lnSpc>
              <a:spcBef>
                <a:spcPts val="0"/>
              </a:spcBef>
              <a:spcAft>
                <a:spcPct val="0"/>
              </a:spcAft>
              <a:buClrTx/>
              <a:buSzTx/>
              <a:buFont typeface="+mj-lt"/>
              <a:buAutoNum type="alphaUcPeriod"/>
              <a:tabLst/>
              <a:defRPr/>
            </a:pPr>
            <a:r>
              <a:rPr lang="zh-CN" altLang="en-US" sz="2400" dirty="0" smtClean="0">
                <a:solidFill>
                  <a:srgbClr val="C00000"/>
                </a:solidFill>
                <a:latin typeface="方正大黑简体" pitchFamily="65" charset="-122"/>
                <a:ea typeface="方正大黑简体" pitchFamily="65" charset="-122"/>
              </a:rPr>
              <a:t>中</a:t>
            </a:r>
            <a:r>
              <a:rPr lang="zh-CN" altLang="en-US" sz="2400" dirty="0" smtClean="0">
                <a:solidFill>
                  <a:srgbClr val="0000FF"/>
                </a:solidFill>
                <a:latin typeface="方正大黑简体" pitchFamily="65" charset="-122"/>
                <a:ea typeface="方正大黑简体" pitchFamily="65" charset="-122"/>
              </a:rPr>
              <a:t>，项目在某一个或几个方面有不足，需要补充后，才可以考虑资助。（</a:t>
            </a:r>
            <a:r>
              <a:rPr lang="en-US" altLang="zh-CN" sz="2400" dirty="0" smtClean="0">
                <a:solidFill>
                  <a:srgbClr val="0000FF"/>
                </a:solidFill>
                <a:latin typeface="方正大黑简体" pitchFamily="65" charset="-122"/>
                <a:ea typeface="方正大黑简体" pitchFamily="65" charset="-122"/>
              </a:rPr>
              <a:t>2</a:t>
            </a:r>
            <a:r>
              <a:rPr lang="zh-CN" altLang="en-US" sz="2400" dirty="0" smtClean="0">
                <a:solidFill>
                  <a:srgbClr val="0000FF"/>
                </a:solidFill>
                <a:latin typeface="方正大黑简体" pitchFamily="65" charset="-122"/>
                <a:ea typeface="方正大黑简体" pitchFamily="65" charset="-122"/>
              </a:rPr>
              <a:t>分）</a:t>
            </a:r>
          </a:p>
          <a:p>
            <a:pPr marL="457200" marR="0" lvl="0" indent="-457200" algn="l" defTabSz="914400" rtl="0" eaLnBrk="0" fontAlgn="base" latinLnBrk="0" hangingPunct="0">
              <a:lnSpc>
                <a:spcPct val="150000"/>
              </a:lnSpc>
              <a:spcBef>
                <a:spcPts val="0"/>
              </a:spcBef>
              <a:spcAft>
                <a:spcPct val="0"/>
              </a:spcAft>
              <a:buClrTx/>
              <a:buSzTx/>
              <a:buFont typeface="+mj-lt"/>
              <a:buAutoNum type="alphaUcPeriod"/>
              <a:tabLst/>
              <a:defRPr/>
            </a:pPr>
            <a:r>
              <a:rPr lang="zh-CN" altLang="en-US" sz="2400" dirty="0" smtClean="0">
                <a:solidFill>
                  <a:srgbClr val="C00000"/>
                </a:solidFill>
                <a:latin typeface="方正大黑简体" pitchFamily="65" charset="-122"/>
                <a:ea typeface="方正大黑简体" pitchFamily="65" charset="-122"/>
              </a:rPr>
              <a:t>差</a:t>
            </a:r>
            <a:r>
              <a:rPr lang="zh-CN" altLang="en-US" sz="2400" dirty="0" smtClean="0">
                <a:solidFill>
                  <a:srgbClr val="0000FF"/>
                </a:solidFill>
                <a:latin typeface="方正大黑简体" pitchFamily="65" charset="-122"/>
                <a:ea typeface="方正大黑简体" pitchFamily="65" charset="-122"/>
              </a:rPr>
              <a:t>，项目存在严重缺陷，不予资助。（</a:t>
            </a:r>
            <a:r>
              <a:rPr lang="en-US" altLang="zh-CN" sz="2400" dirty="0" smtClean="0">
                <a:solidFill>
                  <a:srgbClr val="0000FF"/>
                </a:solidFill>
                <a:latin typeface="方正大黑简体" pitchFamily="65" charset="-122"/>
                <a:ea typeface="方正大黑简体" pitchFamily="65" charset="-122"/>
              </a:rPr>
              <a:t>1</a:t>
            </a:r>
            <a:r>
              <a:rPr lang="zh-CN" altLang="en-US" sz="2400" dirty="0" smtClean="0">
                <a:solidFill>
                  <a:srgbClr val="0000FF"/>
                </a:solidFill>
                <a:latin typeface="方正大黑简体" pitchFamily="65" charset="-122"/>
                <a:ea typeface="方正大黑简体" pitchFamily="65" charset="-122"/>
              </a:rPr>
              <a:t>分）</a:t>
            </a:r>
            <a:endParaRPr lang="zh-CN" altLang="en-US" sz="2400" dirty="0">
              <a:solidFill>
                <a:srgbClr val="0000FF"/>
              </a:solidFill>
              <a:latin typeface="方正大黑简体" pitchFamily="65" charset="-122"/>
              <a:ea typeface="方正大黑简体" pitchFamily="65" charset="-122"/>
            </a:endParaRPr>
          </a:p>
        </p:txBody>
      </p:sp>
      <p:sp>
        <p:nvSpPr>
          <p:cNvPr id="5" name="矩形 4"/>
          <p:cNvSpPr/>
          <p:nvPr/>
        </p:nvSpPr>
        <p:spPr>
          <a:xfrm>
            <a:off x="2339752" y="500042"/>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综合打分</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6"/>
          <p:cNvSpPr txBox="1">
            <a:spLocks noChangeArrowheads="1"/>
          </p:cNvSpPr>
          <p:nvPr/>
        </p:nvSpPr>
        <p:spPr bwMode="auto">
          <a:xfrm>
            <a:off x="395536" y="2564904"/>
            <a:ext cx="185032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lgn="ctr">
              <a:spcBef>
                <a:spcPts val="0"/>
              </a:spcBef>
              <a:buFont typeface="Wingdings" pitchFamily="2" charset="2"/>
              <a:buNone/>
              <a:defRPr sz="28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2400" dirty="0" smtClean="0"/>
              <a:t>提出</a:t>
            </a:r>
            <a:endParaRPr lang="en-US" altLang="zh-CN" sz="2400" dirty="0" smtClean="0"/>
          </a:p>
          <a:p>
            <a:pPr>
              <a:defRPr/>
            </a:pPr>
            <a:r>
              <a:rPr lang="zh-CN" altLang="en-US" sz="2400" dirty="0" smtClean="0"/>
              <a:t>研究设想</a:t>
            </a:r>
            <a:endParaRPr lang="en-US" altLang="zh-CN" sz="2400" dirty="0" smtClean="0"/>
          </a:p>
          <a:p>
            <a:pPr>
              <a:defRPr/>
            </a:pPr>
            <a:endParaRPr lang="en-US" altLang="zh-CN" sz="2400" dirty="0" smtClean="0"/>
          </a:p>
          <a:p>
            <a:pPr>
              <a:defRPr/>
            </a:pPr>
            <a:r>
              <a:rPr lang="zh-CN" altLang="en-US" sz="2400" dirty="0" smtClean="0"/>
              <a:t>阐述</a:t>
            </a:r>
            <a:endParaRPr lang="en-US" altLang="zh-CN" sz="2400" dirty="0" smtClean="0"/>
          </a:p>
          <a:p>
            <a:pPr>
              <a:defRPr/>
            </a:pPr>
            <a:r>
              <a:rPr lang="zh-CN" altLang="en-US" sz="2400" dirty="0" smtClean="0"/>
              <a:t>科学意义</a:t>
            </a:r>
          </a:p>
        </p:txBody>
      </p:sp>
      <p:pic>
        <p:nvPicPr>
          <p:cNvPr id="3174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2060848"/>
            <a:ext cx="6135687"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476672"/>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28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中文摘要、研究意义、现状分析三者关系</a:t>
            </a:r>
            <a:endParaRPr lang="zh-CN" altLang="en-US" sz="28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grpSp>
        <p:nvGrpSpPr>
          <p:cNvPr id="8" name="组合 9"/>
          <p:cNvGrpSpPr/>
          <p:nvPr/>
        </p:nvGrpSpPr>
        <p:grpSpPr>
          <a:xfrm>
            <a:off x="971600" y="1052736"/>
            <a:ext cx="7167739" cy="5298554"/>
            <a:chOff x="428596" y="1500174"/>
            <a:chExt cx="8424863" cy="5298554"/>
          </a:xfrm>
        </p:grpSpPr>
        <p:sp>
          <p:nvSpPr>
            <p:cNvPr id="2" name="等腰三角形 1"/>
            <p:cNvSpPr/>
            <p:nvPr/>
          </p:nvSpPr>
          <p:spPr>
            <a:xfrm rot="10800000">
              <a:off x="1428728" y="1500174"/>
              <a:ext cx="6215106" cy="4143404"/>
            </a:xfrm>
            <a:prstGeom prst="triangl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 Box 7"/>
            <p:cNvSpPr txBox="1">
              <a:spLocks noChangeArrowheads="1"/>
            </p:cNvSpPr>
            <p:nvPr/>
          </p:nvSpPr>
          <p:spPr bwMode="auto">
            <a:xfrm>
              <a:off x="1071563" y="1782797"/>
              <a:ext cx="7010400" cy="830997"/>
            </a:xfrm>
            <a:prstGeom prst="rect">
              <a:avLst/>
            </a:prstGeom>
            <a:noFill/>
            <a:ln w="9525">
              <a:noFill/>
              <a:miter lim="800000"/>
              <a:headEnd/>
              <a:tailEnd/>
            </a:ln>
          </p:spPr>
          <p:txBody>
            <a:bodyPr>
              <a:spAutoFit/>
            </a:bodyPr>
            <a:lstStyle/>
            <a:p>
              <a:pPr algn="ctr" eaLnBrk="0" hangingPunct="0">
                <a:spcBef>
                  <a:spcPts val="0"/>
                </a:spcBef>
              </a:pPr>
              <a:r>
                <a:rPr lang="zh-CN" altLang="en-US" sz="2400" spc="50" dirty="0" smtClean="0">
                  <a:ln w="11430"/>
                  <a:solidFill>
                    <a:srgbClr val="0000FF"/>
                  </a:solidFill>
                  <a:latin typeface="方正大黑简体" pitchFamily="65" charset="-122"/>
                  <a:ea typeface="方正大黑简体" pitchFamily="65" charset="-122"/>
                </a:rPr>
                <a:t>国内外研究现状和存在问题</a:t>
              </a:r>
              <a:endParaRPr lang="en-US" altLang="zh-CN" sz="2400" spc="50" dirty="0" smtClean="0">
                <a:ln w="11430"/>
                <a:solidFill>
                  <a:srgbClr val="0000FF"/>
                </a:solidFill>
                <a:latin typeface="方正大黑简体" pitchFamily="65" charset="-122"/>
                <a:ea typeface="方正大黑简体" pitchFamily="65" charset="-122"/>
              </a:endParaRPr>
            </a:p>
            <a:p>
              <a:pPr algn="ctr" eaLnBrk="0" hangingPunct="0">
                <a:spcBef>
                  <a:spcPts val="0"/>
                </a:spcBef>
              </a:pPr>
              <a:r>
                <a:rPr lang="zh-CN" altLang="en-US" sz="2400" spc="50" dirty="0" smtClean="0">
                  <a:ln w="11430"/>
                  <a:solidFill>
                    <a:srgbClr val="C00000"/>
                  </a:solidFill>
                  <a:latin typeface="方正大黑简体" pitchFamily="65" charset="-122"/>
                  <a:ea typeface="方正大黑简体" pitchFamily="65" charset="-122"/>
                </a:rPr>
                <a:t>（</a:t>
              </a:r>
              <a:r>
                <a:rPr lang="en-US" altLang="zh-CN" sz="2400" spc="50" dirty="0" smtClean="0">
                  <a:ln w="11430"/>
                  <a:solidFill>
                    <a:srgbClr val="C00000"/>
                  </a:solidFill>
                  <a:latin typeface="方正大黑简体" pitchFamily="65" charset="-122"/>
                  <a:ea typeface="方正大黑简体" pitchFamily="65" charset="-122"/>
                </a:rPr>
                <a:t>5000</a:t>
              </a:r>
              <a:r>
                <a:rPr lang="zh-CN" altLang="en-US" sz="2400" spc="50" dirty="0" smtClean="0">
                  <a:ln w="11430"/>
                  <a:solidFill>
                    <a:srgbClr val="C00000"/>
                  </a:solidFill>
                  <a:latin typeface="方正大黑简体" pitchFamily="65" charset="-122"/>
                  <a:ea typeface="方正大黑简体" pitchFamily="65" charset="-122"/>
                </a:rPr>
                <a:t>字）</a:t>
              </a:r>
              <a:endParaRPr kumimoji="1" lang="en-US" altLang="zh-CN" sz="2400" dirty="0" smtClean="0">
                <a:solidFill>
                  <a:srgbClr val="C00000"/>
                </a:solidFill>
                <a:latin typeface="方正大黑简体" pitchFamily="65" charset="-122"/>
                <a:ea typeface="方正大黑简体" pitchFamily="65" charset="-122"/>
              </a:endParaRPr>
            </a:p>
          </p:txBody>
        </p:sp>
        <p:sp>
          <p:nvSpPr>
            <p:cNvPr id="4" name="等腰三角形 3"/>
            <p:cNvSpPr/>
            <p:nvPr/>
          </p:nvSpPr>
          <p:spPr>
            <a:xfrm rot="10800000">
              <a:off x="2412121" y="2828104"/>
              <a:ext cx="4225161" cy="2862749"/>
            </a:xfrm>
            <a:prstGeom prst="triangle">
              <a:avLst>
                <a:gd name="adj" fmla="val 4966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5" name="Text Box 5"/>
            <p:cNvSpPr txBox="1">
              <a:spLocks noChangeArrowheads="1"/>
            </p:cNvSpPr>
            <p:nvPr/>
          </p:nvSpPr>
          <p:spPr bwMode="auto">
            <a:xfrm>
              <a:off x="2428860" y="2925805"/>
              <a:ext cx="4267200" cy="830997"/>
            </a:xfrm>
            <a:prstGeom prst="rect">
              <a:avLst/>
            </a:prstGeom>
            <a:noFill/>
            <a:ln w="9525">
              <a:noFill/>
              <a:miter lim="800000"/>
              <a:headEnd/>
              <a:tailEnd/>
            </a:ln>
          </p:spPr>
          <p:txBody>
            <a:bodyPr wrap="square">
              <a:spAutoFit/>
            </a:bodyPr>
            <a:lstStyle/>
            <a:p>
              <a:pPr algn="ctr">
                <a:spcBef>
                  <a:spcPts val="0"/>
                </a:spcBef>
                <a:defRPr/>
              </a:pPr>
              <a:r>
                <a:rPr lang="zh-CN" altLang="en-US" sz="2400" spc="50" dirty="0" smtClean="0">
                  <a:ln w="11430"/>
                  <a:solidFill>
                    <a:srgbClr val="0000FF"/>
                  </a:solidFill>
                  <a:latin typeface="方正大黑简体" pitchFamily="65" charset="-122"/>
                  <a:ea typeface="方正大黑简体" pitchFamily="65" charset="-122"/>
                </a:rPr>
                <a:t>研究意义</a:t>
              </a:r>
              <a:endParaRPr lang="en-US" altLang="zh-CN" sz="2400" spc="50" dirty="0" smtClean="0">
                <a:ln w="11430"/>
                <a:solidFill>
                  <a:srgbClr val="0000FF"/>
                </a:solidFill>
                <a:latin typeface="方正大黑简体" pitchFamily="65" charset="-122"/>
                <a:ea typeface="方正大黑简体" pitchFamily="65" charset="-122"/>
              </a:endParaRPr>
            </a:p>
            <a:p>
              <a:pPr algn="ctr">
                <a:spcBef>
                  <a:spcPts val="0"/>
                </a:spcBef>
                <a:defRPr/>
              </a:pPr>
              <a:r>
                <a:rPr lang="zh-CN" altLang="en-US" sz="2400" spc="50" dirty="0" smtClean="0">
                  <a:ln w="11430"/>
                  <a:solidFill>
                    <a:srgbClr val="C00000"/>
                  </a:solidFill>
                  <a:latin typeface="方正大黑简体" pitchFamily="65" charset="-122"/>
                  <a:ea typeface="方正大黑简体" pitchFamily="65" charset="-122"/>
                </a:rPr>
                <a:t>（</a:t>
              </a:r>
              <a:r>
                <a:rPr lang="en-US" altLang="zh-CN" sz="2400" spc="50" dirty="0" smtClean="0">
                  <a:ln w="11430"/>
                  <a:solidFill>
                    <a:srgbClr val="C00000"/>
                  </a:solidFill>
                  <a:latin typeface="方正大黑简体" pitchFamily="65" charset="-122"/>
                  <a:ea typeface="方正大黑简体" pitchFamily="65" charset="-122"/>
                </a:rPr>
                <a:t>1000</a:t>
              </a:r>
              <a:r>
                <a:rPr lang="zh-CN" altLang="en-US" sz="2400" spc="50" dirty="0" smtClean="0">
                  <a:ln w="11430"/>
                  <a:solidFill>
                    <a:srgbClr val="C00000"/>
                  </a:solidFill>
                  <a:latin typeface="方正大黑简体" pitchFamily="65" charset="-122"/>
                  <a:ea typeface="方正大黑简体" pitchFamily="65" charset="-122"/>
                </a:rPr>
                <a:t>字）</a:t>
              </a:r>
              <a:endParaRPr lang="en-US" altLang="zh-CN" sz="2400" spc="50" dirty="0" smtClean="0">
                <a:ln w="11430"/>
                <a:solidFill>
                  <a:srgbClr val="C00000"/>
                </a:solidFill>
                <a:latin typeface="方正大黑简体" pitchFamily="65" charset="-122"/>
                <a:ea typeface="方正大黑简体" pitchFamily="65" charset="-122"/>
              </a:endParaRPr>
            </a:p>
          </p:txBody>
        </p:sp>
        <p:sp>
          <p:nvSpPr>
            <p:cNvPr id="6" name="等腰三角形 5"/>
            <p:cNvSpPr/>
            <p:nvPr/>
          </p:nvSpPr>
          <p:spPr>
            <a:xfrm rot="10800000">
              <a:off x="3326524" y="4047786"/>
              <a:ext cx="2380593" cy="1643073"/>
            </a:xfrm>
            <a:prstGeom prst="triangle">
              <a:avLst>
                <a:gd name="adj" fmla="val 4966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7" name="Text Box 6"/>
            <p:cNvSpPr txBox="1">
              <a:spLocks noChangeArrowheads="1"/>
            </p:cNvSpPr>
            <p:nvPr/>
          </p:nvSpPr>
          <p:spPr bwMode="auto">
            <a:xfrm>
              <a:off x="3286116" y="4071942"/>
              <a:ext cx="2554515" cy="830997"/>
            </a:xfrm>
            <a:prstGeom prst="rect">
              <a:avLst/>
            </a:prstGeom>
            <a:noFill/>
            <a:ln w="9525">
              <a:noFill/>
              <a:miter lim="800000"/>
              <a:headEnd/>
              <a:tailEnd/>
            </a:ln>
          </p:spPr>
          <p:txBody>
            <a:bodyPr wrap="square">
              <a:spAutoFit/>
            </a:bodyPr>
            <a:lstStyle/>
            <a:p>
              <a:pPr algn="ctr">
                <a:spcBef>
                  <a:spcPts val="0"/>
                </a:spcBef>
                <a:defRPr/>
              </a:pPr>
              <a:r>
                <a:rPr lang="zh-CN" altLang="en-US" sz="2400" spc="50" dirty="0" smtClean="0">
                  <a:ln w="11430"/>
                  <a:solidFill>
                    <a:srgbClr val="0000FF"/>
                  </a:solidFill>
                  <a:latin typeface="方正大黑简体" pitchFamily="65" charset="-122"/>
                  <a:ea typeface="方正大黑简体" pitchFamily="65" charset="-122"/>
                </a:rPr>
                <a:t>中文摘要</a:t>
              </a:r>
              <a:endParaRPr lang="en-US" altLang="zh-CN" sz="2400" spc="50" dirty="0" smtClean="0">
                <a:ln w="11430"/>
                <a:solidFill>
                  <a:srgbClr val="0000FF"/>
                </a:solidFill>
                <a:latin typeface="方正大黑简体" pitchFamily="65" charset="-122"/>
                <a:ea typeface="方正大黑简体" pitchFamily="65" charset="-122"/>
              </a:endParaRPr>
            </a:p>
            <a:p>
              <a:pPr algn="ctr">
                <a:spcBef>
                  <a:spcPts val="0"/>
                </a:spcBef>
                <a:defRPr/>
              </a:pPr>
              <a:r>
                <a:rPr lang="zh-CN" altLang="en-US" sz="2400" spc="50" dirty="0" smtClean="0">
                  <a:ln w="11430"/>
                  <a:solidFill>
                    <a:srgbClr val="C00000"/>
                  </a:solidFill>
                  <a:latin typeface="方正大黑简体" pitchFamily="65" charset="-122"/>
                  <a:ea typeface="方正大黑简体" pitchFamily="65" charset="-122"/>
                </a:rPr>
                <a:t>（ </a:t>
              </a:r>
              <a:r>
                <a:rPr lang="en-US" altLang="zh-CN" sz="2400" spc="50" dirty="0" smtClean="0">
                  <a:ln w="11430"/>
                  <a:solidFill>
                    <a:srgbClr val="C00000"/>
                  </a:solidFill>
                  <a:latin typeface="方正大黑简体" pitchFamily="65" charset="-122"/>
                  <a:ea typeface="方正大黑简体" pitchFamily="65" charset="-122"/>
                </a:rPr>
                <a:t>400</a:t>
              </a:r>
              <a:r>
                <a:rPr lang="zh-CN" altLang="en-US" sz="2400" spc="50" dirty="0" smtClean="0">
                  <a:ln w="11430"/>
                  <a:solidFill>
                    <a:srgbClr val="C00000"/>
                  </a:solidFill>
                  <a:latin typeface="方正大黑简体" pitchFamily="65" charset="-122"/>
                  <a:ea typeface="方正大黑简体" pitchFamily="65" charset="-122"/>
                </a:rPr>
                <a:t>字）</a:t>
              </a:r>
              <a:endParaRPr lang="en-US" altLang="zh-CN" sz="2400" spc="50" dirty="0" smtClean="0">
                <a:ln w="11430"/>
                <a:solidFill>
                  <a:srgbClr val="C00000"/>
                </a:solidFill>
                <a:latin typeface="方正大黑简体" pitchFamily="65" charset="-122"/>
                <a:ea typeface="方正大黑简体" pitchFamily="65" charset="-122"/>
              </a:endParaRPr>
            </a:p>
          </p:txBody>
        </p:sp>
        <p:sp>
          <p:nvSpPr>
            <p:cNvPr id="16" name="Text Box 3"/>
            <p:cNvSpPr txBox="1">
              <a:spLocks noChangeArrowheads="1"/>
            </p:cNvSpPr>
            <p:nvPr/>
          </p:nvSpPr>
          <p:spPr bwMode="auto">
            <a:xfrm>
              <a:off x="428596" y="5844621"/>
              <a:ext cx="84248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spcBef>
                  <a:spcPts val="0"/>
                </a:spcBef>
                <a:defRPr/>
              </a:pPr>
              <a:r>
                <a:rPr lang="zh-CN" altLang="en-US" sz="2800" dirty="0" smtClean="0">
                  <a:solidFill>
                    <a:srgbClr val="C00000"/>
                  </a:solidFill>
                  <a:latin typeface="方正大黑简体" pitchFamily="2" charset="-122"/>
                  <a:ea typeface="方正大黑简体" pitchFamily="2" charset="-122"/>
                  <a:cs typeface="Times New Roman" pitchFamily="18" charset="0"/>
                </a:rPr>
                <a:t>共同之处：科学问题</a:t>
              </a:r>
              <a:endParaRPr lang="en-US" altLang="zh-CN" sz="2800" dirty="0" smtClean="0">
                <a:solidFill>
                  <a:srgbClr val="C00000"/>
                </a:solidFill>
                <a:latin typeface="方正大黑简体" pitchFamily="2" charset="-122"/>
                <a:ea typeface="方正大黑简体" pitchFamily="2" charset="-122"/>
                <a:cs typeface="Times New Roman" pitchFamily="18" charset="0"/>
              </a:endParaRPr>
            </a:p>
            <a:p>
              <a:pPr>
                <a:spcBef>
                  <a:spcPts val="0"/>
                </a:spcBef>
                <a:defRPr/>
              </a:pPr>
              <a:r>
                <a:rPr lang="zh-CN" altLang="en-US" sz="2800" dirty="0" smtClean="0">
                  <a:solidFill>
                    <a:srgbClr val="C00000"/>
                  </a:solidFill>
                  <a:latin typeface="方正大黑简体" pitchFamily="2" charset="-122"/>
                  <a:ea typeface="方正大黑简体" pitchFamily="2" charset="-122"/>
                  <a:cs typeface="Times New Roman" pitchFamily="18" charset="0"/>
                </a:rPr>
                <a:t>不同之处：梯次浓缩</a:t>
              </a:r>
              <a:endParaRPr lang="en-US" altLang="zh-CN" sz="2800" dirty="0" smtClean="0">
                <a:solidFill>
                  <a:srgbClr val="C00000"/>
                </a:solidFill>
                <a:latin typeface="方正大黑简体" pitchFamily="2" charset="-122"/>
                <a:ea typeface="方正大黑简体" pitchFamily="2" charset="-122"/>
                <a:cs typeface="Times New Roman" pitchFamily="18" charset="0"/>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83985"/>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参考文献</a:t>
            </a:r>
          </a:p>
        </p:txBody>
      </p:sp>
      <p:sp>
        <p:nvSpPr>
          <p:cNvPr id="26628" name="矩形 3"/>
          <p:cNvSpPr>
            <a:spLocks noChangeArrowheads="1"/>
          </p:cNvSpPr>
          <p:nvPr/>
        </p:nvSpPr>
        <p:spPr bwMode="auto">
          <a:xfrm>
            <a:off x="395536" y="1214422"/>
            <a:ext cx="8496944"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Bef>
                <a:spcPts val="0"/>
              </a:spcBef>
              <a:buFont typeface="Wingdings" pitchFamily="2" charset="2"/>
              <a:buNone/>
              <a:defRPr/>
            </a:pPr>
            <a:endParaRPr lang="en-US" altLang="zh-CN" sz="2800" b="1" spc="50" dirty="0" smtClean="0">
              <a:ln w="11430"/>
              <a:solidFill>
                <a:srgbClr val="0000FF"/>
              </a:solidFill>
              <a:latin typeface="方正大黑简体" pitchFamily="65" charset="-122"/>
              <a:ea typeface="方正大黑简体" pitchFamily="65" charset="-122"/>
            </a:endParaRPr>
          </a:p>
          <a:p>
            <a:pPr marL="457200" indent="-457200">
              <a:lnSpc>
                <a:spcPct val="150000"/>
              </a:lnSpc>
              <a:spcBef>
                <a:spcPts val="0"/>
              </a:spcBef>
              <a:buFont typeface="Wingdings" pitchFamily="2" charset="2"/>
              <a:buChar char="Ø"/>
              <a:defRPr/>
            </a:pPr>
            <a:r>
              <a:rPr lang="zh-CN" altLang="en-US" sz="2800" spc="50" dirty="0" smtClean="0">
                <a:ln w="11430"/>
                <a:solidFill>
                  <a:srgbClr val="C00000"/>
                </a:solidFill>
                <a:latin typeface="方正大黑简体" pitchFamily="65" charset="-122"/>
                <a:ea typeface="方正大黑简体" pitchFamily="65" charset="-122"/>
              </a:rPr>
              <a:t>文献内容要准：</a:t>
            </a:r>
            <a:r>
              <a:rPr lang="zh-CN" altLang="en-US" sz="2800" spc="50" dirty="0" smtClean="0">
                <a:ln w="11430"/>
                <a:solidFill>
                  <a:srgbClr val="0000FF"/>
                </a:solidFill>
                <a:latin typeface="方正大黑简体" pitchFamily="65" charset="-122"/>
                <a:ea typeface="方正大黑简体" pitchFamily="65" charset="-122"/>
              </a:rPr>
              <a:t>对英文文献理解忌断章取意</a:t>
            </a:r>
            <a:endParaRPr lang="en-US" altLang="zh-CN" sz="2800" spc="50" dirty="0" smtClean="0">
              <a:ln w="11430"/>
              <a:solidFill>
                <a:srgbClr val="0000FF"/>
              </a:solidFill>
              <a:latin typeface="方正大黑简体" pitchFamily="65" charset="-122"/>
              <a:ea typeface="方正大黑简体" pitchFamily="65" charset="-122"/>
            </a:endParaRPr>
          </a:p>
          <a:p>
            <a:pPr marL="457200" indent="-457200">
              <a:lnSpc>
                <a:spcPct val="150000"/>
              </a:lnSpc>
              <a:spcBef>
                <a:spcPts val="0"/>
              </a:spcBef>
              <a:buFont typeface="Wingdings" pitchFamily="2" charset="2"/>
              <a:buChar char="Ø"/>
              <a:defRPr/>
            </a:pPr>
            <a:r>
              <a:rPr lang="zh-CN" altLang="en-US" sz="2800" spc="50" dirty="0" smtClean="0">
                <a:ln w="11430"/>
                <a:solidFill>
                  <a:srgbClr val="C00000"/>
                </a:solidFill>
                <a:latin typeface="方正大黑简体" pitchFamily="65" charset="-122"/>
                <a:ea typeface="方正大黑简体" pitchFamily="65" charset="-122"/>
              </a:rPr>
              <a:t>文献类别要全</a:t>
            </a:r>
            <a:r>
              <a:rPr lang="zh-CN" altLang="en-US" sz="2800" dirty="0" smtClean="0">
                <a:solidFill>
                  <a:srgbClr val="C00000"/>
                </a:solidFill>
                <a:latin typeface="华文中宋" pitchFamily="2" charset="-122"/>
                <a:ea typeface="华文中宋" pitchFamily="2" charset="-122"/>
              </a:rPr>
              <a:t>：</a:t>
            </a:r>
            <a:r>
              <a:rPr lang="zh-CN" altLang="en-US" sz="2800" spc="50" dirty="0" smtClean="0">
                <a:ln w="11430"/>
                <a:solidFill>
                  <a:srgbClr val="0000FF"/>
                </a:solidFill>
                <a:latin typeface="方正大黑简体" pitchFamily="65" charset="-122"/>
                <a:ea typeface="方正大黑简体" pitchFamily="65" charset="-122"/>
              </a:rPr>
              <a:t>以英文文献为主，也要引用国内</a:t>
            </a:r>
            <a:br>
              <a:rPr lang="zh-CN" altLang="en-US" sz="2800" spc="50" dirty="0" smtClean="0">
                <a:ln w="11430"/>
                <a:solidFill>
                  <a:srgbClr val="0000FF"/>
                </a:solidFill>
                <a:latin typeface="方正大黑简体" pitchFamily="65" charset="-122"/>
                <a:ea typeface="方正大黑简体" pitchFamily="65" charset="-122"/>
              </a:rPr>
            </a:br>
            <a:r>
              <a:rPr lang="zh-CN" altLang="en-US" sz="2800" spc="50" dirty="0" smtClean="0">
                <a:ln w="11430"/>
                <a:solidFill>
                  <a:srgbClr val="0000FF"/>
                </a:solidFill>
                <a:latin typeface="方正大黑简体" pitchFamily="65" charset="-122"/>
                <a:ea typeface="方正大黑简体" pitchFamily="65" charset="-122"/>
              </a:rPr>
              <a:t>                         知名同行专家的文献</a:t>
            </a:r>
            <a:endParaRPr lang="en-US" altLang="zh-CN" sz="2800" spc="50" dirty="0" smtClean="0">
              <a:ln w="11430"/>
              <a:solidFill>
                <a:srgbClr val="0000FF"/>
              </a:solidFill>
              <a:latin typeface="方正大黑简体" pitchFamily="65" charset="-122"/>
              <a:ea typeface="方正大黑简体" pitchFamily="65" charset="-122"/>
            </a:endParaRPr>
          </a:p>
          <a:p>
            <a:pPr marL="457200" indent="-457200">
              <a:lnSpc>
                <a:spcPct val="150000"/>
              </a:lnSpc>
              <a:spcBef>
                <a:spcPts val="0"/>
              </a:spcBef>
              <a:buFont typeface="Wingdings" pitchFamily="2" charset="2"/>
              <a:buChar char="Ø"/>
              <a:defRPr/>
            </a:pPr>
            <a:r>
              <a:rPr lang="zh-CN" altLang="en-US" sz="2800" spc="50" dirty="0" smtClean="0">
                <a:ln w="11430"/>
                <a:solidFill>
                  <a:srgbClr val="C00000"/>
                </a:solidFill>
                <a:latin typeface="方正大黑简体" pitchFamily="65" charset="-122"/>
                <a:ea typeface="方正大黑简体" pitchFamily="65" charset="-122"/>
              </a:rPr>
              <a:t>引文格式统一：</a:t>
            </a:r>
            <a:r>
              <a:rPr lang="zh-CN" altLang="en-US" sz="2800" spc="50" dirty="0" smtClean="0">
                <a:ln w="11430"/>
                <a:solidFill>
                  <a:srgbClr val="0000FF"/>
                </a:solidFill>
                <a:latin typeface="方正大黑简体" pitchFamily="65" charset="-122"/>
                <a:ea typeface="方正大黑简体" pitchFamily="65" charset="-122"/>
              </a:rPr>
              <a:t>利用文献编辑软件编辑引文格式</a:t>
            </a:r>
            <a:endParaRPr lang="en-US" altLang="zh-CN" sz="2800" spc="50" dirty="0" smtClean="0">
              <a:ln w="11430"/>
              <a:solidFill>
                <a:srgbClr val="0000FF"/>
              </a:solidFill>
              <a:latin typeface="方正大黑简体" pitchFamily="65" charset="-122"/>
              <a:ea typeface="方正大黑简体" pitchFamily="65" charset="-122"/>
            </a:endParaRPr>
          </a:p>
          <a:p>
            <a:pPr marL="457200" indent="-457200">
              <a:lnSpc>
                <a:spcPct val="150000"/>
              </a:lnSpc>
              <a:spcBef>
                <a:spcPts val="0"/>
              </a:spcBef>
              <a:buFont typeface="Wingdings" pitchFamily="2" charset="2"/>
              <a:buChar char="Ø"/>
              <a:defRPr/>
            </a:pPr>
            <a:r>
              <a:rPr lang="zh-CN" altLang="en-US" sz="2800" spc="50" dirty="0" smtClean="0">
                <a:ln w="11430"/>
                <a:solidFill>
                  <a:srgbClr val="C00000"/>
                </a:solidFill>
                <a:latin typeface="方正大黑简体" pitchFamily="65" charset="-122"/>
                <a:ea typeface="方正大黑简体" pitchFamily="65" charset="-122"/>
              </a:rPr>
              <a:t>文献年代要新：</a:t>
            </a:r>
            <a:r>
              <a:rPr lang="zh-CN" altLang="en-US" sz="2800" spc="50" dirty="0" smtClean="0">
                <a:ln w="11430"/>
                <a:solidFill>
                  <a:srgbClr val="0000FF"/>
                </a:solidFill>
                <a:latin typeface="方正大黑简体" pitchFamily="65" charset="-122"/>
                <a:ea typeface="方正大黑简体" pitchFamily="65" charset="-122"/>
              </a:rPr>
              <a:t>主要是近 </a:t>
            </a:r>
            <a:r>
              <a:rPr lang="en-US" altLang="zh-CN" sz="2800" spc="50" dirty="0" smtClean="0">
                <a:ln w="11430"/>
                <a:solidFill>
                  <a:srgbClr val="0000FF"/>
                </a:solidFill>
                <a:latin typeface="方正大黑简体" pitchFamily="65" charset="-122"/>
                <a:ea typeface="方正大黑简体" pitchFamily="65" charset="-122"/>
              </a:rPr>
              <a:t>3-5</a:t>
            </a:r>
            <a:r>
              <a:rPr lang="zh-CN" altLang="en-US" sz="2800" spc="50" dirty="0" smtClean="0">
                <a:ln w="11430"/>
                <a:solidFill>
                  <a:srgbClr val="0000FF"/>
                </a:solidFill>
                <a:latin typeface="方正大黑简体" pitchFamily="65" charset="-122"/>
                <a:ea typeface="方正大黑简体" pitchFamily="65" charset="-122"/>
              </a:rPr>
              <a:t>年的文献，最好能</a:t>
            </a:r>
            <a:endParaRPr lang="en-US" altLang="zh-CN" sz="2800" spc="50" dirty="0" smtClean="0">
              <a:ln w="11430"/>
              <a:solidFill>
                <a:srgbClr val="0000FF"/>
              </a:solidFill>
              <a:latin typeface="方正大黑简体" pitchFamily="65" charset="-122"/>
              <a:ea typeface="方正大黑简体" pitchFamily="65" charset="-122"/>
            </a:endParaRPr>
          </a:p>
          <a:p>
            <a:pPr marL="514350" indent="-514350">
              <a:lnSpc>
                <a:spcPct val="150000"/>
              </a:lnSpc>
              <a:spcBef>
                <a:spcPts val="0"/>
              </a:spcBef>
              <a:defRPr/>
            </a:pPr>
            <a:r>
              <a:rPr lang="zh-CN" altLang="en-US" sz="2800" spc="50" dirty="0" smtClean="0">
                <a:ln w="11430"/>
                <a:solidFill>
                  <a:srgbClr val="0000FF"/>
                </a:solidFill>
                <a:latin typeface="方正大黑简体" pitchFamily="65" charset="-122"/>
                <a:ea typeface="方正大黑简体" pitchFamily="65" charset="-122"/>
              </a:rPr>
              <a:t>                             有申报当年的最新文献</a:t>
            </a:r>
            <a:endParaRPr lang="zh-CN" altLang="en-US" sz="2800" spc="50" dirty="0">
              <a:ln w="11430"/>
              <a:solidFill>
                <a:srgbClr val="0000FF"/>
              </a:solidFill>
              <a:latin typeface="方正大黑简体" pitchFamily="65" charset="-122"/>
              <a:ea typeface="方正大黑简体" pitchFamily="65" charset="-122"/>
            </a:endParaRPr>
          </a:p>
          <a:p>
            <a:pPr>
              <a:spcBef>
                <a:spcPts val="0"/>
              </a:spcBef>
              <a:buFont typeface="Wingdings" pitchFamily="2" charset="2"/>
              <a:buNone/>
              <a:defRPr/>
            </a:pPr>
            <a:r>
              <a:rPr lang="zh-CN" altLang="en-US"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rPr>
              <a:t>     </a:t>
            </a:r>
            <a:endParaRPr lang="en-US" altLang="zh-CN" sz="2400" b="1" spc="50" dirty="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6" name="Rectangle 3"/>
          <p:cNvSpPr txBox="1">
            <a:spLocks noChangeArrowheads="1"/>
          </p:cNvSpPr>
          <p:nvPr/>
        </p:nvSpPr>
        <p:spPr>
          <a:xfrm>
            <a:off x="2071670" y="1571612"/>
            <a:ext cx="4786346" cy="4143404"/>
          </a:xfrm>
          <a:prstGeom prst="rect">
            <a:avLst/>
          </a:prstGeom>
        </p:spPr>
        <p:txBody>
          <a:bodyPr/>
          <a:lstStyle/>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endParaRPr kumimoji="0" lang="en-US" altLang="zh-CN"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C00000"/>
                </a:solidFill>
                <a:effectLst/>
                <a:uLnTx/>
                <a:uFillTx/>
                <a:latin typeface="方正大黑简体" pitchFamily="65" charset="-122"/>
                <a:ea typeface="方正大黑简体" pitchFamily="65" charset="-122"/>
                <a:cs typeface="+mn-cs"/>
              </a:rPr>
              <a:t>研究内容、</a:t>
            </a:r>
            <a:r>
              <a:rPr lang="zh-CN" altLang="en-US" sz="2800" b="1" dirty="0" smtClean="0">
                <a:solidFill>
                  <a:srgbClr val="C00000"/>
                </a:solidFill>
                <a:latin typeface="方正大黑简体" pitchFamily="65" charset="-122"/>
                <a:ea typeface="方正大黑简体" pitchFamily="65" charset="-122"/>
              </a:rPr>
              <a:t>研究目标</a:t>
            </a:r>
            <a:endParaRPr lang="en-US" altLang="zh-CN" sz="2800" b="1" dirty="0" smtClean="0">
              <a:solidFill>
                <a:srgbClr val="C00000"/>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C00000"/>
                </a:solidFill>
                <a:latin typeface="方正大黑简体" pitchFamily="65" charset="-122"/>
                <a:ea typeface="方正大黑简体" pitchFamily="65" charset="-122"/>
              </a:rPr>
              <a:t>     及拟解决的关键问题</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500042"/>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研究内容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8" name="矩形 7"/>
          <p:cNvSpPr/>
          <p:nvPr/>
        </p:nvSpPr>
        <p:spPr>
          <a:xfrm>
            <a:off x="785786" y="1571612"/>
            <a:ext cx="7882016" cy="3900555"/>
          </a:xfrm>
          <a:prstGeom prst="rect">
            <a:avLst/>
          </a:prstGeom>
        </p:spPr>
        <p:txBody>
          <a:bodyPr wrap="square">
            <a:spAutoFit/>
          </a:bodyPr>
          <a:lstStyle/>
          <a:p>
            <a:pPr eaLnBrk="1" hangingPunct="1">
              <a:lnSpc>
                <a:spcPct val="15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存在问题</a:t>
            </a:r>
            <a:r>
              <a:rPr lang="zh-CN" altLang="en-US" sz="2800" dirty="0" smtClean="0">
                <a:solidFill>
                  <a:srgbClr val="0000FF"/>
                </a:solidFill>
                <a:latin typeface="方正大黑简体" pitchFamily="65" charset="-122"/>
                <a:ea typeface="方正大黑简体" pitchFamily="65" charset="-122"/>
              </a:rPr>
              <a:t>：内容过多，一个研究周期难以完成</a:t>
            </a:r>
          </a:p>
          <a:p>
            <a:pPr eaLnBrk="1" hangingPunct="1">
              <a:lnSpc>
                <a:spcPct val="150000"/>
              </a:lnSpc>
              <a:buFont typeface="Wingdings" pitchFamily="2" charset="2"/>
              <a:buNone/>
              <a:defRPr/>
            </a:pPr>
            <a:r>
              <a:rPr lang="zh-CN" altLang="en-US" sz="2800" dirty="0" smtClean="0">
                <a:solidFill>
                  <a:srgbClr val="0000FF"/>
                </a:solidFill>
                <a:latin typeface="方正大黑简体" pitchFamily="65" charset="-122"/>
                <a:ea typeface="方正大黑简体" pitchFamily="65" charset="-122"/>
              </a:rPr>
              <a:t>                   内容分散，不能集中阐明研究目标</a:t>
            </a:r>
            <a:endParaRPr lang="en-US" altLang="zh-CN" sz="2800" dirty="0" smtClean="0">
              <a:solidFill>
                <a:srgbClr val="0000FF"/>
              </a:solidFill>
              <a:latin typeface="方正大黑简体" pitchFamily="65" charset="-122"/>
              <a:ea typeface="方正大黑简体" pitchFamily="65" charset="-122"/>
            </a:endParaRPr>
          </a:p>
          <a:p>
            <a:pPr>
              <a:lnSpc>
                <a:spcPct val="150000"/>
              </a:lnSpc>
              <a:defRPr/>
            </a:pPr>
            <a:r>
              <a:rPr lang="zh-CN" altLang="en-US" sz="2800" dirty="0" smtClean="0">
                <a:solidFill>
                  <a:srgbClr val="0000FF"/>
                </a:solidFill>
                <a:latin typeface="方正大黑简体" pitchFamily="65" charset="-122"/>
                <a:ea typeface="方正大黑简体" pitchFamily="65" charset="-122"/>
              </a:rPr>
              <a:t>                   研究内容之间无衔接、无互补性</a:t>
            </a:r>
          </a:p>
          <a:p>
            <a:pPr eaLnBrk="1" hangingPunct="1">
              <a:lnSpc>
                <a:spcPct val="15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撰写要求</a:t>
            </a:r>
            <a:r>
              <a:rPr lang="zh-CN" altLang="en-US" sz="2800" dirty="0" smtClean="0">
                <a:solidFill>
                  <a:srgbClr val="0000FF"/>
                </a:solidFill>
                <a:latin typeface="方正大黑简体" pitchFamily="65" charset="-122"/>
                <a:ea typeface="方正大黑简体" pitchFamily="65" charset="-122"/>
              </a:rPr>
              <a:t>：为目标服务</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需依据目标确定内容</a:t>
            </a:r>
          </a:p>
          <a:p>
            <a:pPr eaLnBrk="1" hangingPunct="1">
              <a:lnSpc>
                <a:spcPct val="150000"/>
              </a:lnSpc>
              <a:buFont typeface="Wingdings" pitchFamily="2" charset="2"/>
              <a:buNone/>
              <a:defRPr/>
            </a:pPr>
            <a:r>
              <a:rPr lang="zh-CN" altLang="en-US" sz="2800" dirty="0" smtClean="0">
                <a:solidFill>
                  <a:srgbClr val="0000FF"/>
                </a:solidFill>
                <a:latin typeface="方正大黑简体" pitchFamily="65" charset="-122"/>
                <a:ea typeface="方正大黑简体" pitchFamily="65" charset="-122"/>
              </a:rPr>
              <a:t>                   要重点阐述</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注意与技术路线区别</a:t>
            </a:r>
            <a:endParaRPr lang="en-US" altLang="zh-CN" sz="2800" dirty="0" smtClean="0">
              <a:solidFill>
                <a:srgbClr val="0000FF"/>
              </a:solidFill>
              <a:latin typeface="方正大黑简体" pitchFamily="65" charset="-122"/>
              <a:ea typeface="方正大黑简体" pitchFamily="65" charset="-122"/>
            </a:endParaRPr>
          </a:p>
          <a:p>
            <a:pPr>
              <a:lnSpc>
                <a:spcPct val="150000"/>
              </a:lnSpc>
              <a:defRPr/>
            </a:pPr>
            <a:r>
              <a:rPr lang="zh-CN" altLang="en-US" sz="2800" dirty="0" smtClean="0">
                <a:solidFill>
                  <a:srgbClr val="C00000"/>
                </a:solidFill>
                <a:latin typeface="方正大黑简体" pitchFamily="65" charset="-122"/>
                <a:ea typeface="方正大黑简体" pitchFamily="65" charset="-122"/>
              </a:rPr>
              <a:t>撰写方法</a:t>
            </a:r>
            <a:r>
              <a:rPr lang="zh-CN" altLang="en-US" sz="2800" dirty="0" smtClean="0">
                <a:solidFill>
                  <a:srgbClr val="0000FF"/>
                </a:solidFill>
                <a:latin typeface="方正大黑简体" pitchFamily="65" charset="-122"/>
                <a:ea typeface="方正大黑简体" pitchFamily="65" charset="-122"/>
              </a:rPr>
              <a:t>：分若干分题</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体现阶段目标和内容</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499241"/>
            <a:ext cx="7776864" cy="4487382"/>
          </a:xfrm>
          <a:prstGeom prst="rect">
            <a:avLst/>
          </a:prstGeom>
        </p:spPr>
        <p:txBody>
          <a:bodyPr wrap="square">
            <a:spAutoFit/>
          </a:bodyPr>
          <a:lstStyle/>
          <a:p>
            <a:pPr eaLnBrk="1" hangingPunct="1">
              <a:lnSpc>
                <a:spcPct val="170000"/>
              </a:lnSpc>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a:t>
            </a:r>
            <a:r>
              <a:rPr lang="en-US" altLang="zh-CN" sz="2800" dirty="0" smtClean="0">
                <a:solidFill>
                  <a:srgbClr val="C00000"/>
                </a:solidFill>
                <a:latin typeface="方正大黑简体" pitchFamily="2" charset="-122"/>
                <a:ea typeface="方正大黑简体" pitchFamily="2" charset="-122"/>
              </a:rPr>
              <a:t>1</a:t>
            </a:r>
            <a:r>
              <a:rPr lang="zh-CN" altLang="en-US" sz="2800" dirty="0" smtClean="0">
                <a:solidFill>
                  <a:srgbClr val="C00000"/>
                </a:solidFill>
                <a:latin typeface="方正大黑简体" pitchFamily="2" charset="-122"/>
                <a:ea typeface="方正大黑简体" pitchFamily="2" charset="-122"/>
              </a:rPr>
              <a:t>）筛选白内障相关基因：</a:t>
            </a:r>
            <a:r>
              <a:rPr lang="zh-CN" altLang="en-US" sz="2800" dirty="0" smtClean="0">
                <a:solidFill>
                  <a:srgbClr val="0000FF"/>
                </a:solidFill>
                <a:latin typeface="方正大黑简体" pitchFamily="2" charset="-122"/>
                <a:ea typeface="方正大黑简体" pitchFamily="2" charset="-122"/>
              </a:rPr>
              <a:t>采用改良的消减杂交技术，获得人老年性白内障晶状体上皮细胞和正常晶状体上皮细胞差异表达的基因片段，建立</a:t>
            </a:r>
            <a:r>
              <a:rPr lang="en-US" altLang="zh-CN" sz="2800" dirty="0" err="1" smtClean="0">
                <a:solidFill>
                  <a:srgbClr val="0000FF"/>
                </a:solidFill>
                <a:latin typeface="方正大黑简体" pitchFamily="2" charset="-122"/>
                <a:ea typeface="方正大黑简体" pitchFamily="2" charset="-122"/>
              </a:rPr>
              <a:t>cDNA</a:t>
            </a:r>
            <a:r>
              <a:rPr lang="zh-CN" altLang="en-US" sz="2800" dirty="0" smtClean="0">
                <a:solidFill>
                  <a:srgbClr val="0000FF"/>
                </a:solidFill>
                <a:latin typeface="方正大黑简体" pitchFamily="2" charset="-122"/>
                <a:ea typeface="方正大黑简体" pitchFamily="2" charset="-122"/>
              </a:rPr>
              <a:t>文库。制备差异表达基因的基因芯片，利用基因芯片技术从多个标本的老年性白内障晶状体上皮细胞中筛选出白内障相关基因。</a:t>
            </a:r>
          </a:p>
        </p:txBody>
      </p:sp>
      <p:sp>
        <p:nvSpPr>
          <p:cNvPr id="4" name="Text Box 3"/>
          <p:cNvSpPr txBox="1">
            <a:spLocks noChangeArrowheads="1"/>
          </p:cNvSpPr>
          <p:nvPr/>
        </p:nvSpPr>
        <p:spPr bwMode="auto">
          <a:xfrm>
            <a:off x="361980" y="558209"/>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lvl="0">
              <a:defRPr/>
            </a:pPr>
            <a:r>
              <a:rPr lang="zh-CN" altLang="en-US" sz="3200" dirty="0" smtClean="0">
                <a:solidFill>
                  <a:srgbClr val="C00000"/>
                </a:solidFill>
              </a:rPr>
              <a:t>案  例</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744330"/>
            <a:ext cx="8496944" cy="4671663"/>
          </a:xfrm>
          <a:prstGeom prst="rect">
            <a:avLst/>
          </a:prstGeom>
        </p:spPr>
        <p:txBody>
          <a:bodyPr wrap="square">
            <a:spAutoFit/>
          </a:bodyPr>
          <a:lstStyle/>
          <a:p>
            <a:pPr eaLnBrk="1" hangingPunct="1">
              <a:lnSpc>
                <a:spcPts val="4000"/>
              </a:lnSpc>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a:t>
            </a:r>
            <a:r>
              <a:rPr lang="en-US" altLang="zh-CN" sz="2800" dirty="0" smtClean="0">
                <a:solidFill>
                  <a:srgbClr val="C00000"/>
                </a:solidFill>
                <a:latin typeface="方正大黑简体" pitchFamily="2" charset="-122"/>
                <a:ea typeface="方正大黑简体" pitchFamily="2" charset="-122"/>
              </a:rPr>
              <a:t>2</a:t>
            </a:r>
            <a:r>
              <a:rPr lang="zh-CN" altLang="en-US" sz="2800" dirty="0" smtClean="0">
                <a:solidFill>
                  <a:srgbClr val="C00000"/>
                </a:solidFill>
                <a:latin typeface="方正大黑简体" pitchFamily="2" charset="-122"/>
                <a:ea typeface="方正大黑简体" pitchFamily="2" charset="-122"/>
              </a:rPr>
              <a:t>）研究白内障相关基因的结构：</a:t>
            </a:r>
            <a:r>
              <a:rPr lang="en-US" altLang="zh-CN" sz="2800" dirty="0" smtClean="0">
                <a:solidFill>
                  <a:srgbClr val="C00000"/>
                </a:solidFill>
                <a:latin typeface="方正大黑简体" pitchFamily="2" charset="-122"/>
                <a:ea typeface="方正大黑简体" pitchFamily="2" charset="-122"/>
              </a:rPr>
              <a:t>………</a:t>
            </a:r>
            <a:endParaRPr lang="zh-CN" altLang="en-US" sz="2800" dirty="0" smtClean="0">
              <a:solidFill>
                <a:srgbClr val="C00000"/>
              </a:solidFill>
              <a:latin typeface="方正大黑简体" pitchFamily="2" charset="-122"/>
              <a:ea typeface="方正大黑简体" pitchFamily="2" charset="-122"/>
            </a:endParaRPr>
          </a:p>
          <a:p>
            <a:pPr eaLnBrk="1" hangingPunct="1">
              <a:lnSpc>
                <a:spcPts val="4000"/>
              </a:lnSpc>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a:t>
            </a:r>
            <a:r>
              <a:rPr lang="en-US" altLang="zh-CN" sz="2800" dirty="0" smtClean="0">
                <a:solidFill>
                  <a:srgbClr val="C00000"/>
                </a:solidFill>
                <a:latin typeface="方正大黑简体" pitchFamily="2" charset="-122"/>
                <a:ea typeface="方正大黑简体" pitchFamily="2" charset="-122"/>
              </a:rPr>
              <a:t>3</a:t>
            </a:r>
            <a:r>
              <a:rPr lang="zh-CN" altLang="en-US" sz="2800" dirty="0" smtClean="0">
                <a:solidFill>
                  <a:srgbClr val="C00000"/>
                </a:solidFill>
                <a:latin typeface="方正大黑简体" pitchFamily="2" charset="-122"/>
                <a:ea typeface="方正大黑简体" pitchFamily="2" charset="-122"/>
              </a:rPr>
              <a:t>）研究白内障相关基因在晶状体上皮细胞变化中的作用：</a:t>
            </a:r>
            <a:r>
              <a:rPr lang="en-US" altLang="zh-CN" sz="2800" dirty="0" smtClean="0">
                <a:solidFill>
                  <a:srgbClr val="C00000"/>
                </a:solidFill>
                <a:latin typeface="方正大黑简体" pitchFamily="2" charset="-122"/>
                <a:ea typeface="方正大黑简体" pitchFamily="2" charset="-122"/>
              </a:rPr>
              <a:t>………</a:t>
            </a:r>
            <a:endParaRPr lang="zh-CN" altLang="en-US" sz="2800" dirty="0" smtClean="0">
              <a:solidFill>
                <a:srgbClr val="C00000"/>
              </a:solidFill>
              <a:latin typeface="方正大黑简体" pitchFamily="2" charset="-122"/>
              <a:ea typeface="方正大黑简体" pitchFamily="2" charset="-122"/>
            </a:endParaRPr>
          </a:p>
          <a:p>
            <a:pPr eaLnBrk="1" hangingPunct="1">
              <a:lnSpc>
                <a:spcPts val="4000"/>
              </a:lnSpc>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      观察指标如下：</a:t>
            </a:r>
          </a:p>
          <a:p>
            <a:pPr eaLnBrk="1" hangingPunct="1">
              <a:lnSpc>
                <a:spcPts val="4000"/>
              </a:lnSpc>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      ①存活细胞数；②光镜、透射电镜下细胞形态的变化；③细胞凋亡检测：用原位末端标记和连接酶介导</a:t>
            </a:r>
            <a:r>
              <a:rPr lang="en-US" altLang="zh-CN" sz="2800" dirty="0" smtClean="0">
                <a:solidFill>
                  <a:srgbClr val="0000FF"/>
                </a:solidFill>
                <a:latin typeface="方正大黑简体" pitchFamily="2" charset="-122"/>
                <a:ea typeface="方正大黑简体" pitchFamily="2" charset="-122"/>
              </a:rPr>
              <a:t>PCR</a:t>
            </a:r>
            <a:r>
              <a:rPr lang="zh-CN" altLang="en-US" sz="2800" dirty="0" smtClean="0">
                <a:solidFill>
                  <a:srgbClr val="0000FF"/>
                </a:solidFill>
                <a:latin typeface="方正大黑简体" pitchFamily="2" charset="-122"/>
                <a:ea typeface="方正大黑简体" pitchFamily="2" charset="-122"/>
              </a:rPr>
              <a:t>方法，从形态和</a:t>
            </a:r>
            <a:r>
              <a:rPr lang="en-US" altLang="zh-CN" sz="2800" dirty="0" smtClean="0">
                <a:solidFill>
                  <a:srgbClr val="0000FF"/>
                </a:solidFill>
                <a:latin typeface="方正大黑简体" pitchFamily="2" charset="-122"/>
                <a:ea typeface="方正大黑简体" pitchFamily="2" charset="-122"/>
              </a:rPr>
              <a:t>DNA</a:t>
            </a:r>
            <a:r>
              <a:rPr lang="zh-CN" altLang="en-US" sz="2800" dirty="0" smtClean="0">
                <a:solidFill>
                  <a:srgbClr val="0000FF"/>
                </a:solidFill>
                <a:latin typeface="方正大黑简体" pitchFamily="2" charset="-122"/>
                <a:ea typeface="方正大黑简体" pitchFamily="2" charset="-122"/>
              </a:rPr>
              <a:t>水平分析细胞凋亡；④细胞增殖的检测：</a:t>
            </a:r>
            <a:r>
              <a:rPr lang="en-US" altLang="zh-CN" sz="2800" dirty="0" smtClean="0">
                <a:solidFill>
                  <a:srgbClr val="0000FF"/>
                </a:solidFill>
                <a:latin typeface="方正大黑简体" pitchFamily="2" charset="-122"/>
                <a:ea typeface="方正大黑简体" pitchFamily="2" charset="-122"/>
              </a:rPr>
              <a:t>…</a:t>
            </a:r>
            <a:r>
              <a:rPr lang="zh-CN" altLang="en-US" sz="2800" dirty="0" smtClean="0">
                <a:solidFill>
                  <a:srgbClr val="0000FF"/>
                </a:solidFill>
                <a:latin typeface="方正大黑简体" pitchFamily="2" charset="-122"/>
                <a:ea typeface="方正大黑简体" pitchFamily="2" charset="-122"/>
              </a:rPr>
              <a:t>；⑤细胞骨架蛋白的检测：</a:t>
            </a:r>
            <a:r>
              <a:rPr lang="en-US" altLang="zh-CN" sz="2800" dirty="0" smtClean="0">
                <a:solidFill>
                  <a:srgbClr val="0000FF"/>
                </a:solidFill>
                <a:latin typeface="方正大黑简体" pitchFamily="2" charset="-122"/>
                <a:ea typeface="方正大黑简体" pitchFamily="2" charset="-122"/>
              </a:rPr>
              <a:t>…</a:t>
            </a:r>
            <a:r>
              <a:rPr lang="zh-CN" altLang="en-US" sz="2800" dirty="0" smtClean="0">
                <a:solidFill>
                  <a:srgbClr val="0000FF"/>
                </a:solidFill>
                <a:latin typeface="方正大黑简体" pitchFamily="2" charset="-122"/>
                <a:ea typeface="方正大黑简体" pitchFamily="2" charset="-122"/>
              </a:rPr>
              <a:t>；⑥晶状体蛋白的检测： </a:t>
            </a:r>
            <a:r>
              <a:rPr lang="en-US" altLang="zh-CN" sz="2800" dirty="0" smtClean="0">
                <a:solidFill>
                  <a:srgbClr val="0000FF"/>
                </a:solidFill>
                <a:latin typeface="方正大黑简体" pitchFamily="2" charset="-122"/>
                <a:ea typeface="方正大黑简体" pitchFamily="2" charset="-122"/>
              </a:rPr>
              <a:t>…</a:t>
            </a:r>
            <a:r>
              <a:rPr lang="zh-CN" altLang="en-US" sz="2800" dirty="0" smtClean="0">
                <a:solidFill>
                  <a:srgbClr val="0000FF"/>
                </a:solidFill>
                <a:latin typeface="方正大黑简体" pitchFamily="2" charset="-122"/>
                <a:ea typeface="方正大黑简体" pitchFamily="2" charset="-122"/>
              </a:rPr>
              <a:t>。</a:t>
            </a:r>
          </a:p>
        </p:txBody>
      </p:sp>
      <p:sp>
        <p:nvSpPr>
          <p:cNvPr id="3" name="TextBox 2"/>
          <p:cNvSpPr txBox="1"/>
          <p:nvPr/>
        </p:nvSpPr>
        <p:spPr>
          <a:xfrm>
            <a:off x="1428728" y="5773183"/>
            <a:ext cx="6300192" cy="584775"/>
          </a:xfrm>
          <a:prstGeom prst="rect">
            <a:avLst/>
          </a:prstGeom>
          <a:solidFill>
            <a:schemeClr val="tx2">
              <a:lumMod val="20000"/>
              <a:lumOff val="80000"/>
            </a:schemeClr>
          </a:solidFill>
        </p:spPr>
        <p:txBody>
          <a:bodyPr wrap="square" rtlCol="0">
            <a:spAutoFit/>
          </a:bodyPr>
          <a:lstStyle/>
          <a:p>
            <a:pPr algn="ctr"/>
            <a:r>
              <a:rPr lang="zh-CN" altLang="en-US" sz="3200" b="1" dirty="0" smtClean="0">
                <a:solidFill>
                  <a:srgbClr val="C00000"/>
                </a:solidFill>
                <a:latin typeface="微软雅黑" pitchFamily="34" charset="-122"/>
                <a:ea typeface="微软雅黑" pitchFamily="34" charset="-122"/>
              </a:rPr>
              <a:t>阶段目标    观察指标    方法名称</a:t>
            </a:r>
            <a:endParaRPr lang="zh-CN" altLang="en-US" sz="3200" b="1"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500042"/>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研究目标</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 name="矩形 2"/>
          <p:cNvSpPr/>
          <p:nvPr/>
        </p:nvSpPr>
        <p:spPr>
          <a:xfrm>
            <a:off x="642910" y="1428737"/>
            <a:ext cx="8501090" cy="4527393"/>
          </a:xfrm>
          <a:prstGeom prst="rect">
            <a:avLst/>
          </a:prstGeom>
        </p:spPr>
        <p:txBody>
          <a:bodyPr wrap="square">
            <a:spAutoFit/>
          </a:bodyPr>
          <a:lstStyle/>
          <a:p>
            <a:pPr algn="just" eaLnBrk="1" hangingPunct="1">
              <a:lnSpc>
                <a:spcPct val="14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存在问题： </a:t>
            </a:r>
            <a:r>
              <a:rPr lang="zh-CN" altLang="en-US" sz="2800" dirty="0" smtClean="0">
                <a:solidFill>
                  <a:srgbClr val="0000FF"/>
                </a:solidFill>
                <a:latin typeface="方正大黑简体" pitchFamily="65" charset="-122"/>
                <a:ea typeface="方正大黑简体" pitchFamily="65" charset="-122"/>
              </a:rPr>
              <a:t>语言空虚、夸大研究结果</a:t>
            </a:r>
            <a:endParaRPr lang="en-US" altLang="zh-CN" sz="2800" dirty="0" smtClean="0">
              <a:solidFill>
                <a:srgbClr val="0000FF"/>
              </a:solidFill>
              <a:latin typeface="方正大黑简体" pitchFamily="65" charset="-122"/>
              <a:ea typeface="方正大黑简体" pitchFamily="65" charset="-122"/>
            </a:endParaRPr>
          </a:p>
          <a:p>
            <a:pPr algn="just" eaLnBrk="1" hangingPunct="1">
              <a:lnSpc>
                <a:spcPct val="14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撰写要求：</a:t>
            </a:r>
            <a:r>
              <a:rPr lang="zh-CN" altLang="en-US" sz="2800" dirty="0" smtClean="0">
                <a:solidFill>
                  <a:srgbClr val="0000FF"/>
                </a:solidFill>
                <a:latin typeface="方正大黑简体" pitchFamily="65" charset="-122"/>
                <a:ea typeface="方正大黑简体" pitchFamily="65" charset="-122"/>
              </a:rPr>
              <a:t> 与科学问题和假设相呼应</a:t>
            </a:r>
            <a:endParaRPr lang="en-US" altLang="zh-CN" sz="2800" dirty="0" smtClean="0">
              <a:solidFill>
                <a:srgbClr val="0000FF"/>
              </a:solidFill>
              <a:latin typeface="方正大黑简体" pitchFamily="65" charset="-122"/>
              <a:ea typeface="方正大黑简体" pitchFamily="65" charset="-122"/>
            </a:endParaRPr>
          </a:p>
          <a:p>
            <a:pPr algn="just" eaLnBrk="1" hangingPunct="1">
              <a:lnSpc>
                <a:spcPct val="140000"/>
              </a:lnSpc>
              <a:buFont typeface="Wingdings" pitchFamily="2" charset="2"/>
              <a:buNone/>
              <a:defRPr/>
            </a:pPr>
            <a:r>
              <a:rPr lang="en-US" altLang="zh-CN" sz="2800" dirty="0" smtClean="0">
                <a:solidFill>
                  <a:srgbClr val="0000FF"/>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有限目标、符合研究实际</a:t>
            </a:r>
            <a:endParaRPr lang="en-US" altLang="zh-CN" sz="2800" dirty="0" smtClean="0">
              <a:solidFill>
                <a:srgbClr val="0000FF"/>
              </a:solidFill>
              <a:latin typeface="方正大黑简体" pitchFamily="65" charset="-122"/>
              <a:ea typeface="方正大黑简体" pitchFamily="65" charset="-122"/>
            </a:endParaRPr>
          </a:p>
          <a:p>
            <a:pPr>
              <a:spcBef>
                <a:spcPct val="50000"/>
              </a:spcBef>
              <a:defRPr/>
            </a:pPr>
            <a:r>
              <a:rPr lang="zh-CN" altLang="en-US" sz="2800" dirty="0" smtClean="0">
                <a:solidFill>
                  <a:srgbClr val="C00000"/>
                </a:solidFill>
                <a:latin typeface="方正大黑简体" pitchFamily="65" charset="-122"/>
                <a:ea typeface="方正大黑简体" pitchFamily="65" charset="-122"/>
              </a:rPr>
              <a:t>撰写方法： </a:t>
            </a:r>
            <a:r>
              <a:rPr lang="zh-CN" altLang="en-US" sz="2800" dirty="0" smtClean="0">
                <a:solidFill>
                  <a:srgbClr val="0000FF"/>
                </a:solidFill>
                <a:latin typeface="方正大黑简体" pitchFamily="65" charset="-122"/>
                <a:ea typeface="方正大黑简体" pitchFamily="65" charset="-122"/>
              </a:rPr>
              <a:t>形式</a:t>
            </a:r>
            <a:r>
              <a:rPr lang="en-US" altLang="zh-CN" sz="2800" dirty="0" smtClean="0">
                <a:solidFill>
                  <a:srgbClr val="0000FF"/>
                </a:solidFill>
                <a:latin typeface="方正大黑简体" pitchFamily="65" charset="-122"/>
                <a:ea typeface="方正大黑简体" pitchFamily="65" charset="-122"/>
              </a:rPr>
              <a:t>1</a:t>
            </a:r>
            <a:r>
              <a:rPr lang="zh-CN" altLang="en-US" sz="2800" dirty="0" smtClean="0">
                <a:solidFill>
                  <a:srgbClr val="0000FF"/>
                </a:solidFill>
                <a:latin typeface="方正大黑简体" pitchFamily="65" charset="-122"/>
                <a:ea typeface="方正大黑简体" pitchFamily="65" charset="-122"/>
              </a:rPr>
              <a:t>：只设一个总目标</a:t>
            </a:r>
            <a:endParaRPr lang="en-US" altLang="zh-CN" sz="2800" dirty="0" smtClean="0">
              <a:solidFill>
                <a:srgbClr val="0000FF"/>
              </a:solidFill>
              <a:latin typeface="方正大黑简体" pitchFamily="65" charset="-122"/>
              <a:ea typeface="方正大黑简体" pitchFamily="65" charset="-122"/>
            </a:endParaRPr>
          </a:p>
          <a:p>
            <a:pPr>
              <a:spcBef>
                <a:spcPct val="50000"/>
              </a:spcBef>
              <a:defRPr/>
            </a:pPr>
            <a:r>
              <a:rPr lang="zh-CN" altLang="en-US" sz="2800" dirty="0" smtClean="0">
                <a:solidFill>
                  <a:srgbClr val="0000FF"/>
                </a:solidFill>
                <a:latin typeface="方正大黑简体" pitchFamily="65" charset="-122"/>
                <a:ea typeface="方正大黑简体" pitchFamily="65" charset="-122"/>
              </a:rPr>
              <a:t>                   形式</a:t>
            </a:r>
            <a:r>
              <a:rPr lang="en-US" altLang="zh-CN" sz="2800" dirty="0" smtClean="0">
                <a:solidFill>
                  <a:srgbClr val="0000FF"/>
                </a:solidFill>
                <a:latin typeface="方正大黑简体" pitchFamily="65" charset="-122"/>
                <a:ea typeface="方正大黑简体" pitchFamily="65" charset="-122"/>
              </a:rPr>
              <a:t>2</a:t>
            </a:r>
            <a:r>
              <a:rPr lang="zh-CN" altLang="en-US" sz="2800" dirty="0" smtClean="0">
                <a:solidFill>
                  <a:srgbClr val="0000FF"/>
                </a:solidFill>
                <a:latin typeface="方正大黑简体" pitchFamily="65" charset="-122"/>
                <a:ea typeface="方正大黑简体" pitchFamily="65" charset="-122"/>
              </a:rPr>
              <a:t>：用 </a:t>
            </a:r>
            <a:r>
              <a:rPr lang="en-US" altLang="zh-CN" sz="2800" dirty="0" smtClean="0">
                <a:solidFill>
                  <a:srgbClr val="0000FF"/>
                </a:solidFill>
                <a:latin typeface="方正大黑简体" pitchFamily="65" charset="-122"/>
                <a:ea typeface="方正大黑简体" pitchFamily="65" charset="-122"/>
              </a:rPr>
              <a:t>2-3</a:t>
            </a:r>
            <a:r>
              <a:rPr lang="zh-CN" altLang="en-US" sz="2800" dirty="0" smtClean="0">
                <a:solidFill>
                  <a:srgbClr val="0000FF"/>
                </a:solidFill>
                <a:latin typeface="方正大黑简体" pitchFamily="65" charset="-122"/>
                <a:ea typeface="方正大黑简体" pitchFamily="65" charset="-122"/>
              </a:rPr>
              <a:t>个小目标支持总体目标</a:t>
            </a:r>
            <a:endParaRPr lang="en-US" altLang="zh-CN" sz="2800" dirty="0" smtClean="0">
              <a:solidFill>
                <a:srgbClr val="0000FF"/>
              </a:solidFill>
              <a:latin typeface="方正大黑简体" pitchFamily="65" charset="-122"/>
              <a:ea typeface="方正大黑简体" pitchFamily="65" charset="-122"/>
            </a:endParaRPr>
          </a:p>
          <a:p>
            <a:pPr>
              <a:spcBef>
                <a:spcPts val="3000"/>
              </a:spcBef>
              <a:buClr>
                <a:schemeClr val="hlink"/>
              </a:buClr>
              <a:defRPr/>
            </a:pPr>
            <a:r>
              <a:rPr lang="zh-CN" altLang="en-US" sz="2800" dirty="0" smtClean="0">
                <a:solidFill>
                  <a:srgbClr val="0000FF"/>
                </a:solidFill>
                <a:latin typeface="方正大黑简体" pitchFamily="65" charset="-122"/>
                <a:ea typeface="方正大黑简体" pitchFamily="65" charset="-122"/>
              </a:rPr>
              <a:t>如：明确</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关系，揭示</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规律，  </a:t>
            </a:r>
          </a:p>
          <a:p>
            <a:pPr>
              <a:spcBef>
                <a:spcPct val="20000"/>
              </a:spcBef>
              <a:buClr>
                <a:schemeClr val="hlink"/>
              </a:buClr>
              <a:defRPr/>
            </a:pPr>
            <a:r>
              <a:rPr lang="zh-CN" altLang="en-US" sz="2800" dirty="0" smtClean="0">
                <a:solidFill>
                  <a:srgbClr val="0000FF"/>
                </a:solidFill>
                <a:latin typeface="方正大黑简体" pitchFamily="65" charset="-122"/>
                <a:ea typeface="方正大黑简体" pitchFamily="65" charset="-122"/>
              </a:rPr>
              <a:t>        阐明</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原理（机制），建立</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方法等</a:t>
            </a:r>
            <a:endParaRPr lang="zh-CN" altLang="en-US" sz="3600" dirty="0" smtClean="0">
              <a:solidFill>
                <a:srgbClr val="0000FF"/>
              </a:solidFill>
              <a:latin typeface="方正大黑简体" pitchFamily="65" charset="-122"/>
              <a:ea typeface="方正大黑简体" pitchFamily="65"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2060848"/>
            <a:ext cx="7632848" cy="2913618"/>
          </a:xfrm>
          <a:prstGeom prst="rect">
            <a:avLst/>
          </a:prstGeom>
        </p:spPr>
        <p:txBody>
          <a:bodyPr wrap="square">
            <a:spAutoFit/>
          </a:bodyPr>
          <a:lstStyle/>
          <a:p>
            <a:pPr>
              <a:lnSpc>
                <a:spcPts val="5500"/>
              </a:lnSpc>
              <a:spcBef>
                <a:spcPts val="0"/>
              </a:spcBef>
              <a:defRPr/>
            </a:pPr>
            <a:r>
              <a:rPr lang="zh-CN" altLang="en-US" sz="2800" dirty="0" smtClean="0">
                <a:effectLst>
                  <a:outerShdw blurRad="38100" dist="38100" dir="2700000" algn="tl">
                    <a:srgbClr val="000000"/>
                  </a:outerShdw>
                </a:effectLst>
                <a:latin typeface="方正大黑简体" pitchFamily="2" charset="-122"/>
                <a:ea typeface="方正大黑简体" pitchFamily="2" charset="-122"/>
              </a:rPr>
              <a:t>        </a:t>
            </a:r>
            <a:r>
              <a:rPr lang="zh-CN" altLang="en-US" sz="2800" dirty="0" smtClean="0">
                <a:solidFill>
                  <a:srgbClr val="0000FF"/>
                </a:solidFill>
                <a:latin typeface="方正大黑简体" pitchFamily="2" charset="-122"/>
                <a:ea typeface="方正大黑简体" pitchFamily="2" charset="-122"/>
              </a:rPr>
              <a:t>筛选出与老年性白内障相关的基因，明确</a:t>
            </a:r>
            <a:r>
              <a:rPr lang="zh-CN" altLang="en-US" sz="2800" dirty="0" smtClean="0">
                <a:solidFill>
                  <a:srgbClr val="C00000"/>
                </a:solidFill>
                <a:latin typeface="方正大黑简体" pitchFamily="2" charset="-122"/>
                <a:ea typeface="方正大黑简体" pitchFamily="2" charset="-122"/>
              </a:rPr>
              <a:t>部分</a:t>
            </a:r>
            <a:r>
              <a:rPr lang="zh-CN" altLang="en-US" sz="2800" dirty="0" smtClean="0">
                <a:solidFill>
                  <a:srgbClr val="0000FF"/>
                </a:solidFill>
                <a:latin typeface="方正大黑简体" pitchFamily="2" charset="-122"/>
                <a:ea typeface="方正大黑简体" pitchFamily="2" charset="-122"/>
              </a:rPr>
              <a:t>基因在白内障形成中的作用，</a:t>
            </a:r>
            <a:r>
              <a:rPr lang="zh-CN" altLang="en-US" sz="2800" dirty="0" smtClean="0">
                <a:solidFill>
                  <a:srgbClr val="C00000"/>
                </a:solidFill>
                <a:latin typeface="方正大黑简体" pitchFamily="2" charset="-122"/>
                <a:ea typeface="方正大黑简体" pitchFamily="2" charset="-122"/>
              </a:rPr>
              <a:t>从晶状体上皮变化的角度</a:t>
            </a:r>
            <a:r>
              <a:rPr lang="zh-CN" altLang="en-US" sz="2800" dirty="0" smtClean="0">
                <a:solidFill>
                  <a:srgbClr val="0000FF"/>
                </a:solidFill>
                <a:latin typeface="方正大黑简体" pitchFamily="2" charset="-122"/>
                <a:ea typeface="方正大黑简体" pitchFamily="2" charset="-122"/>
              </a:rPr>
              <a:t>阐明白内障的发生机理，为防治白内障提供线索。</a:t>
            </a:r>
            <a:endParaRPr lang="zh-CN" altLang="en-US" sz="2800" dirty="0">
              <a:solidFill>
                <a:srgbClr val="0000FF"/>
              </a:solidFill>
              <a:latin typeface="方正大黑简体" pitchFamily="2" charset="-122"/>
              <a:ea typeface="方正大黑简体" pitchFamily="2" charset="-122"/>
            </a:endParaRPr>
          </a:p>
        </p:txBody>
      </p:sp>
      <p:sp>
        <p:nvSpPr>
          <p:cNvPr id="4" name="Text Box 3"/>
          <p:cNvSpPr txBox="1">
            <a:spLocks noChangeArrowheads="1"/>
          </p:cNvSpPr>
          <p:nvPr/>
        </p:nvSpPr>
        <p:spPr bwMode="auto">
          <a:xfrm>
            <a:off x="433418" y="629647"/>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3200" dirty="0" smtClean="0">
                <a:solidFill>
                  <a:srgbClr val="C00000"/>
                </a:solidFill>
              </a:rPr>
              <a:t>案例：体现有限目标</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52" y="1285860"/>
            <a:ext cx="8572528" cy="5219891"/>
          </a:xfrm>
          <a:prstGeom prst="rect">
            <a:avLst/>
          </a:prstGeom>
        </p:spPr>
        <p:txBody>
          <a:bodyPr wrap="square">
            <a:spAutoFit/>
          </a:bodyPr>
          <a:lstStyle/>
          <a:p>
            <a:pPr eaLnBrk="1" hangingPunct="1">
              <a:lnSpc>
                <a:spcPct val="17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存在问题：</a:t>
            </a:r>
            <a:endParaRPr lang="en-US" altLang="zh-CN" sz="2800" dirty="0" smtClean="0">
              <a:solidFill>
                <a:srgbClr val="C00000"/>
              </a:solidFill>
              <a:latin typeface="方正大黑简体" pitchFamily="65" charset="-122"/>
              <a:ea typeface="方正大黑简体" pitchFamily="65" charset="-122"/>
            </a:endParaRPr>
          </a:p>
          <a:p>
            <a:pPr eaLnBrk="1" hangingPunct="1">
              <a:lnSpc>
                <a:spcPct val="170000"/>
              </a:lnSpc>
              <a:buFont typeface="Wingdings" pitchFamily="2" charset="2"/>
              <a:buNone/>
              <a:defRPr/>
            </a:pPr>
            <a:r>
              <a:rPr lang="en-US" altLang="zh-CN" sz="2800" dirty="0" smtClean="0">
                <a:solidFill>
                  <a:srgbClr val="C00000"/>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抓不住关键问题、抓得不准、简单的问题复杂化</a:t>
            </a:r>
          </a:p>
          <a:p>
            <a:pPr eaLnBrk="1" hangingPunct="1">
              <a:lnSpc>
                <a:spcPct val="17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什么是关键问题 ？</a:t>
            </a:r>
          </a:p>
          <a:p>
            <a:pPr eaLnBrk="1" hangingPunct="1">
              <a:lnSpc>
                <a:spcPct val="17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  </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对达预期目标有重要影响的某些研究内容或因素</a:t>
            </a:r>
          </a:p>
          <a:p>
            <a:pPr eaLnBrk="1" hangingPunct="1">
              <a:lnSpc>
                <a:spcPct val="170000"/>
              </a:lnSpc>
              <a:buFont typeface="Wingdings" pitchFamily="2" charset="2"/>
              <a:buNone/>
              <a:defRPr/>
            </a:pPr>
            <a:r>
              <a:rPr lang="zh-CN" altLang="en-US" sz="2800" dirty="0" smtClean="0">
                <a:solidFill>
                  <a:srgbClr val="0000FF"/>
                </a:solidFill>
                <a:latin typeface="方正大黑简体" pitchFamily="65" charset="-122"/>
                <a:ea typeface="方正大黑简体" pitchFamily="65" charset="-122"/>
              </a:rPr>
              <a:t>  </a:t>
            </a:r>
            <a:r>
              <a:rPr lang="en-US" altLang="zh-CN" sz="2800" dirty="0" smtClean="0">
                <a:solidFill>
                  <a:srgbClr val="0000FF"/>
                </a:solidFill>
                <a:latin typeface="方正大黑简体" pitchFamily="65" charset="-122"/>
                <a:ea typeface="方正大黑简体" pitchFamily="65" charset="-122"/>
              </a:rPr>
              <a:t>--</a:t>
            </a:r>
            <a:r>
              <a:rPr lang="zh-CN" altLang="en-US" sz="2800" dirty="0" smtClean="0">
                <a:solidFill>
                  <a:srgbClr val="0000FF"/>
                </a:solidFill>
                <a:latin typeface="方正大黑简体" pitchFamily="65" charset="-122"/>
                <a:ea typeface="方正大黑简体" pitchFamily="65" charset="-122"/>
              </a:rPr>
              <a:t>为达预期目标所必须掌握的关键技术或研究手段</a:t>
            </a:r>
          </a:p>
          <a:p>
            <a:pPr eaLnBrk="1" hangingPunct="1">
              <a:lnSpc>
                <a:spcPct val="17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撰写要求：</a:t>
            </a:r>
            <a:endParaRPr lang="en-US" altLang="zh-CN" sz="2800" dirty="0" smtClean="0">
              <a:solidFill>
                <a:srgbClr val="C00000"/>
              </a:solidFill>
              <a:latin typeface="方正大黑简体" pitchFamily="65" charset="-122"/>
              <a:ea typeface="方正大黑简体" pitchFamily="65" charset="-122"/>
            </a:endParaRPr>
          </a:p>
          <a:p>
            <a:pPr eaLnBrk="1" hangingPunct="1">
              <a:lnSpc>
                <a:spcPct val="170000"/>
              </a:lnSpc>
              <a:buFont typeface="Wingdings" pitchFamily="2" charset="2"/>
              <a:buNone/>
              <a:defRPr/>
            </a:pPr>
            <a:r>
              <a:rPr lang="en-US" altLang="zh-CN" sz="2800" dirty="0" smtClean="0">
                <a:solidFill>
                  <a:srgbClr val="C00000"/>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找出关键问题，提出解决办法</a:t>
            </a:r>
          </a:p>
        </p:txBody>
      </p:sp>
      <p:sp>
        <p:nvSpPr>
          <p:cNvPr id="3" name="矩形 2"/>
          <p:cNvSpPr/>
          <p:nvPr/>
        </p:nvSpPr>
        <p:spPr>
          <a:xfrm>
            <a:off x="0" y="500042"/>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拟解决的关键问题</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0"/>
          <p:cNvSpPr txBox="1">
            <a:spLocks noChangeArrowheads="1"/>
          </p:cNvSpPr>
          <p:nvPr/>
        </p:nvSpPr>
        <p:spPr bwMode="auto">
          <a:xfrm>
            <a:off x="465708" y="1268760"/>
            <a:ext cx="849878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342900" indent="-342900">
              <a:spcBef>
                <a:spcPct val="50000"/>
              </a:spcBef>
              <a:buFont typeface="Wingdings" pitchFamily="2" charset="2"/>
              <a:buChar char="Ø"/>
              <a:defRPr sz="24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marL="0" indent="0">
              <a:spcBef>
                <a:spcPts val="1200"/>
              </a:spcBef>
              <a:buFont typeface="Wingdings" pitchFamily="2" charset="2"/>
              <a:buNone/>
              <a:defRPr/>
            </a:pPr>
            <a:r>
              <a:rPr lang="zh-CN" altLang="en-US" sz="2800" b="0" dirty="0" smtClean="0">
                <a:solidFill>
                  <a:srgbClr val="C00000"/>
                </a:solidFill>
                <a:effectLst/>
                <a:latin typeface="方正大黑简体" pitchFamily="2" charset="-122"/>
                <a:ea typeface="方正大黑简体" pitchFamily="2" charset="-122"/>
              </a:rPr>
              <a:t>科学性  创新性</a:t>
            </a:r>
            <a:endParaRPr lang="en-US" altLang="zh-CN" sz="2800" b="0" dirty="0" smtClean="0">
              <a:solidFill>
                <a:srgbClr val="C00000"/>
              </a:solidFill>
              <a:effectLst/>
              <a:latin typeface="方正大黑简体" pitchFamily="2" charset="-122"/>
              <a:ea typeface="方正大黑简体" pitchFamily="2" charset="-122"/>
            </a:endParaRPr>
          </a:p>
          <a:p>
            <a:pPr marL="457200" indent="-457200">
              <a:spcBef>
                <a:spcPts val="1200"/>
              </a:spcBef>
              <a:buFont typeface="+mj-lt"/>
              <a:buAutoNum type="arabicPeriod"/>
              <a:defRPr/>
            </a:pPr>
            <a:r>
              <a:rPr lang="zh-CN" altLang="en-US" b="0" dirty="0" smtClean="0">
                <a:effectLst/>
                <a:latin typeface="方正大黑简体" pitchFamily="65" charset="-122"/>
                <a:ea typeface="方正大黑简体" pitchFamily="65" charset="-122"/>
              </a:rPr>
              <a:t>要解决的科学问题是否明确、具有创新性</a:t>
            </a:r>
            <a:endParaRPr lang="en-US" altLang="zh-CN" b="0" dirty="0" smtClean="0">
              <a:effectLst/>
              <a:latin typeface="方正大黑简体" pitchFamily="65" charset="-122"/>
              <a:ea typeface="方正大黑简体" pitchFamily="65" charset="-122"/>
            </a:endParaRPr>
          </a:p>
          <a:p>
            <a:pPr marL="457200" indent="-457200">
              <a:spcBef>
                <a:spcPts val="1200"/>
              </a:spcBef>
              <a:buFont typeface="+mj-lt"/>
              <a:buAutoNum type="arabicPeriod"/>
              <a:defRPr/>
            </a:pPr>
            <a:r>
              <a:rPr lang="zh-CN" altLang="en-US" b="0" dirty="0" smtClean="0">
                <a:effectLst/>
                <a:latin typeface="方正大黑简体" pitchFamily="65" charset="-122"/>
                <a:ea typeface="方正大黑简体" pitchFamily="65" charset="-122"/>
              </a:rPr>
              <a:t>思路是否清晰， 立论依据</a:t>
            </a:r>
            <a:r>
              <a:rPr lang="en-US" altLang="zh-CN" b="0" dirty="0" smtClean="0">
                <a:effectLst/>
                <a:latin typeface="方正大黑简体" pitchFamily="65" charset="-122"/>
                <a:ea typeface="方正大黑简体" pitchFamily="65" charset="-122"/>
              </a:rPr>
              <a:t> </a:t>
            </a:r>
            <a:r>
              <a:rPr lang="zh-CN" altLang="en-US" b="0" dirty="0" smtClean="0">
                <a:effectLst/>
                <a:latin typeface="方正大黑简体" pitchFamily="65" charset="-122"/>
                <a:ea typeface="方正大黑简体" pitchFamily="65" charset="-122"/>
              </a:rPr>
              <a:t>、实验内容的书写可以看出申   </a:t>
            </a:r>
            <a:endParaRPr lang="en-US" altLang="zh-CN" b="0" dirty="0" smtClean="0">
              <a:effectLst/>
              <a:latin typeface="方正大黑简体" pitchFamily="65" charset="-122"/>
              <a:ea typeface="方正大黑简体" pitchFamily="65" charset="-122"/>
            </a:endParaRPr>
          </a:p>
          <a:p>
            <a:pPr marL="457200" indent="-457200">
              <a:spcBef>
                <a:spcPts val="1200"/>
              </a:spcBef>
              <a:buNone/>
              <a:defRPr/>
            </a:pPr>
            <a:r>
              <a:rPr lang="en-US" altLang="zh-CN" b="0" dirty="0" smtClean="0">
                <a:effectLst/>
                <a:latin typeface="方正大黑简体" pitchFamily="65" charset="-122"/>
                <a:ea typeface="方正大黑简体" pitchFamily="65" charset="-122"/>
              </a:rPr>
              <a:t>     </a:t>
            </a:r>
            <a:r>
              <a:rPr lang="zh-CN" altLang="en-US" b="0" dirty="0" smtClean="0">
                <a:effectLst/>
                <a:latin typeface="方正大黑简体" pitchFamily="65" charset="-122"/>
                <a:ea typeface="方正大黑简体" pitchFamily="65" charset="-122"/>
              </a:rPr>
              <a:t>请者是否是行家，真正的科学家</a:t>
            </a:r>
            <a:endParaRPr lang="en-US" altLang="zh-CN" b="0" dirty="0" smtClean="0">
              <a:effectLst/>
              <a:latin typeface="方正大黑简体" pitchFamily="65" charset="-122"/>
              <a:ea typeface="方正大黑简体" pitchFamily="65" charset="-122"/>
            </a:endParaRPr>
          </a:p>
          <a:p>
            <a:pPr marL="0" indent="0">
              <a:spcBef>
                <a:spcPts val="1200"/>
              </a:spcBef>
              <a:buNone/>
              <a:defRPr/>
            </a:pPr>
            <a:r>
              <a:rPr lang="zh-CN" altLang="en-US" sz="2800" b="0" dirty="0" smtClean="0">
                <a:solidFill>
                  <a:srgbClr val="C00000"/>
                </a:solidFill>
                <a:effectLst/>
                <a:latin typeface="方正大黑简体" pitchFamily="2" charset="-122"/>
                <a:ea typeface="方正大黑简体" pitchFamily="2" charset="-122"/>
              </a:rPr>
              <a:t>可行性</a:t>
            </a:r>
            <a:endParaRPr lang="en-US" altLang="zh-CN" sz="2800" b="0" dirty="0" smtClean="0">
              <a:solidFill>
                <a:srgbClr val="C00000"/>
              </a:solidFill>
              <a:effectLst/>
              <a:latin typeface="方正大黑简体" pitchFamily="2" charset="-122"/>
              <a:ea typeface="方正大黑简体" pitchFamily="2" charset="-122"/>
            </a:endParaRPr>
          </a:p>
          <a:p>
            <a:pPr marL="488950" indent="-488950">
              <a:spcBef>
                <a:spcPts val="1200"/>
              </a:spcBef>
              <a:buFont typeface="+mj-lt"/>
              <a:buAutoNum type="arabicPeriod" startAt="3"/>
              <a:defRPr/>
            </a:pPr>
            <a:r>
              <a:rPr lang="zh-CN" altLang="en-US" b="0" dirty="0" smtClean="0">
                <a:effectLst/>
                <a:latin typeface="方正大黑简体" pitchFamily="65" charset="-122"/>
                <a:ea typeface="方正大黑简体" pitchFamily="65" charset="-122"/>
              </a:rPr>
              <a:t>工作基础， 包括相关的前期数据，发表的相关文章</a:t>
            </a:r>
            <a:endParaRPr lang="en-US" altLang="zh-CN" b="0" dirty="0" smtClean="0">
              <a:effectLst/>
              <a:latin typeface="方正大黑简体" pitchFamily="65" charset="-122"/>
              <a:ea typeface="方正大黑简体" pitchFamily="65" charset="-122"/>
            </a:endParaRPr>
          </a:p>
          <a:p>
            <a:pPr marL="488950" indent="-488950">
              <a:spcBef>
                <a:spcPts val="1200"/>
              </a:spcBef>
              <a:buFont typeface="+mj-lt"/>
              <a:buAutoNum type="arabicPeriod" startAt="3"/>
              <a:defRPr/>
            </a:pPr>
            <a:r>
              <a:rPr lang="zh-CN" altLang="en-US" b="0" dirty="0" smtClean="0">
                <a:effectLst/>
                <a:latin typeface="方正大黑简体" pitchFamily="65" charset="-122"/>
                <a:ea typeface="方正大黑简体" pitchFamily="65" charset="-122"/>
              </a:rPr>
              <a:t>试验中设计的核心技术、资源是否有保障 （如临床标本）</a:t>
            </a:r>
            <a:endParaRPr lang="en-US" altLang="zh-CN" b="0" dirty="0" smtClean="0">
              <a:effectLst/>
              <a:latin typeface="方正大黑简体" pitchFamily="65" charset="-122"/>
              <a:ea typeface="方正大黑简体" pitchFamily="65" charset="-122"/>
            </a:endParaRPr>
          </a:p>
          <a:p>
            <a:pPr marL="488950" indent="-488950">
              <a:spcBef>
                <a:spcPts val="1200"/>
              </a:spcBef>
              <a:buFont typeface="+mj-lt"/>
              <a:buAutoNum type="arabicPeriod" startAt="3"/>
              <a:defRPr/>
            </a:pPr>
            <a:r>
              <a:rPr lang="zh-CN" altLang="en-US" b="0" dirty="0" smtClean="0">
                <a:effectLst/>
                <a:latin typeface="方正大黑简体" pitchFamily="65" charset="-122"/>
                <a:ea typeface="方正大黑简体" pitchFamily="65" charset="-122"/>
              </a:rPr>
              <a:t>工作平台是否好，具体反映在你的工作基础上</a:t>
            </a:r>
            <a:r>
              <a:rPr lang="en-US" altLang="zh-CN" b="0" dirty="0" smtClean="0">
                <a:effectLst/>
                <a:latin typeface="方正大黑简体" pitchFamily="65" charset="-122"/>
                <a:ea typeface="方正大黑简体" pitchFamily="65" charset="-122"/>
              </a:rPr>
              <a:t>, </a:t>
            </a:r>
            <a:r>
              <a:rPr lang="zh-CN" altLang="en-US" b="0" dirty="0" smtClean="0">
                <a:effectLst/>
                <a:latin typeface="方正大黑简体" pitchFamily="65" charset="-122"/>
                <a:ea typeface="方正大黑简体" pitchFamily="65" charset="-122"/>
              </a:rPr>
              <a:t>不能吹嘘</a:t>
            </a:r>
            <a:endParaRPr lang="en-US" altLang="zh-CN" b="0" dirty="0" smtClean="0">
              <a:effectLst/>
              <a:latin typeface="方正大黑简体" pitchFamily="65" charset="-122"/>
              <a:ea typeface="方正大黑简体" pitchFamily="65" charset="-122"/>
            </a:endParaRPr>
          </a:p>
          <a:p>
            <a:pPr marL="0" indent="0">
              <a:spcBef>
                <a:spcPts val="1200"/>
              </a:spcBef>
              <a:buNone/>
              <a:defRPr/>
            </a:pPr>
            <a:r>
              <a:rPr lang="zh-CN" altLang="en-US" sz="2800" b="0" dirty="0" smtClean="0">
                <a:solidFill>
                  <a:srgbClr val="C00000"/>
                </a:solidFill>
                <a:effectLst/>
                <a:latin typeface="方正大黑简体" pitchFamily="2" charset="-122"/>
                <a:ea typeface="方正大黑简体" pitchFamily="2" charset="-122"/>
              </a:rPr>
              <a:t>严谨性</a:t>
            </a:r>
          </a:p>
          <a:p>
            <a:pPr marL="482600" indent="-482600">
              <a:spcBef>
                <a:spcPts val="1200"/>
              </a:spcBef>
              <a:buFont typeface="+mj-lt"/>
              <a:buAutoNum type="arabicPeriod" startAt="6"/>
              <a:defRPr/>
            </a:pPr>
            <a:r>
              <a:rPr lang="zh-CN" altLang="en-US" b="0" dirty="0" smtClean="0">
                <a:effectLst/>
                <a:latin typeface="方正大黑简体" pitchFamily="65" charset="-122"/>
                <a:ea typeface="方正大黑简体" pitchFamily="65" charset="-122"/>
              </a:rPr>
              <a:t>书写是否严谨认真</a:t>
            </a:r>
            <a:endParaRPr lang="en-US" altLang="zh-CN" b="0" dirty="0" smtClean="0">
              <a:effectLst/>
              <a:latin typeface="方正大黑简体" pitchFamily="65" charset="-122"/>
              <a:ea typeface="方正大黑简体" pitchFamily="65" charset="-122"/>
            </a:endParaRPr>
          </a:p>
        </p:txBody>
      </p:sp>
      <p:sp>
        <p:nvSpPr>
          <p:cNvPr id="2" name="矩形 1"/>
          <p:cNvSpPr/>
          <p:nvPr/>
        </p:nvSpPr>
        <p:spPr>
          <a:xfrm>
            <a:off x="2339752" y="496653"/>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评审人想什么</a:t>
            </a:r>
            <a:r>
              <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a:t>
            </a: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6024" y="1417531"/>
            <a:ext cx="8748464" cy="4819781"/>
          </a:xfrm>
          <a:prstGeom prst="rect">
            <a:avLst/>
          </a:prstGeom>
        </p:spPr>
        <p:txBody>
          <a:bodyPr wrap="square">
            <a:spAutoFit/>
          </a:bodyPr>
          <a:lstStyle/>
          <a:p>
            <a:pPr eaLnBrk="1" hangingPunct="1">
              <a:lnSpc>
                <a:spcPct val="160000"/>
              </a:lnSpc>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a:t>
            </a:r>
            <a:r>
              <a:rPr lang="en-US" altLang="zh-CN" sz="2400" dirty="0" smtClean="0">
                <a:solidFill>
                  <a:srgbClr val="0000FF"/>
                </a:solidFill>
                <a:latin typeface="方正大黑简体" pitchFamily="65" charset="-122"/>
                <a:ea typeface="方正大黑简体" pitchFamily="65" charset="-122"/>
              </a:rPr>
              <a:t>1</a:t>
            </a:r>
            <a:r>
              <a:rPr lang="zh-CN" altLang="en-US" sz="2400" dirty="0" smtClean="0">
                <a:solidFill>
                  <a:srgbClr val="0000FF"/>
                </a:solidFill>
                <a:latin typeface="方正大黑简体" pitchFamily="65" charset="-122"/>
                <a:ea typeface="方正大黑简体" pitchFamily="65" charset="-122"/>
              </a:rPr>
              <a:t>）建立差异表达的</a:t>
            </a:r>
            <a:r>
              <a:rPr lang="en-US" altLang="zh-CN" sz="2400" dirty="0" err="1" smtClean="0">
                <a:solidFill>
                  <a:srgbClr val="0000FF"/>
                </a:solidFill>
                <a:latin typeface="方正大黑简体" pitchFamily="65" charset="-122"/>
                <a:ea typeface="方正大黑简体" pitchFamily="65" charset="-122"/>
              </a:rPr>
              <a:t>cDNA</a:t>
            </a:r>
            <a:r>
              <a:rPr lang="zh-CN" altLang="en-US" sz="2400" dirty="0" smtClean="0">
                <a:solidFill>
                  <a:srgbClr val="0000FF"/>
                </a:solidFill>
                <a:latin typeface="方正大黑简体" pitchFamily="65" charset="-122"/>
                <a:ea typeface="方正大黑简体" pitchFamily="65" charset="-122"/>
              </a:rPr>
              <a:t>文库：</a:t>
            </a:r>
          </a:p>
          <a:p>
            <a:pPr eaLnBrk="1" hangingPunct="1">
              <a:lnSpc>
                <a:spcPct val="160000"/>
              </a:lnSpc>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建立差异</a:t>
            </a:r>
            <a:r>
              <a:rPr lang="en-US" altLang="zh-CN" sz="2400" dirty="0" err="1" smtClean="0">
                <a:solidFill>
                  <a:srgbClr val="0000FF"/>
                </a:solidFill>
                <a:latin typeface="方正大黑简体" pitchFamily="65" charset="-122"/>
                <a:ea typeface="方正大黑简体" pitchFamily="65" charset="-122"/>
              </a:rPr>
              <a:t>cDNA</a:t>
            </a:r>
            <a:r>
              <a:rPr lang="zh-CN" altLang="en-US" sz="2400" dirty="0" smtClean="0">
                <a:solidFill>
                  <a:srgbClr val="0000FF"/>
                </a:solidFill>
                <a:latin typeface="方正大黑简体" pitchFamily="65" charset="-122"/>
                <a:ea typeface="方正大黑简体" pitchFamily="65" charset="-122"/>
              </a:rPr>
              <a:t>文库是筛选老年性白内障相关基因的前提。为使差异</a:t>
            </a:r>
            <a:r>
              <a:rPr lang="en-US" altLang="zh-CN" sz="2400" dirty="0" err="1" smtClean="0">
                <a:solidFill>
                  <a:srgbClr val="0000FF"/>
                </a:solidFill>
                <a:latin typeface="方正大黑简体" pitchFamily="65" charset="-122"/>
                <a:ea typeface="方正大黑简体" pitchFamily="65" charset="-122"/>
              </a:rPr>
              <a:t>cDNA</a:t>
            </a:r>
            <a:r>
              <a:rPr lang="zh-CN" altLang="en-US" sz="2400" dirty="0" smtClean="0">
                <a:solidFill>
                  <a:srgbClr val="0000FF"/>
                </a:solidFill>
                <a:latin typeface="方正大黑简体" pitchFamily="65" charset="-122"/>
                <a:ea typeface="方正大黑简体" pitchFamily="65" charset="-122"/>
              </a:rPr>
              <a:t>文库具有代表性，我们采取以下解决方案：</a:t>
            </a:r>
          </a:p>
          <a:p>
            <a:pPr eaLnBrk="1" hangingPunct="1">
              <a:lnSpc>
                <a:spcPct val="160000"/>
              </a:lnSpc>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①选择各种类型老年性白内障晶状体的前囊膜、取足够大量的标本（拟取</a:t>
            </a:r>
            <a:r>
              <a:rPr lang="en-US" altLang="zh-CN" sz="2400" dirty="0" smtClean="0">
                <a:solidFill>
                  <a:srgbClr val="0000FF"/>
                </a:solidFill>
                <a:latin typeface="方正大黑简体" pitchFamily="65" charset="-122"/>
                <a:ea typeface="方正大黑简体" pitchFamily="65" charset="-122"/>
              </a:rPr>
              <a:t>50</a:t>
            </a:r>
            <a:r>
              <a:rPr lang="zh-CN" altLang="en-US" sz="2400" dirty="0" smtClean="0">
                <a:solidFill>
                  <a:srgbClr val="0000FF"/>
                </a:solidFill>
                <a:latin typeface="方正大黑简体" pitchFamily="65" charset="-122"/>
                <a:ea typeface="方正大黑简体" pitchFamily="65" charset="-122"/>
              </a:rPr>
              <a:t>例标本）作为建库的</a:t>
            </a:r>
            <a:r>
              <a:rPr lang="en-US" altLang="zh-CN" sz="2400" dirty="0" smtClean="0">
                <a:solidFill>
                  <a:srgbClr val="0000FF"/>
                </a:solidFill>
                <a:latin typeface="方正大黑简体" pitchFamily="65" charset="-122"/>
                <a:ea typeface="方正大黑简体" pitchFamily="65" charset="-122"/>
              </a:rPr>
              <a:t>mRNA</a:t>
            </a:r>
            <a:r>
              <a:rPr lang="zh-CN" altLang="en-US" sz="2400" dirty="0" smtClean="0">
                <a:solidFill>
                  <a:srgbClr val="0000FF"/>
                </a:solidFill>
                <a:latin typeface="方正大黑简体" pitchFamily="65" charset="-122"/>
                <a:ea typeface="方正大黑简体" pitchFamily="65" charset="-122"/>
              </a:rPr>
              <a:t>的来源。</a:t>
            </a:r>
          </a:p>
          <a:p>
            <a:pPr eaLnBrk="1" hangingPunct="1">
              <a:lnSpc>
                <a:spcPct val="160000"/>
              </a:lnSpc>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②利用改良的消减杂交技术可快速、有效地获得差异表达的完整</a:t>
            </a:r>
            <a:r>
              <a:rPr lang="en-US" altLang="zh-CN" sz="2400" dirty="0" err="1" smtClean="0">
                <a:solidFill>
                  <a:srgbClr val="0000FF"/>
                </a:solidFill>
                <a:latin typeface="方正大黑简体" pitchFamily="65" charset="-122"/>
                <a:ea typeface="方正大黑简体" pitchFamily="65" charset="-122"/>
              </a:rPr>
              <a:t>cDNA</a:t>
            </a:r>
            <a:r>
              <a:rPr lang="zh-CN" altLang="en-US" sz="2400" dirty="0" smtClean="0">
                <a:solidFill>
                  <a:srgbClr val="0000FF"/>
                </a:solidFill>
                <a:latin typeface="方正大黑简体" pitchFamily="65" charset="-122"/>
                <a:ea typeface="方正大黑简体" pitchFamily="65" charset="-122"/>
              </a:rPr>
              <a:t>片段。此技术是本课题组成员主要的研究成果，在应用此项技术中已积累了较丰富的实验经验。</a:t>
            </a:r>
          </a:p>
        </p:txBody>
      </p:sp>
      <p:sp>
        <p:nvSpPr>
          <p:cNvPr id="4" name="Text Box 3"/>
          <p:cNvSpPr txBox="1">
            <a:spLocks noChangeArrowheads="1"/>
          </p:cNvSpPr>
          <p:nvPr/>
        </p:nvSpPr>
        <p:spPr bwMode="auto">
          <a:xfrm>
            <a:off x="361980" y="558209"/>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lvl="0">
              <a:defRPr/>
            </a:pPr>
            <a:r>
              <a:rPr lang="zh-CN" altLang="en-US" sz="3200" dirty="0" smtClean="0">
                <a:solidFill>
                  <a:srgbClr val="C00000"/>
                </a:solidFill>
              </a:rPr>
              <a:t>案  例</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5" name="Rectangle 3"/>
          <p:cNvSpPr txBox="1">
            <a:spLocks noChangeArrowheads="1"/>
          </p:cNvSpPr>
          <p:nvPr/>
        </p:nvSpPr>
        <p:spPr>
          <a:xfrm>
            <a:off x="2071670" y="1571612"/>
            <a:ext cx="4786346" cy="4143404"/>
          </a:xfrm>
          <a:prstGeom prst="rect">
            <a:avLst/>
          </a:prstGeom>
        </p:spPr>
        <p:txBody>
          <a:bodyPr/>
          <a:lstStyle/>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C00000"/>
                </a:solidFill>
                <a:latin typeface="方正大黑简体" pitchFamily="65" charset="-122"/>
                <a:ea typeface="方正大黑简体" pitchFamily="65" charset="-122"/>
              </a:rPr>
              <a:t>研究方案及可行性分析</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68091"/>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实验方案</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 name="矩形 2"/>
          <p:cNvSpPr/>
          <p:nvPr/>
        </p:nvSpPr>
        <p:spPr>
          <a:xfrm>
            <a:off x="357158" y="1500174"/>
            <a:ext cx="8462744" cy="4819781"/>
          </a:xfrm>
          <a:prstGeom prst="rect">
            <a:avLst/>
          </a:prstGeom>
        </p:spPr>
        <p:txBody>
          <a:bodyPr wrap="square">
            <a:spAutoFit/>
          </a:bodyPr>
          <a:lstStyle/>
          <a:p>
            <a:pPr eaLnBrk="1" hangingPunct="1">
              <a:lnSpc>
                <a:spcPct val="16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存在问题：</a:t>
            </a:r>
          </a:p>
          <a:p>
            <a:pPr eaLnBrk="1" hangingPunct="1">
              <a:lnSpc>
                <a:spcPct val="16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过于简单：在方案中只有方法名称而无具体步骤</a:t>
            </a:r>
          </a:p>
          <a:p>
            <a:pPr eaLnBrk="1" hangingPunct="1">
              <a:lnSpc>
                <a:spcPct val="160000"/>
              </a:lnSpc>
              <a:buFont typeface="Wingdings" pitchFamily="2" charset="2"/>
              <a:buNone/>
              <a:defRPr/>
            </a:pPr>
            <a:r>
              <a:rPr lang="zh-CN" altLang="en-US" sz="2800" dirty="0" smtClean="0">
                <a:solidFill>
                  <a:srgbClr val="0000FF"/>
                </a:solidFill>
                <a:latin typeface="方正大黑简体" pitchFamily="65" charset="-122"/>
                <a:ea typeface="方正大黑简体" pitchFamily="65" charset="-122"/>
              </a:rPr>
              <a:t>     过于繁杂：大量罗列一些常规的实验方法</a:t>
            </a:r>
          </a:p>
          <a:p>
            <a:pPr>
              <a:lnSpc>
                <a:spcPct val="160000"/>
              </a:lnSpc>
              <a:defRPr/>
            </a:pPr>
            <a:r>
              <a:rPr lang="zh-CN" altLang="en-US" sz="2800" dirty="0" smtClean="0">
                <a:solidFill>
                  <a:srgbClr val="C00000"/>
                </a:solidFill>
                <a:latin typeface="方正大黑简体" pitchFamily="65" charset="-122"/>
                <a:ea typeface="方正大黑简体" pitchFamily="65" charset="-122"/>
              </a:rPr>
              <a:t> 撰写要求：</a:t>
            </a:r>
            <a:endParaRPr lang="en-US" altLang="zh-CN" sz="2800" dirty="0" smtClean="0">
              <a:solidFill>
                <a:srgbClr val="C00000"/>
              </a:solidFill>
              <a:latin typeface="方正大黑简体" pitchFamily="65" charset="-122"/>
              <a:ea typeface="方正大黑简体" pitchFamily="65" charset="-122"/>
            </a:endParaRPr>
          </a:p>
          <a:p>
            <a:pPr>
              <a:lnSpc>
                <a:spcPct val="160000"/>
              </a:lnSpc>
              <a:defRPr/>
            </a:pPr>
            <a:r>
              <a:rPr lang="en-US" altLang="zh-CN" sz="2800" dirty="0" smtClean="0">
                <a:solidFill>
                  <a:srgbClr val="C00000"/>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与研究内容相对应，分层介绍所用实验方法</a:t>
            </a:r>
            <a:endParaRPr lang="en-US" altLang="zh-CN" sz="2800" dirty="0" smtClean="0">
              <a:solidFill>
                <a:srgbClr val="0000FF"/>
              </a:solidFill>
              <a:latin typeface="方正大黑简体" pitchFamily="65" charset="-122"/>
              <a:ea typeface="方正大黑简体" pitchFamily="65" charset="-122"/>
            </a:endParaRPr>
          </a:p>
          <a:p>
            <a:pPr>
              <a:lnSpc>
                <a:spcPct val="160000"/>
              </a:lnSpc>
              <a:defRPr/>
            </a:pPr>
            <a:r>
              <a:rPr lang="en-US" altLang="zh-CN" sz="2800" dirty="0" smtClean="0">
                <a:solidFill>
                  <a:srgbClr val="0000FF"/>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简化常规实验方案，细化特殊实验方案</a:t>
            </a:r>
            <a:endParaRPr lang="en-US" altLang="zh-CN" sz="2400" dirty="0" smtClean="0">
              <a:solidFill>
                <a:srgbClr val="0000FF"/>
              </a:solidFill>
              <a:latin typeface="方正大黑简体" pitchFamily="65" charset="-122"/>
              <a:ea typeface="方正大黑简体" pitchFamily="65" charset="-122"/>
            </a:endParaRPr>
          </a:p>
          <a:p>
            <a:pPr>
              <a:lnSpc>
                <a:spcPct val="160000"/>
              </a:lnSpc>
              <a:defRPr/>
            </a:pPr>
            <a:r>
              <a:rPr lang="en-US" altLang="zh-CN" sz="2400" dirty="0" smtClean="0">
                <a:solidFill>
                  <a:srgbClr val="0000FF"/>
                </a:solidFill>
                <a:latin typeface="方正大黑简体" pitchFamily="65" charset="-122"/>
                <a:ea typeface="方正大黑简体" pitchFamily="65" charset="-122"/>
              </a:rPr>
              <a:t>                   </a:t>
            </a:r>
            <a:endParaRPr lang="zh-CN" altLang="en-US" sz="2400" dirty="0" smtClean="0">
              <a:solidFill>
                <a:srgbClr val="0000FF"/>
              </a:solidFill>
              <a:latin typeface="方正大黑简体" pitchFamily="65" charset="-122"/>
              <a:ea typeface="方正大黑简体" pitchFamily="65"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70" y="57148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技术路线</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4" name="矩形 3"/>
          <p:cNvSpPr/>
          <p:nvPr/>
        </p:nvSpPr>
        <p:spPr>
          <a:xfrm>
            <a:off x="428596" y="1928802"/>
            <a:ext cx="8247860" cy="4185761"/>
          </a:xfrm>
          <a:prstGeom prst="rect">
            <a:avLst/>
          </a:prstGeom>
        </p:spPr>
        <p:txBody>
          <a:bodyPr wrap="square">
            <a:spAutoFit/>
          </a:bodyPr>
          <a:lstStyle/>
          <a:p>
            <a:pPr>
              <a:defRPr/>
            </a:pPr>
            <a:r>
              <a:rPr lang="zh-CN" altLang="en-US" sz="2800" dirty="0" smtClean="0">
                <a:solidFill>
                  <a:srgbClr val="C00000"/>
                </a:solidFill>
                <a:latin typeface="方正大黑简体" pitchFamily="65" charset="-122"/>
                <a:ea typeface="方正大黑简体" pitchFamily="65" charset="-122"/>
              </a:rPr>
              <a:t>存在问题： </a:t>
            </a:r>
            <a:r>
              <a:rPr lang="zh-CN" altLang="en-US" sz="2800" dirty="0" smtClean="0">
                <a:solidFill>
                  <a:srgbClr val="0000FF"/>
                </a:solidFill>
                <a:latin typeface="方正大黑简体" pitchFamily="65" charset="-122"/>
                <a:ea typeface="方正大黑简体" pitchFamily="65" charset="-122"/>
              </a:rPr>
              <a:t>不清楚，不可行</a:t>
            </a:r>
            <a:endParaRPr lang="en-US" altLang="zh-CN" sz="2800" dirty="0" smtClean="0">
              <a:solidFill>
                <a:srgbClr val="0000FF"/>
              </a:solidFill>
              <a:latin typeface="方正大黑简体" pitchFamily="65" charset="-122"/>
              <a:ea typeface="方正大黑简体" pitchFamily="65" charset="-122"/>
            </a:endParaRPr>
          </a:p>
          <a:p>
            <a:pPr>
              <a:lnSpc>
                <a:spcPct val="150000"/>
              </a:lnSpc>
            </a:pPr>
            <a:r>
              <a:rPr lang="zh-CN" altLang="en-US" sz="2800" dirty="0" smtClean="0">
                <a:solidFill>
                  <a:srgbClr val="C00000"/>
                </a:solidFill>
                <a:latin typeface="方正大黑简体" pitchFamily="65" charset="-122"/>
                <a:ea typeface="方正大黑简体" pitchFamily="65" charset="-122"/>
              </a:rPr>
              <a:t>撰写方法： </a:t>
            </a:r>
            <a:r>
              <a:rPr lang="zh-CN" altLang="en-US" sz="2800" dirty="0" smtClean="0">
                <a:solidFill>
                  <a:srgbClr val="0000FF"/>
                </a:solidFill>
                <a:latin typeface="方正大黑简体" pitchFamily="65" charset="-122"/>
                <a:ea typeface="方正大黑简体" pitchFamily="65" charset="-122"/>
              </a:rPr>
              <a:t>以时间顺序为主线设计技术路线</a:t>
            </a:r>
          </a:p>
          <a:p>
            <a:pPr lvl="3">
              <a:lnSpc>
                <a:spcPct val="150000"/>
              </a:lnSpc>
            </a:pPr>
            <a:r>
              <a:rPr lang="zh-CN" altLang="en-US" sz="2800" dirty="0" smtClean="0">
                <a:solidFill>
                  <a:srgbClr val="0000FF"/>
                </a:solidFill>
                <a:latin typeface="方正大黑简体" pitchFamily="65" charset="-122"/>
                <a:ea typeface="方正大黑简体" pitchFamily="65" charset="-122"/>
              </a:rPr>
              <a:t>     以研究内容为主线设计技术路线 </a:t>
            </a:r>
            <a:endParaRPr lang="en-US" altLang="zh-CN" sz="2800" dirty="0" smtClean="0">
              <a:solidFill>
                <a:srgbClr val="0000FF"/>
              </a:solidFill>
              <a:latin typeface="方正大黑简体" pitchFamily="65" charset="-122"/>
              <a:ea typeface="方正大黑简体" pitchFamily="65" charset="-122"/>
            </a:endParaRPr>
          </a:p>
          <a:p>
            <a:pPr lvl="3">
              <a:lnSpc>
                <a:spcPct val="150000"/>
              </a:lnSpc>
            </a:pPr>
            <a:r>
              <a:rPr lang="en-US" altLang="zh-CN" sz="2800" dirty="0" smtClean="0">
                <a:solidFill>
                  <a:srgbClr val="0000FF"/>
                </a:solidFill>
                <a:latin typeface="方正大黑简体" pitchFamily="65" charset="-122"/>
                <a:ea typeface="方正大黑简体" pitchFamily="65" charset="-122"/>
              </a:rPr>
              <a:t>     </a:t>
            </a:r>
            <a:r>
              <a:rPr lang="zh-CN" altLang="en-US" sz="2800" dirty="0" smtClean="0">
                <a:solidFill>
                  <a:srgbClr val="0000FF"/>
                </a:solidFill>
                <a:latin typeface="方正大黑简体" pitchFamily="65" charset="-122"/>
                <a:ea typeface="方正大黑简体" pitchFamily="65" charset="-122"/>
              </a:rPr>
              <a:t>用路线图表示，突出逻辑关系</a:t>
            </a:r>
            <a:endParaRPr lang="en-US" altLang="zh-CN" sz="2800" dirty="0" smtClean="0">
              <a:solidFill>
                <a:srgbClr val="0000FF"/>
              </a:solidFill>
              <a:latin typeface="方正大黑简体" pitchFamily="65" charset="-122"/>
              <a:ea typeface="方正大黑简体" pitchFamily="65" charset="-122"/>
            </a:endParaRPr>
          </a:p>
          <a:p>
            <a:pPr lvl="3">
              <a:lnSpc>
                <a:spcPct val="150000"/>
              </a:lnSpc>
            </a:pPr>
            <a:r>
              <a:rPr lang="zh-CN" altLang="en-US" sz="2800" dirty="0" smtClean="0">
                <a:solidFill>
                  <a:srgbClr val="0000FF"/>
                </a:solidFill>
                <a:latin typeface="方正大黑简体" pitchFamily="65" charset="-122"/>
                <a:ea typeface="方正大黑简体" pitchFamily="65" charset="-122"/>
              </a:rPr>
              <a:t>     </a:t>
            </a:r>
            <a:r>
              <a:rPr lang="zh-CN" altLang="en-US" sz="2800" dirty="0" smtClean="0">
                <a:solidFill>
                  <a:srgbClr val="C00000"/>
                </a:solidFill>
                <a:latin typeface="方正大黑简体" pitchFamily="65" charset="-122"/>
                <a:ea typeface="方正大黑简体" pitchFamily="65" charset="-122"/>
              </a:rPr>
              <a:t>一个路线图</a:t>
            </a:r>
            <a:r>
              <a:rPr lang="zh-CN" altLang="en-US" sz="2800" dirty="0" smtClean="0">
                <a:solidFill>
                  <a:srgbClr val="0000FF"/>
                </a:solidFill>
                <a:latin typeface="方正大黑简体" pitchFamily="65" charset="-122"/>
                <a:ea typeface="方正大黑简体" pitchFamily="65" charset="-122"/>
              </a:rPr>
              <a:t>：主干与研究内容一致</a:t>
            </a:r>
            <a:endParaRPr lang="en-US" altLang="zh-CN" sz="2800" dirty="0" smtClean="0">
              <a:solidFill>
                <a:srgbClr val="0000FF"/>
              </a:solidFill>
              <a:latin typeface="方正大黑简体" pitchFamily="65" charset="-122"/>
              <a:ea typeface="方正大黑简体" pitchFamily="65" charset="-122"/>
            </a:endParaRPr>
          </a:p>
          <a:p>
            <a:pPr lvl="3">
              <a:lnSpc>
                <a:spcPct val="150000"/>
              </a:lnSpc>
            </a:pPr>
            <a:r>
              <a:rPr lang="zh-CN" altLang="en-US" sz="2800" dirty="0" smtClean="0">
                <a:solidFill>
                  <a:srgbClr val="0000FF"/>
                </a:solidFill>
                <a:latin typeface="方正大黑简体" pitchFamily="65" charset="-122"/>
                <a:ea typeface="方正大黑简体" pitchFamily="65" charset="-122"/>
              </a:rPr>
              <a:t>     </a:t>
            </a:r>
            <a:r>
              <a:rPr lang="zh-CN" altLang="en-US" sz="2800" dirty="0" smtClean="0">
                <a:solidFill>
                  <a:srgbClr val="C00000"/>
                </a:solidFill>
                <a:latin typeface="方正大黑简体" pitchFamily="65" charset="-122"/>
                <a:ea typeface="方正大黑简体" pitchFamily="65" charset="-122"/>
              </a:rPr>
              <a:t>多个路线图</a:t>
            </a:r>
            <a:r>
              <a:rPr lang="zh-CN" altLang="en-US" sz="2800" dirty="0" smtClean="0">
                <a:solidFill>
                  <a:srgbClr val="0000FF"/>
                </a:solidFill>
                <a:latin typeface="方正大黑简体" pitchFamily="65" charset="-122"/>
                <a:ea typeface="方正大黑简体" pitchFamily="65" charset="-122"/>
              </a:rPr>
              <a:t>：利用标题串联研究内容</a:t>
            </a:r>
            <a:endParaRPr lang="en-US" altLang="zh-CN" sz="2800" dirty="0" smtClean="0">
              <a:solidFill>
                <a:srgbClr val="0000FF"/>
              </a:solidFill>
              <a:latin typeface="方正大黑简体" pitchFamily="65" charset="-122"/>
              <a:ea typeface="方正大黑简体" pitchFamily="65" charset="-122"/>
            </a:endParaRPr>
          </a:p>
          <a:p>
            <a:pPr>
              <a:defRPr/>
            </a:pPr>
            <a:endParaRPr lang="zh-CN" altLang="en-US" sz="2800" dirty="0" smtClean="0">
              <a:solidFill>
                <a:srgbClr val="C00000"/>
              </a:solidFill>
              <a:latin typeface="方正大黑简体" pitchFamily="65" charset="-122"/>
              <a:ea typeface="方正大黑简体" pitchFamily="65"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9" name="Picture 111" descr="C:\Documents and Settings\Administrator\桌面\图片1.jpg"/>
          <p:cNvPicPr>
            <a:picLocks noChangeAspect="1" noChangeArrowheads="1"/>
          </p:cNvPicPr>
          <p:nvPr/>
        </p:nvPicPr>
        <p:blipFill>
          <a:blip r:embed="rId2" cstate="print">
            <a:clrChange>
              <a:clrFrom>
                <a:srgbClr val="FFFFFF"/>
              </a:clrFrom>
              <a:clrTo>
                <a:srgbClr val="FFFFFF">
                  <a:alpha val="0"/>
                </a:srgbClr>
              </a:clrTo>
            </a:clrChange>
          </a:blip>
          <a:stretch>
            <a:fillRect/>
          </a:stretch>
        </p:blipFill>
        <p:spPr bwMode="auto">
          <a:xfrm>
            <a:off x="2285984" y="1"/>
            <a:ext cx="5614416" cy="6857999"/>
          </a:xfrm>
          <a:prstGeom prst="rect">
            <a:avLst/>
          </a:prstGeom>
          <a:noFill/>
          <a:ln>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720" y="1714488"/>
            <a:ext cx="8715404" cy="3724096"/>
          </a:xfrm>
          <a:prstGeom prst="rect">
            <a:avLst/>
          </a:prstGeom>
        </p:spPr>
        <p:txBody>
          <a:bodyPr wrap="square">
            <a:spAutoFit/>
          </a:bodyPr>
          <a:lstStyle/>
          <a:p>
            <a:pPr eaLnBrk="1" hangingPunct="1">
              <a:lnSpc>
                <a:spcPct val="140000"/>
              </a:lnSpc>
              <a:spcBef>
                <a:spcPts val="1200"/>
              </a:spcBef>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新方法与核心技术</a:t>
            </a:r>
            <a:r>
              <a:rPr lang="zh-CN" altLang="en-US" sz="2800" dirty="0" smtClean="0">
                <a:solidFill>
                  <a:srgbClr val="0000FF"/>
                </a:solidFill>
                <a:latin typeface="方正大黑简体" pitchFamily="2" charset="-122"/>
                <a:ea typeface="方正大黑简体" pitchFamily="2" charset="-122"/>
              </a:rPr>
              <a:t>要详细介绍其原理和步骤</a:t>
            </a:r>
            <a:endParaRPr lang="en-US" altLang="zh-CN" sz="2800" dirty="0" smtClean="0">
              <a:solidFill>
                <a:srgbClr val="0000FF"/>
              </a:solidFill>
              <a:latin typeface="方正大黑简体" pitchFamily="2" charset="-122"/>
              <a:ea typeface="方正大黑简体" pitchFamily="2" charset="-122"/>
            </a:endParaRPr>
          </a:p>
          <a:p>
            <a:pPr eaLnBrk="1" hangingPunct="1">
              <a:lnSpc>
                <a:spcPct val="140000"/>
              </a:lnSpc>
              <a:spcBef>
                <a:spcPts val="1200"/>
              </a:spcBef>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绝不能简单的移植：</a:t>
            </a:r>
            <a:r>
              <a:rPr lang="zh-CN" altLang="en-US" sz="2800" dirty="0" smtClean="0">
                <a:solidFill>
                  <a:srgbClr val="0000FF"/>
                </a:solidFill>
                <a:latin typeface="方正大黑简体" pitchFamily="2" charset="-122"/>
                <a:ea typeface="方正大黑简体" pitchFamily="2" charset="-122"/>
              </a:rPr>
              <a:t>必须对所运用的技术方法的原理、</a:t>
            </a:r>
          </a:p>
          <a:p>
            <a:pPr eaLnBrk="1" hangingPunct="1">
              <a:lnSpc>
                <a:spcPct val="140000"/>
              </a:lnSpc>
              <a:spcBef>
                <a:spcPts val="1200"/>
              </a:spcBef>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流程尤其是在实际运用中可能出现的问题要十分清楚</a:t>
            </a:r>
          </a:p>
          <a:p>
            <a:pPr eaLnBrk="1" hangingPunct="1">
              <a:lnSpc>
                <a:spcPct val="140000"/>
              </a:lnSpc>
              <a:spcBef>
                <a:spcPts val="1200"/>
              </a:spcBef>
              <a:buFont typeface="Wingdings" pitchFamily="2" charset="2"/>
              <a:buNone/>
              <a:defRPr/>
            </a:pPr>
            <a:r>
              <a:rPr lang="zh-CN" altLang="en-US" sz="2800" dirty="0" smtClean="0">
                <a:latin typeface="方正大黑简体" pitchFamily="2" charset="-122"/>
                <a:ea typeface="方正大黑简体" pitchFamily="2" charset="-122"/>
              </a:rPr>
              <a:t>         </a:t>
            </a:r>
            <a:r>
              <a:rPr lang="zh-CN" altLang="en-US" sz="2800" dirty="0" smtClean="0">
                <a:solidFill>
                  <a:srgbClr val="0000FF"/>
                </a:solidFill>
                <a:latin typeface="方正大黑简体" pitchFamily="2" charset="-122"/>
                <a:ea typeface="方正大黑简体" pitchFamily="2" charset="-122"/>
              </a:rPr>
              <a:t>例如：</a:t>
            </a:r>
            <a:r>
              <a:rPr lang="zh-CN" altLang="en-US" sz="2800" dirty="0" smtClean="0">
                <a:solidFill>
                  <a:srgbClr val="C00000"/>
                </a:solidFill>
                <a:latin typeface="方正大黑简体" pitchFamily="2" charset="-122"/>
                <a:ea typeface="方正大黑简体" pitchFamily="2" charset="-122"/>
              </a:rPr>
              <a:t>抗体 </a:t>
            </a:r>
            <a:r>
              <a:rPr lang="en-US" altLang="zh-CN" sz="2800" dirty="0" smtClean="0">
                <a:solidFill>
                  <a:srgbClr val="C00000"/>
                </a:solidFill>
                <a:latin typeface="方正大黑简体" pitchFamily="2" charset="-122"/>
                <a:ea typeface="方正大黑简体" pitchFamily="2" charset="-122"/>
              </a:rPr>
              <a:t>+ </a:t>
            </a:r>
            <a:r>
              <a:rPr lang="zh-CN" altLang="en-US" sz="2800" dirty="0" smtClean="0">
                <a:solidFill>
                  <a:srgbClr val="C00000"/>
                </a:solidFill>
                <a:latin typeface="方正大黑简体" pitchFamily="2" charset="-122"/>
                <a:ea typeface="方正大黑简体" pitchFamily="2" charset="-122"/>
              </a:rPr>
              <a:t>功能基团</a:t>
            </a:r>
            <a:r>
              <a:rPr lang="zh-CN" altLang="en-US" sz="2800" dirty="0" smtClean="0">
                <a:solidFill>
                  <a:srgbClr val="0000FF"/>
                </a:solidFill>
                <a:latin typeface="方正大黑简体" pitchFamily="2" charset="-122"/>
                <a:ea typeface="方正大黑简体" pitchFamily="2" charset="-122"/>
              </a:rPr>
              <a:t>，理论上可以实现融合，</a:t>
            </a:r>
          </a:p>
          <a:p>
            <a:pPr eaLnBrk="1" hangingPunct="1">
              <a:lnSpc>
                <a:spcPct val="140000"/>
              </a:lnSpc>
              <a:spcBef>
                <a:spcPts val="1200"/>
              </a:spcBef>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         但存在“</a:t>
            </a:r>
            <a:r>
              <a:rPr lang="zh-CN" altLang="en-US" sz="2800" dirty="0" smtClean="0">
                <a:solidFill>
                  <a:srgbClr val="C00000"/>
                </a:solidFill>
                <a:latin typeface="方正大黑简体" pitchFamily="2" charset="-122"/>
                <a:ea typeface="方正大黑简体" pitchFamily="2" charset="-122"/>
              </a:rPr>
              <a:t>活性、表达载体选择、纯化</a:t>
            </a:r>
            <a:r>
              <a:rPr lang="en-US" altLang="zh-CN" sz="2800" dirty="0" smtClean="0">
                <a:solidFill>
                  <a:srgbClr val="0000FF"/>
                </a:solidFill>
                <a:latin typeface="方正大黑简体" pitchFamily="2" charset="-122"/>
                <a:ea typeface="方正大黑简体" pitchFamily="2" charset="-122"/>
              </a:rPr>
              <a:t>”</a:t>
            </a:r>
            <a:r>
              <a:rPr lang="zh-CN" altLang="en-US" sz="2800" dirty="0" smtClean="0">
                <a:solidFill>
                  <a:srgbClr val="0000FF"/>
                </a:solidFill>
                <a:latin typeface="方正大黑简体" pitchFamily="2" charset="-122"/>
                <a:ea typeface="方正大黑简体" pitchFamily="2" charset="-122"/>
              </a:rPr>
              <a:t>等问题</a:t>
            </a:r>
            <a:endParaRPr lang="zh-CN" altLang="en-US" sz="2800" dirty="0">
              <a:solidFill>
                <a:srgbClr val="0000FF"/>
              </a:solidFill>
              <a:latin typeface="方正大黑简体" pitchFamily="2" charset="-122"/>
              <a:ea typeface="方正大黑简体" pitchFamily="2" charset="-122"/>
            </a:endParaRPr>
          </a:p>
        </p:txBody>
      </p:sp>
      <p:sp>
        <p:nvSpPr>
          <p:cNvPr id="3" name="矩形 2"/>
          <p:cNvSpPr/>
          <p:nvPr/>
        </p:nvSpPr>
        <p:spPr>
          <a:xfrm>
            <a:off x="-71470" y="57148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关键技术</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423836"/>
            <a:ext cx="7848872" cy="5004447"/>
          </a:xfrm>
          <a:prstGeom prst="rect">
            <a:avLst/>
          </a:prstGeom>
        </p:spPr>
        <p:txBody>
          <a:bodyPr wrap="square">
            <a:spAutoFit/>
          </a:bodyPr>
          <a:lstStyle/>
          <a:p>
            <a:pPr eaLnBrk="1" hangingPunct="1">
              <a:lnSpc>
                <a:spcPct val="130000"/>
              </a:lnSpc>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对实验方案设计的分析</a:t>
            </a:r>
          </a:p>
          <a:p>
            <a:pPr eaLnBrk="1" hangingPunct="1">
              <a:lnSpc>
                <a:spcPct val="110000"/>
              </a:lnSpc>
              <a:buFont typeface="Wingdings" pitchFamily="2" charset="2"/>
              <a:buNone/>
              <a:defRPr/>
            </a:pPr>
            <a:r>
              <a:rPr lang="zh-CN" altLang="en-US" sz="2800" dirty="0" smtClean="0">
                <a:latin typeface="方正大黑简体" pitchFamily="2" charset="-122"/>
                <a:ea typeface="方正大黑简体" pitchFamily="2" charset="-122"/>
              </a:rPr>
              <a:t> </a:t>
            </a:r>
            <a:r>
              <a:rPr lang="zh-CN" altLang="en-US" sz="2800" dirty="0" smtClean="0">
                <a:solidFill>
                  <a:srgbClr val="0000FF"/>
                </a:solidFill>
                <a:latin typeface="方正大黑简体" pitchFamily="2" charset="-122"/>
                <a:ea typeface="方正大黑简体" pitchFamily="2" charset="-122"/>
              </a:rPr>
              <a:t>理论分析</a:t>
            </a:r>
          </a:p>
          <a:p>
            <a:pPr eaLnBrk="1" hangingPunct="1">
              <a:lnSpc>
                <a:spcPct val="150000"/>
              </a:lnSpc>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 研究手段方法分析</a:t>
            </a:r>
          </a:p>
          <a:p>
            <a:pPr eaLnBrk="1" hangingPunct="1">
              <a:lnSpc>
                <a:spcPct val="150000"/>
              </a:lnSpc>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 预实验结果分析</a:t>
            </a:r>
          </a:p>
          <a:p>
            <a:pPr eaLnBrk="1" hangingPunct="1">
              <a:lnSpc>
                <a:spcPct val="150000"/>
              </a:lnSpc>
              <a:buFont typeface="Wingdings" pitchFamily="2" charset="2"/>
              <a:buNone/>
              <a:defRPr/>
            </a:pPr>
            <a:r>
              <a:rPr lang="zh-CN" altLang="en-US" sz="2800" dirty="0" smtClean="0">
                <a:solidFill>
                  <a:srgbClr val="C00000"/>
                </a:solidFill>
                <a:latin typeface="方正大黑简体" pitchFamily="2" charset="-122"/>
                <a:ea typeface="方正大黑简体" pitchFamily="2" charset="-122"/>
              </a:rPr>
              <a:t> 对相关条件的分析</a:t>
            </a:r>
          </a:p>
          <a:p>
            <a:pPr eaLnBrk="1" hangingPunct="1">
              <a:lnSpc>
                <a:spcPct val="150000"/>
              </a:lnSpc>
              <a:buFont typeface="Wingdings" pitchFamily="2" charset="2"/>
              <a:buNone/>
              <a:defRPr/>
            </a:pPr>
            <a:r>
              <a:rPr lang="zh-CN" altLang="en-US" sz="2800" dirty="0" smtClean="0">
                <a:latin typeface="方正大黑简体" pitchFamily="2" charset="-122"/>
                <a:ea typeface="方正大黑简体" pitchFamily="2" charset="-122"/>
              </a:rPr>
              <a:t> </a:t>
            </a:r>
            <a:r>
              <a:rPr lang="zh-CN" altLang="en-US" sz="2800" dirty="0" smtClean="0">
                <a:solidFill>
                  <a:srgbClr val="0000FF"/>
                </a:solidFill>
                <a:latin typeface="方正大黑简体" pitchFamily="2" charset="-122"/>
                <a:ea typeface="方正大黑简体" pitchFamily="2" charset="-122"/>
              </a:rPr>
              <a:t>所用特殊实验材料（试剂）的分析</a:t>
            </a:r>
          </a:p>
          <a:p>
            <a:pPr eaLnBrk="1" hangingPunct="1">
              <a:lnSpc>
                <a:spcPct val="150000"/>
              </a:lnSpc>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 对所具备的实验条件进行分析</a:t>
            </a:r>
          </a:p>
          <a:p>
            <a:pPr eaLnBrk="1" hangingPunct="1">
              <a:lnSpc>
                <a:spcPct val="150000"/>
              </a:lnSpc>
              <a:buFont typeface="Wingdings" pitchFamily="2" charset="2"/>
              <a:buNone/>
              <a:defRPr/>
            </a:pPr>
            <a:r>
              <a:rPr lang="zh-CN" altLang="en-US" sz="2800" dirty="0" smtClean="0">
                <a:solidFill>
                  <a:srgbClr val="0000FF"/>
                </a:solidFill>
                <a:latin typeface="方正大黑简体" pitchFamily="2" charset="-122"/>
                <a:ea typeface="方正大黑简体" pitchFamily="2" charset="-122"/>
              </a:rPr>
              <a:t> 对项目组成员搭配及其运用技术方法的能力分析</a:t>
            </a:r>
          </a:p>
        </p:txBody>
      </p:sp>
      <p:sp>
        <p:nvSpPr>
          <p:cNvPr id="4" name="矩形 3"/>
          <p:cNvSpPr/>
          <p:nvPr/>
        </p:nvSpPr>
        <p:spPr>
          <a:xfrm>
            <a:off x="-71470" y="57148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可行性分析</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6" name="Rectangle 3"/>
          <p:cNvSpPr txBox="1">
            <a:spLocks noChangeArrowheads="1"/>
          </p:cNvSpPr>
          <p:nvPr/>
        </p:nvSpPr>
        <p:spPr>
          <a:xfrm>
            <a:off x="2071670" y="1571612"/>
            <a:ext cx="5786478" cy="4857784"/>
          </a:xfrm>
          <a:prstGeom prst="rect">
            <a:avLst/>
          </a:prstGeom>
        </p:spPr>
        <p:txBody>
          <a:bodyPr/>
          <a:lstStyle/>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C00000"/>
                </a:solidFill>
                <a:latin typeface="方正大黑简体" pitchFamily="65" charset="-122"/>
                <a:ea typeface="方正大黑简体" pitchFamily="65" charset="-122"/>
              </a:rPr>
              <a:t>特色与创新之处</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6">
                                            <p:txEl>
                                              <p:pRg st="5" end="5"/>
                                            </p:txEl>
                                          </p:spTgt>
                                        </p:tgtEl>
                                        <p:attrNameLst>
                                          <p:attrName>style.visibility</p:attrName>
                                        </p:attrNameLst>
                                      </p:cBhvr>
                                      <p:to>
                                        <p:strVal val="visible"/>
                                      </p:to>
                                    </p:set>
                                    <p:anim calcmode="discrete" valueType="clr">
                                      <p:cBhvr override="childStyle">
                                        <p:cTn id="7" dur="80"/>
                                        <p:tgtEl>
                                          <p:spTgt spid="6">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5" end="5"/>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500174"/>
            <a:ext cx="8072462" cy="4564326"/>
          </a:xfrm>
          <a:prstGeom prst="rect">
            <a:avLst/>
          </a:prstGeom>
        </p:spPr>
        <p:txBody>
          <a:bodyPr wrap="square">
            <a:spAutoFit/>
          </a:bodyPr>
          <a:lstStyle/>
          <a:p>
            <a:pPr eaLnBrk="1" hangingPunct="1">
              <a:lnSpc>
                <a:spcPct val="12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存在问题：  </a:t>
            </a:r>
            <a:r>
              <a:rPr lang="zh-CN" altLang="en-US" sz="2800" dirty="0" smtClean="0">
                <a:solidFill>
                  <a:srgbClr val="0000FF"/>
                </a:solidFill>
                <a:latin typeface="方正大黑简体" pitchFamily="65" charset="-122"/>
                <a:ea typeface="方正大黑简体" pitchFamily="65" charset="-122"/>
              </a:rPr>
              <a:t>对创新点提炼不够</a:t>
            </a:r>
          </a:p>
          <a:p>
            <a:pPr eaLnBrk="1" hangingPunct="1">
              <a:lnSpc>
                <a:spcPct val="120000"/>
              </a:lnSpc>
              <a:buFont typeface="Wingdings" pitchFamily="2" charset="2"/>
              <a:buNone/>
              <a:defRPr/>
            </a:pPr>
            <a:r>
              <a:rPr lang="zh-CN" altLang="en-US" sz="2800" dirty="0" smtClean="0">
                <a:solidFill>
                  <a:srgbClr val="0000FF"/>
                </a:solidFill>
                <a:latin typeface="方正大黑简体" pitchFamily="65" charset="-122"/>
                <a:ea typeface="方正大黑简体" pitchFamily="65" charset="-122"/>
              </a:rPr>
              <a:t>                    把运用新技术、新方法理解为创新</a:t>
            </a:r>
          </a:p>
          <a:p>
            <a:pPr eaLnBrk="1" hangingPunct="1">
              <a:lnSpc>
                <a:spcPct val="120000"/>
              </a:lnSpc>
              <a:buFont typeface="Wingdings" pitchFamily="2" charset="2"/>
              <a:buNone/>
              <a:defRPr/>
            </a:pPr>
            <a:r>
              <a:rPr lang="zh-CN" altLang="en-US" sz="2800" dirty="0" smtClean="0">
                <a:solidFill>
                  <a:srgbClr val="0000FF"/>
                </a:solidFill>
                <a:latin typeface="方正大黑简体" pitchFamily="65" charset="-122"/>
                <a:ea typeface="方正大黑简体" pitchFamily="65" charset="-122"/>
              </a:rPr>
              <a:t>                    与研究目标、研究内容相混淆</a:t>
            </a:r>
            <a:endParaRPr lang="en-US" altLang="zh-CN" sz="2800" dirty="0" smtClean="0">
              <a:solidFill>
                <a:srgbClr val="0000FF"/>
              </a:solidFill>
              <a:latin typeface="方正大黑简体" pitchFamily="65" charset="-122"/>
              <a:ea typeface="方正大黑简体" pitchFamily="65" charset="-122"/>
            </a:endParaRPr>
          </a:p>
          <a:p>
            <a:pPr eaLnBrk="1" hangingPunct="1">
              <a:lnSpc>
                <a:spcPct val="120000"/>
              </a:lnSpc>
              <a:buFont typeface="Wingdings" pitchFamily="2" charset="2"/>
              <a:buNone/>
              <a:defRPr/>
            </a:pPr>
            <a:r>
              <a:rPr lang="zh-CN" altLang="en-US" sz="2800" dirty="0" smtClean="0">
                <a:solidFill>
                  <a:srgbClr val="C00000"/>
                </a:solidFill>
                <a:latin typeface="方正大黑简体" pitchFamily="65" charset="-122"/>
                <a:ea typeface="方正大黑简体" pitchFamily="65" charset="-122"/>
              </a:rPr>
              <a:t>对创新的理解：</a:t>
            </a:r>
          </a:p>
          <a:p>
            <a:pPr eaLnBrk="1" hangingPunct="1">
              <a:lnSpc>
                <a:spcPct val="120000"/>
              </a:lnSpc>
              <a:spcBef>
                <a:spcPts val="600"/>
              </a:spcBef>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原始创新：填补空白或修改传统的理论</a:t>
            </a:r>
            <a:r>
              <a:rPr lang="en-US" altLang="zh-CN" sz="2400" dirty="0" smtClean="0">
                <a:solidFill>
                  <a:srgbClr val="0000FF"/>
                </a:solidFill>
                <a:latin typeface="方正大黑简体" pitchFamily="65" charset="-122"/>
                <a:ea typeface="方正大黑简体" pitchFamily="65" charset="-122"/>
              </a:rPr>
              <a:t>-</a:t>
            </a:r>
            <a:r>
              <a:rPr lang="zh-CN" altLang="en-US" sz="2400" dirty="0" smtClean="0">
                <a:solidFill>
                  <a:srgbClr val="0000FF"/>
                </a:solidFill>
                <a:latin typeface="方正大黑简体" pitchFamily="65" charset="-122"/>
                <a:ea typeface="方正大黑简体" pitchFamily="65" charset="-122"/>
              </a:rPr>
              <a:t>理论创新</a:t>
            </a:r>
          </a:p>
          <a:p>
            <a:pPr lvl="1" eaLnBrk="1" hangingPunct="1">
              <a:lnSpc>
                <a:spcPct val="120000"/>
              </a:lnSpc>
              <a:buClr>
                <a:srgbClr val="FF0000"/>
              </a:buClr>
              <a:buSzPct val="80000"/>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发明创造新技术、新方法</a:t>
            </a:r>
            <a:r>
              <a:rPr lang="en-US" altLang="zh-CN" sz="2400" dirty="0" smtClean="0">
                <a:solidFill>
                  <a:srgbClr val="0000FF"/>
                </a:solidFill>
                <a:latin typeface="方正大黑简体" pitchFamily="65" charset="-122"/>
                <a:ea typeface="方正大黑简体" pitchFamily="65" charset="-122"/>
              </a:rPr>
              <a:t>—</a:t>
            </a:r>
            <a:r>
              <a:rPr lang="zh-CN" altLang="en-US" sz="2400" dirty="0" smtClean="0">
                <a:solidFill>
                  <a:srgbClr val="0000FF"/>
                </a:solidFill>
                <a:latin typeface="方正大黑简体" pitchFamily="65" charset="-122"/>
                <a:ea typeface="方正大黑简体" pitchFamily="65" charset="-122"/>
              </a:rPr>
              <a:t>技术创新</a:t>
            </a:r>
          </a:p>
          <a:p>
            <a:pPr eaLnBrk="1" hangingPunct="1">
              <a:lnSpc>
                <a:spcPct val="120000"/>
              </a:lnSpc>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跟踪创新：补充、完善现有理论</a:t>
            </a:r>
          </a:p>
          <a:p>
            <a:pPr lvl="1" eaLnBrk="1" hangingPunct="1">
              <a:lnSpc>
                <a:spcPct val="120000"/>
              </a:lnSpc>
              <a:buClr>
                <a:srgbClr val="FF0000"/>
              </a:buClr>
              <a:buSzPct val="80000"/>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修改、完善现有技术方法（</a:t>
            </a:r>
            <a:r>
              <a:rPr lang="en-US" altLang="zh-CN" sz="2400" dirty="0" smtClean="0">
                <a:solidFill>
                  <a:srgbClr val="0000FF"/>
                </a:solidFill>
                <a:latin typeface="方正大黑简体" pitchFamily="65" charset="-122"/>
                <a:ea typeface="方正大黑简体" pitchFamily="65" charset="-122"/>
              </a:rPr>
              <a:t>1</a:t>
            </a:r>
            <a:r>
              <a:rPr lang="zh-CN" altLang="en-US" sz="2400" dirty="0" smtClean="0">
                <a:solidFill>
                  <a:srgbClr val="0000FF"/>
                </a:solidFill>
                <a:latin typeface="方正大黑简体" pitchFamily="65" charset="-122"/>
                <a:ea typeface="方正大黑简体" pitchFamily="65" charset="-122"/>
              </a:rPr>
              <a:t>＋</a:t>
            </a:r>
            <a:r>
              <a:rPr lang="en-US" altLang="zh-CN" sz="2400" dirty="0" smtClean="0">
                <a:solidFill>
                  <a:srgbClr val="0000FF"/>
                </a:solidFill>
                <a:latin typeface="方正大黑简体" pitchFamily="65" charset="-122"/>
                <a:ea typeface="方正大黑简体" pitchFamily="65" charset="-122"/>
              </a:rPr>
              <a:t>1</a:t>
            </a:r>
            <a:r>
              <a:rPr lang="zh-CN" altLang="en-US" sz="2400" dirty="0" smtClean="0">
                <a:solidFill>
                  <a:srgbClr val="0000FF"/>
                </a:solidFill>
                <a:latin typeface="方正大黑简体" pitchFamily="65" charset="-122"/>
                <a:ea typeface="方正大黑简体" pitchFamily="65" charset="-122"/>
              </a:rPr>
              <a:t>＞</a:t>
            </a:r>
            <a:r>
              <a:rPr lang="en-US" altLang="zh-CN" sz="2400" dirty="0" smtClean="0">
                <a:solidFill>
                  <a:srgbClr val="0000FF"/>
                </a:solidFill>
                <a:latin typeface="方正大黑简体" pitchFamily="65" charset="-122"/>
                <a:ea typeface="方正大黑简体" pitchFamily="65" charset="-122"/>
              </a:rPr>
              <a:t>2</a:t>
            </a:r>
            <a:r>
              <a:rPr lang="zh-CN" altLang="en-US" sz="2400" dirty="0" smtClean="0">
                <a:solidFill>
                  <a:srgbClr val="0000FF"/>
                </a:solidFill>
                <a:latin typeface="方正大黑简体" pitchFamily="65" charset="-122"/>
                <a:ea typeface="方正大黑简体" pitchFamily="65" charset="-122"/>
              </a:rPr>
              <a:t>）</a:t>
            </a:r>
          </a:p>
          <a:p>
            <a:pPr lvl="1" eaLnBrk="1" hangingPunct="1">
              <a:lnSpc>
                <a:spcPct val="150000"/>
              </a:lnSpc>
              <a:buClr>
                <a:srgbClr val="FF0000"/>
              </a:buClr>
              <a:buSzPct val="80000"/>
              <a:buFont typeface="Wingdings" pitchFamily="2" charset="2"/>
              <a:buNone/>
              <a:defRPr/>
            </a:pPr>
            <a:r>
              <a:rPr lang="zh-CN" altLang="en-US" sz="2400" dirty="0" smtClean="0">
                <a:solidFill>
                  <a:srgbClr val="0000FF"/>
                </a:solidFill>
                <a:latin typeface="方正大黑简体" pitchFamily="65" charset="-122"/>
                <a:ea typeface="方正大黑简体" pitchFamily="65" charset="-122"/>
              </a:rPr>
              <a:t> 提炼方法：用逆向思维方法提炼创新点</a:t>
            </a:r>
          </a:p>
        </p:txBody>
      </p:sp>
      <p:sp>
        <p:nvSpPr>
          <p:cNvPr id="3" name="矩形 2"/>
          <p:cNvSpPr/>
          <p:nvPr/>
        </p:nvSpPr>
        <p:spPr>
          <a:xfrm>
            <a:off x="-428596" y="548680"/>
            <a:ext cx="9144000" cy="6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371600" lvl="2" indent="-457200" algn="ctr" eaLnBrk="0" hangingPunct="0">
              <a:lnSpc>
                <a:spcPts val="4600"/>
              </a:lnSpc>
              <a:spcBef>
                <a:spcPts val="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特色与创新之处</a:t>
            </a:r>
            <a:endParaRPr lang="en-US" altLang="zh-CN"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611188" y="4652963"/>
            <a:ext cx="1439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endParaRPr lang="zh-CN" altLang="zh-CN"/>
          </a:p>
        </p:txBody>
      </p:sp>
      <p:sp>
        <p:nvSpPr>
          <p:cNvPr id="44036" name="Text Box 4"/>
          <p:cNvSpPr txBox="1">
            <a:spLocks noChangeArrowheads="1"/>
          </p:cNvSpPr>
          <p:nvPr/>
        </p:nvSpPr>
        <p:spPr bwMode="auto">
          <a:xfrm>
            <a:off x="2100085" y="1762171"/>
            <a:ext cx="5568259" cy="411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lgn="l">
              <a:lnSpc>
                <a:spcPct val="150000"/>
              </a:lnSpc>
              <a:defRPr/>
            </a:pPr>
            <a:r>
              <a:rPr lang="zh-CN" altLang="en-US" sz="2800" dirty="0" smtClean="0">
                <a:solidFill>
                  <a:srgbClr val="0000FF"/>
                </a:solidFill>
                <a:effectLst/>
                <a:latin typeface="方正大黑简体" pitchFamily="65" charset="-122"/>
                <a:ea typeface="方正大黑简体" pitchFamily="65" charset="-122"/>
              </a:rPr>
              <a:t>具有特殊的研究意义？</a:t>
            </a:r>
          </a:p>
          <a:p>
            <a:pPr algn="l">
              <a:lnSpc>
                <a:spcPct val="150000"/>
              </a:lnSpc>
              <a:defRPr/>
            </a:pPr>
            <a:r>
              <a:rPr lang="zh-CN" altLang="en-US" sz="2800" dirty="0" smtClean="0">
                <a:solidFill>
                  <a:srgbClr val="0000FF"/>
                </a:solidFill>
                <a:effectLst/>
                <a:latin typeface="方正大黑简体" pitchFamily="65" charset="-122"/>
                <a:ea typeface="方正大黑简体" pitchFamily="65" charset="-122"/>
              </a:rPr>
              <a:t>抓住了有特色的研究问题？</a:t>
            </a:r>
          </a:p>
          <a:p>
            <a:pPr algn="l">
              <a:lnSpc>
                <a:spcPct val="150000"/>
              </a:lnSpc>
              <a:defRPr/>
            </a:pPr>
            <a:r>
              <a:rPr lang="zh-CN" altLang="en-US" sz="2800" dirty="0" smtClean="0">
                <a:solidFill>
                  <a:srgbClr val="0000FF"/>
                </a:solidFill>
                <a:effectLst/>
                <a:latin typeface="方正大黑简体" pitchFamily="65" charset="-122"/>
                <a:ea typeface="方正大黑简体" pitchFamily="65" charset="-122"/>
              </a:rPr>
              <a:t>从特殊的角度研究问题？</a:t>
            </a:r>
          </a:p>
          <a:p>
            <a:pPr algn="l">
              <a:lnSpc>
                <a:spcPct val="150000"/>
              </a:lnSpc>
              <a:defRPr/>
            </a:pPr>
            <a:r>
              <a:rPr lang="zh-CN" altLang="en-US" sz="2800" dirty="0" smtClean="0">
                <a:solidFill>
                  <a:srgbClr val="0000FF"/>
                </a:solidFill>
                <a:effectLst/>
                <a:latin typeface="方正大黑简体" pitchFamily="65" charset="-122"/>
                <a:ea typeface="方正大黑简体" pitchFamily="65" charset="-122"/>
              </a:rPr>
              <a:t>建立了独特的实验平台和方法？</a:t>
            </a:r>
          </a:p>
          <a:p>
            <a:pPr algn="l">
              <a:lnSpc>
                <a:spcPct val="150000"/>
              </a:lnSpc>
              <a:defRPr/>
            </a:pPr>
            <a:r>
              <a:rPr lang="zh-CN" altLang="en-US" sz="2800" dirty="0" smtClean="0">
                <a:solidFill>
                  <a:srgbClr val="0000FF"/>
                </a:solidFill>
                <a:effectLst/>
                <a:latin typeface="方正大黑简体" pitchFamily="65" charset="-122"/>
                <a:ea typeface="方正大黑简体" pitchFamily="65" charset="-122"/>
              </a:rPr>
              <a:t>在基础临床结合上有独到之处？</a:t>
            </a:r>
          </a:p>
        </p:txBody>
      </p:sp>
      <p:sp>
        <p:nvSpPr>
          <p:cNvPr id="7" name="矩形 6"/>
          <p:cNvSpPr/>
          <p:nvPr/>
        </p:nvSpPr>
        <p:spPr>
          <a:xfrm>
            <a:off x="-428596" y="548680"/>
            <a:ext cx="9144000" cy="6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371600" lvl="2" indent="-457200" algn="ctr" eaLnBrk="0" hangingPunct="0">
              <a:lnSpc>
                <a:spcPts val="4600"/>
              </a:lnSpc>
              <a:spcBef>
                <a:spcPts val="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对特色的理解</a:t>
            </a:r>
            <a:endParaRPr lang="en-US" altLang="zh-CN"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57422" y="1616365"/>
            <a:ext cx="4464496"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5400" b="1" spc="120" dirty="0" smtClean="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rPr>
              <a:t>第一部分</a:t>
            </a:r>
            <a:endParaRPr lang="en-US" altLang="zh-CN" sz="5400" b="1" spc="120" dirty="0" smtClean="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endParaRPr>
          </a:p>
          <a:p>
            <a:pPr algn="ctr">
              <a:spcBef>
                <a:spcPct val="50000"/>
              </a:spcBef>
              <a:defRPr/>
            </a:pPr>
            <a:r>
              <a:rPr lang="zh-CN" altLang="en-US" sz="5400" b="1" spc="120" dirty="0" smtClean="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rPr>
              <a:t>如何撰写标书</a:t>
            </a:r>
            <a:endParaRPr lang="en-US" altLang="zh-CN" sz="5400" b="1" spc="120" dirty="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5" name="Rectangle 3"/>
          <p:cNvSpPr txBox="1">
            <a:spLocks noChangeArrowheads="1"/>
          </p:cNvSpPr>
          <p:nvPr/>
        </p:nvSpPr>
        <p:spPr>
          <a:xfrm>
            <a:off x="2071670" y="1571612"/>
            <a:ext cx="5786478" cy="4857784"/>
          </a:xfrm>
          <a:prstGeom prst="rect">
            <a:avLst/>
          </a:prstGeom>
        </p:spPr>
        <p:txBody>
          <a:bodyPr/>
          <a:lstStyle/>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C00000"/>
                </a:solidFill>
                <a:latin typeface="方正大黑简体" pitchFamily="65" charset="-122"/>
                <a:ea typeface="方正大黑简体" pitchFamily="65" charset="-122"/>
              </a:rPr>
              <a:t>年度研究计划及预期研究结果</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148" y="1428736"/>
            <a:ext cx="7606628" cy="5041380"/>
          </a:xfrm>
          <a:prstGeom prst="rect">
            <a:avLst/>
          </a:prstGeom>
        </p:spPr>
        <p:txBody>
          <a:bodyPr wrap="square">
            <a:spAutoFit/>
          </a:bodyPr>
          <a:lstStyle/>
          <a:p>
            <a:pPr marL="342900" indent="-342900">
              <a:lnSpc>
                <a:spcPct val="130000"/>
              </a:lnSpc>
              <a:spcBef>
                <a:spcPct val="20000"/>
              </a:spcBef>
            </a:pPr>
            <a:r>
              <a:rPr lang="zh-CN" altLang="en-US" sz="2800" b="1" dirty="0" smtClean="0">
                <a:solidFill>
                  <a:srgbClr val="C00000"/>
                </a:solidFill>
                <a:latin typeface="方正大黑简体" pitchFamily="2" charset="-122"/>
                <a:ea typeface="方正大黑简体" pitchFamily="2" charset="-122"/>
              </a:rPr>
              <a:t>年度研究计划：</a:t>
            </a:r>
          </a:p>
          <a:p>
            <a:pPr marL="342900" indent="-342900">
              <a:lnSpc>
                <a:spcPct val="130000"/>
              </a:lnSpc>
              <a:spcBef>
                <a:spcPts val="1200"/>
              </a:spcBef>
              <a:buFont typeface="Wingdings" pitchFamily="2" charset="2"/>
              <a:buChar char="Ø"/>
            </a:pPr>
            <a:r>
              <a:rPr lang="zh-CN" altLang="en-US" sz="2400" dirty="0" smtClean="0">
                <a:solidFill>
                  <a:srgbClr val="C00000"/>
                </a:solidFill>
                <a:latin typeface="方正大黑简体" pitchFamily="2" charset="-122"/>
                <a:ea typeface="方正大黑简体" pitchFamily="2" charset="-122"/>
              </a:rPr>
              <a:t>按年度列出研究内容及其阶段目标</a:t>
            </a:r>
            <a:endParaRPr lang="en-US" altLang="zh-CN" sz="2400" dirty="0" smtClean="0">
              <a:solidFill>
                <a:srgbClr val="C00000"/>
              </a:solidFill>
              <a:latin typeface="方正大黑简体" pitchFamily="2" charset="-122"/>
              <a:ea typeface="方正大黑简体" pitchFamily="2" charset="-122"/>
            </a:endParaRPr>
          </a:p>
          <a:p>
            <a:pPr marL="342900" indent="-342900">
              <a:lnSpc>
                <a:spcPct val="130000"/>
              </a:lnSpc>
              <a:spcBef>
                <a:spcPct val="20000"/>
              </a:spcBef>
              <a:buFont typeface="Wingdings" pitchFamily="2" charset="2"/>
              <a:buChar char="Ø"/>
            </a:pPr>
            <a:r>
              <a:rPr lang="zh-CN" altLang="en-US" sz="2400" dirty="0" smtClean="0">
                <a:solidFill>
                  <a:srgbClr val="0000FF"/>
                </a:solidFill>
                <a:latin typeface="方正大黑简体" pitchFamily="2" charset="-122"/>
                <a:ea typeface="方正大黑简体" pitchFamily="2" charset="-122"/>
              </a:rPr>
              <a:t>拟组织的重要学术交流活动、国际合作与交流计划</a:t>
            </a:r>
          </a:p>
          <a:p>
            <a:pPr marL="342900" indent="-342900">
              <a:lnSpc>
                <a:spcPct val="130000"/>
              </a:lnSpc>
              <a:spcBef>
                <a:spcPct val="20000"/>
              </a:spcBef>
            </a:pPr>
            <a:r>
              <a:rPr lang="zh-CN" altLang="en-US" sz="2800" b="1" dirty="0" smtClean="0">
                <a:solidFill>
                  <a:srgbClr val="C00000"/>
                </a:solidFill>
                <a:latin typeface="方正大黑简体" pitchFamily="2" charset="-122"/>
                <a:ea typeface="方正大黑简体" pitchFamily="2" charset="-122"/>
              </a:rPr>
              <a:t> 预期研究结果：</a:t>
            </a:r>
          </a:p>
          <a:p>
            <a:pPr marL="342900" indent="-342900">
              <a:lnSpc>
                <a:spcPct val="130000"/>
              </a:lnSpc>
              <a:spcBef>
                <a:spcPts val="1200"/>
              </a:spcBef>
              <a:buFont typeface="Wingdings" pitchFamily="2" charset="2"/>
              <a:buChar char="Ø"/>
            </a:pPr>
            <a:r>
              <a:rPr lang="zh-CN" altLang="en-US" sz="2400" dirty="0" smtClean="0">
                <a:solidFill>
                  <a:srgbClr val="C00000"/>
                </a:solidFill>
                <a:latin typeface="方正大黑简体" pitchFamily="2" charset="-122"/>
                <a:ea typeface="方正大黑简体" pitchFamily="2" charset="-122"/>
              </a:rPr>
              <a:t> 理论成果：建立</a:t>
            </a:r>
            <a:r>
              <a:rPr lang="en-US" altLang="zh-CN" sz="2400" dirty="0" smtClean="0">
                <a:solidFill>
                  <a:srgbClr val="C00000"/>
                </a:solidFill>
                <a:latin typeface="方正大黑简体" pitchFamily="2" charset="-122"/>
                <a:ea typeface="方正大黑简体" pitchFamily="2" charset="-122"/>
              </a:rPr>
              <a:t>/</a:t>
            </a:r>
            <a:r>
              <a:rPr lang="zh-CN" altLang="en-US" sz="2400" dirty="0" smtClean="0">
                <a:solidFill>
                  <a:srgbClr val="C00000"/>
                </a:solidFill>
                <a:latin typeface="方正大黑简体" pitchFamily="2" charset="-122"/>
                <a:ea typeface="方正大黑简体" pitchFamily="2" charset="-122"/>
              </a:rPr>
              <a:t>丰富</a:t>
            </a:r>
            <a:r>
              <a:rPr lang="en-US" altLang="zh-CN" sz="2400" dirty="0" smtClean="0">
                <a:solidFill>
                  <a:srgbClr val="C00000"/>
                </a:solidFill>
                <a:latin typeface="方正大黑简体" pitchFamily="2" charset="-122"/>
                <a:ea typeface="方正大黑简体" pitchFamily="2" charset="-122"/>
              </a:rPr>
              <a:t>/</a:t>
            </a:r>
            <a:r>
              <a:rPr lang="zh-CN" altLang="en-US" sz="2400" dirty="0" smtClean="0">
                <a:solidFill>
                  <a:srgbClr val="C00000"/>
                </a:solidFill>
                <a:latin typeface="方正大黑简体" pitchFamily="2" charset="-122"/>
                <a:ea typeface="方正大黑简体" pitchFamily="2" charset="-122"/>
              </a:rPr>
              <a:t>补充</a:t>
            </a:r>
            <a:r>
              <a:rPr lang="en-US" altLang="zh-CN" sz="2400" dirty="0" smtClean="0">
                <a:solidFill>
                  <a:srgbClr val="C00000"/>
                </a:solidFill>
                <a:latin typeface="方正大黑简体" pitchFamily="2" charset="-122"/>
                <a:ea typeface="方正大黑简体" pitchFamily="2" charset="-122"/>
              </a:rPr>
              <a:t>/</a:t>
            </a:r>
            <a:r>
              <a:rPr lang="zh-CN" altLang="en-US" sz="2400" dirty="0" smtClean="0">
                <a:solidFill>
                  <a:srgbClr val="C00000"/>
                </a:solidFill>
                <a:latin typeface="方正大黑简体" pitchFamily="2" charset="-122"/>
                <a:ea typeface="方正大黑简体" pitchFamily="2" charset="-122"/>
              </a:rPr>
              <a:t>填补 </a:t>
            </a:r>
            <a:r>
              <a:rPr lang="en-US" altLang="zh-CN" sz="2400" dirty="0" smtClean="0">
                <a:solidFill>
                  <a:srgbClr val="C00000"/>
                </a:solidFill>
                <a:latin typeface="方正大黑简体" pitchFamily="2" charset="-122"/>
                <a:ea typeface="方正大黑简体" pitchFamily="2" charset="-122"/>
              </a:rPr>
              <a:t>......</a:t>
            </a:r>
          </a:p>
          <a:p>
            <a:pPr marL="342900" indent="-342900">
              <a:lnSpc>
                <a:spcPct val="130000"/>
              </a:lnSpc>
              <a:buFont typeface="Wingdings" pitchFamily="2" charset="2"/>
              <a:buChar char="Ø"/>
            </a:pPr>
            <a:r>
              <a:rPr lang="en-US" altLang="zh-CN" sz="2400" dirty="0" smtClean="0">
                <a:solidFill>
                  <a:srgbClr val="C00000"/>
                </a:solidFill>
                <a:latin typeface="方正大黑简体" pitchFamily="2" charset="-122"/>
                <a:ea typeface="方正大黑简体" pitchFamily="2" charset="-122"/>
              </a:rPr>
              <a:t> </a:t>
            </a:r>
            <a:r>
              <a:rPr lang="zh-CN" altLang="en-US" sz="2400" dirty="0" smtClean="0">
                <a:solidFill>
                  <a:srgbClr val="C00000"/>
                </a:solidFill>
                <a:latin typeface="方正大黑简体" pitchFamily="2" charset="-122"/>
                <a:ea typeface="方正大黑简体" pitchFamily="2" charset="-122"/>
              </a:rPr>
              <a:t>技术方法：建立</a:t>
            </a:r>
            <a:r>
              <a:rPr lang="en-US" altLang="zh-CN" sz="2400" dirty="0" smtClean="0">
                <a:solidFill>
                  <a:srgbClr val="C00000"/>
                </a:solidFill>
                <a:latin typeface="方正大黑简体" pitchFamily="2" charset="-122"/>
                <a:ea typeface="方正大黑简体" pitchFamily="2" charset="-122"/>
              </a:rPr>
              <a:t>/</a:t>
            </a:r>
            <a:r>
              <a:rPr lang="zh-CN" altLang="en-US" sz="2400" dirty="0" smtClean="0">
                <a:solidFill>
                  <a:srgbClr val="C00000"/>
                </a:solidFill>
                <a:latin typeface="方正大黑简体" pitchFamily="2" charset="-122"/>
                <a:ea typeface="方正大黑简体" pitchFamily="2" charset="-122"/>
              </a:rPr>
              <a:t>完善 </a:t>
            </a:r>
            <a:r>
              <a:rPr lang="en-US" altLang="zh-CN" sz="2400" dirty="0" smtClean="0">
                <a:solidFill>
                  <a:srgbClr val="C00000"/>
                </a:solidFill>
                <a:latin typeface="方正大黑简体" pitchFamily="2" charset="-122"/>
                <a:ea typeface="方正大黑简体" pitchFamily="2" charset="-122"/>
              </a:rPr>
              <a:t>…...</a:t>
            </a:r>
          </a:p>
          <a:p>
            <a:pPr marL="342900" indent="-342900">
              <a:lnSpc>
                <a:spcPct val="130000"/>
              </a:lnSpc>
              <a:buFont typeface="Wingdings" pitchFamily="2" charset="2"/>
              <a:buChar char="Ø"/>
            </a:pPr>
            <a:r>
              <a:rPr lang="en-US" altLang="zh-CN" sz="2400" dirty="0" smtClean="0">
                <a:solidFill>
                  <a:srgbClr val="C00000"/>
                </a:solidFill>
                <a:latin typeface="方正大黑简体" pitchFamily="2" charset="-122"/>
                <a:ea typeface="方正大黑简体" pitchFamily="2" charset="-122"/>
              </a:rPr>
              <a:t> </a:t>
            </a:r>
            <a:r>
              <a:rPr lang="zh-CN" altLang="en-US" sz="2400" dirty="0" smtClean="0">
                <a:solidFill>
                  <a:srgbClr val="C00000"/>
                </a:solidFill>
                <a:latin typeface="方正大黑简体" pitchFamily="2" charset="-122"/>
                <a:ea typeface="方正大黑简体" pitchFamily="2" charset="-122"/>
              </a:rPr>
              <a:t>专       利：可望获得 </a:t>
            </a:r>
            <a:r>
              <a:rPr lang="en-US" altLang="zh-CN" sz="2400" dirty="0" smtClean="0">
                <a:solidFill>
                  <a:srgbClr val="C00000"/>
                </a:solidFill>
                <a:latin typeface="方正大黑简体" pitchFamily="2" charset="-122"/>
                <a:ea typeface="方正大黑简体" pitchFamily="2" charset="-122"/>
              </a:rPr>
              <a:t>……</a:t>
            </a:r>
          </a:p>
          <a:p>
            <a:pPr marL="342900" indent="-342900">
              <a:lnSpc>
                <a:spcPct val="130000"/>
              </a:lnSpc>
              <a:buFont typeface="Wingdings" pitchFamily="2" charset="2"/>
              <a:buChar char="Ø"/>
            </a:pPr>
            <a:r>
              <a:rPr lang="en-US" altLang="zh-CN" sz="2400" dirty="0" smtClean="0">
                <a:solidFill>
                  <a:srgbClr val="0000FF"/>
                </a:solidFill>
                <a:latin typeface="方正大黑简体" pitchFamily="2" charset="-122"/>
                <a:ea typeface="方正大黑简体" pitchFamily="2" charset="-122"/>
              </a:rPr>
              <a:t> </a:t>
            </a:r>
            <a:r>
              <a:rPr lang="zh-CN" altLang="en-US" sz="2400" dirty="0" smtClean="0">
                <a:solidFill>
                  <a:srgbClr val="0000FF"/>
                </a:solidFill>
                <a:latin typeface="方正大黑简体" pitchFamily="2" charset="-122"/>
                <a:ea typeface="方正大黑简体" pitchFamily="2" charset="-122"/>
              </a:rPr>
              <a:t>论       文：国际、国内</a:t>
            </a:r>
          </a:p>
          <a:p>
            <a:pPr marL="342900" indent="-342900">
              <a:lnSpc>
                <a:spcPct val="130000"/>
              </a:lnSpc>
              <a:buFont typeface="Wingdings" pitchFamily="2" charset="2"/>
              <a:buChar char="Ø"/>
            </a:pPr>
            <a:r>
              <a:rPr lang="zh-CN" altLang="en-US" sz="2400" dirty="0" smtClean="0">
                <a:solidFill>
                  <a:srgbClr val="0000FF"/>
                </a:solidFill>
                <a:latin typeface="方正大黑简体" pitchFamily="2" charset="-122"/>
                <a:ea typeface="方正大黑简体" pitchFamily="2" charset="-122"/>
              </a:rPr>
              <a:t> 人才培养：青年科技骨干、博硕研究生     </a:t>
            </a:r>
            <a:endParaRPr lang="zh-CN" altLang="en-US" sz="2400" dirty="0">
              <a:solidFill>
                <a:srgbClr val="0000FF"/>
              </a:solidFill>
              <a:latin typeface="方正大黑简体" pitchFamily="2" charset="-122"/>
              <a:ea typeface="方正大黑简体" pitchFamily="2" charset="-122"/>
            </a:endParaRPr>
          </a:p>
        </p:txBody>
      </p:sp>
      <p:sp>
        <p:nvSpPr>
          <p:cNvPr id="4" name="矩形 3"/>
          <p:cNvSpPr/>
          <p:nvPr/>
        </p:nvSpPr>
        <p:spPr>
          <a:xfrm>
            <a:off x="928662" y="428604"/>
            <a:ext cx="75009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342900" indent="-342900" algn="ctr">
              <a:lnSpc>
                <a:spcPct val="130000"/>
              </a:lnSpc>
              <a:spcBef>
                <a:spcPct val="20000"/>
              </a:spcBef>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年度研究计划及预期研究结果</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3"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6"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endParaRPr kumimoji="0" lang="en-US" altLang="zh-CN"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endParaRPr>
          </a:p>
          <a:p>
            <a:pPr marL="51435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endParaRPr kumimoji="0" lang="en-US" altLang="zh-CN"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endParaRPr>
          </a:p>
          <a:p>
            <a:pPr marL="51435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endParaRPr kumimoji="0" lang="en-US" altLang="zh-CN"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endParaRPr>
          </a:p>
          <a:p>
            <a:pPr marL="514350" indent="-514350" eaLnBrk="0" hangingPunct="0">
              <a:lnSpc>
                <a:spcPts val="4600"/>
              </a:lnSpc>
              <a:spcBef>
                <a:spcPts val="0"/>
              </a:spcBef>
              <a:buFont typeface="Wingdings" pitchFamily="2" charset="2"/>
              <a:buChar char="Ø"/>
              <a:defRPr/>
            </a:pP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endParaRPr kumimoji="0" lang="en-US" altLang="zh-CN"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C00000"/>
                </a:solidFill>
                <a:effectLst/>
                <a:uLnTx/>
                <a:uFillTx/>
                <a:latin typeface="方正大黑简体" pitchFamily="65" charset="-122"/>
                <a:ea typeface="方正大黑简体" pitchFamily="65" charset="-122"/>
                <a:cs typeface="+mn-cs"/>
              </a:rPr>
              <a:t>工作</a:t>
            </a:r>
            <a:r>
              <a:rPr lang="zh-CN" altLang="en-US" sz="2800" b="1" dirty="0" smtClean="0">
                <a:solidFill>
                  <a:srgbClr val="C00000"/>
                </a:solidFill>
                <a:latin typeface="方正大黑简体" pitchFamily="65" charset="-122"/>
                <a:ea typeface="方正大黑简体" pitchFamily="65" charset="-122"/>
              </a:rPr>
              <a:t>基础</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1428736"/>
            <a:ext cx="8143916" cy="4752070"/>
          </a:xfrm>
          <a:prstGeom prst="rect">
            <a:avLst/>
          </a:prstGeom>
        </p:spPr>
        <p:txBody>
          <a:bodyPr wrap="square">
            <a:spAutoFit/>
          </a:bodyPr>
          <a:lstStyle/>
          <a:p>
            <a:pPr marL="261938" indent="-261938">
              <a:lnSpc>
                <a:spcPct val="120000"/>
              </a:lnSpc>
              <a:defRPr/>
            </a:pPr>
            <a:r>
              <a:rPr lang="en-US" altLang="zh-CN" sz="2800" b="1" dirty="0" smtClean="0">
                <a:solidFill>
                  <a:srgbClr val="C00000"/>
                </a:solidFill>
                <a:latin typeface="方正大黑简体" pitchFamily="65" charset="-122"/>
                <a:ea typeface="方正大黑简体" pitchFamily="65" charset="-122"/>
              </a:rPr>
              <a:t>（1）</a:t>
            </a:r>
            <a:r>
              <a:rPr lang="zh-CN" altLang="en-US" sz="2800" b="1" dirty="0" smtClean="0">
                <a:solidFill>
                  <a:srgbClr val="C00000"/>
                </a:solidFill>
                <a:latin typeface="方正大黑简体" pitchFamily="65" charset="-122"/>
                <a:ea typeface="方正大黑简体" pitchFamily="65" charset="-122"/>
              </a:rPr>
              <a:t>研究工作积累</a:t>
            </a:r>
            <a:endParaRPr lang="en-US" altLang="zh-CN" sz="2800" b="1" dirty="0" smtClean="0">
              <a:solidFill>
                <a:srgbClr val="C00000"/>
              </a:solidFill>
              <a:latin typeface="方正大黑简体" pitchFamily="65" charset="-122"/>
              <a:ea typeface="方正大黑简体" pitchFamily="65" charset="-122"/>
            </a:endParaRPr>
          </a:p>
          <a:p>
            <a:pPr marL="261938" indent="-261938">
              <a:lnSpc>
                <a:spcPct val="120000"/>
              </a:lnSpc>
              <a:spcBef>
                <a:spcPts val="1200"/>
              </a:spcBef>
              <a:defRPr/>
            </a:pPr>
            <a:r>
              <a:rPr lang="zh-CN" altLang="en-US" sz="2400" dirty="0" smtClean="0">
                <a:solidFill>
                  <a:srgbClr val="C00000"/>
                </a:solidFill>
                <a:latin typeface="方正大黑简体" pitchFamily="65" charset="-122"/>
                <a:ea typeface="方正大黑简体" pitchFamily="65" charset="-122"/>
              </a:rPr>
              <a:t> 存在问题：</a:t>
            </a:r>
          </a:p>
          <a:p>
            <a:pPr marL="261938" indent="-261938">
              <a:lnSpc>
                <a:spcPct val="120000"/>
              </a:lnSpc>
              <a:defRPr/>
            </a:pPr>
            <a:r>
              <a:rPr lang="zh-CN" altLang="en-US" sz="2400" dirty="0" smtClean="0">
                <a:solidFill>
                  <a:srgbClr val="C00000"/>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内容过简，实验结果没有图注</a:t>
            </a:r>
            <a:endParaRPr lang="en-US" altLang="zh-CN" sz="2400" dirty="0" smtClean="0">
              <a:solidFill>
                <a:srgbClr val="0000FF"/>
              </a:solidFill>
              <a:latin typeface="方正大黑简体" pitchFamily="65" charset="-122"/>
              <a:ea typeface="方正大黑简体" pitchFamily="65" charset="-122"/>
            </a:endParaRPr>
          </a:p>
          <a:p>
            <a:pPr marL="261938" indent="-261938">
              <a:lnSpc>
                <a:spcPct val="120000"/>
              </a:lnSpc>
              <a:defRPr/>
            </a:pPr>
            <a:r>
              <a:rPr lang="en-US" altLang="zh-CN" sz="2400" dirty="0" smtClean="0">
                <a:solidFill>
                  <a:srgbClr val="0000FF"/>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工作基础相关性不强，与申请项目无关</a:t>
            </a:r>
            <a:endParaRPr lang="en-US" altLang="zh-CN" sz="2400" dirty="0" smtClean="0">
              <a:solidFill>
                <a:srgbClr val="0000FF"/>
              </a:solidFill>
              <a:latin typeface="方正大黑简体" pitchFamily="65" charset="-122"/>
              <a:ea typeface="方正大黑简体" pitchFamily="65" charset="-122"/>
            </a:endParaRPr>
          </a:p>
          <a:p>
            <a:pPr marL="261938" indent="-261938">
              <a:lnSpc>
                <a:spcPct val="120000"/>
              </a:lnSpc>
              <a:defRPr/>
            </a:pPr>
            <a:r>
              <a:rPr lang="en-US" altLang="zh-CN" sz="2400" dirty="0" smtClean="0">
                <a:solidFill>
                  <a:srgbClr val="0000FF"/>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工作基础简单堆积、缺乏总结</a:t>
            </a:r>
          </a:p>
          <a:p>
            <a:pPr marL="261938" indent="-261938">
              <a:lnSpc>
                <a:spcPct val="120000"/>
              </a:lnSpc>
              <a:defRPr/>
            </a:pPr>
            <a:r>
              <a:rPr lang="zh-CN" altLang="en-US" sz="2400" dirty="0" smtClean="0">
                <a:solidFill>
                  <a:srgbClr val="C00000"/>
                </a:solidFill>
                <a:latin typeface="方正大黑简体" pitchFamily="65" charset="-122"/>
                <a:ea typeface="方正大黑简体" pitchFamily="65" charset="-122"/>
              </a:rPr>
              <a:t> 撰写要求：</a:t>
            </a:r>
          </a:p>
          <a:p>
            <a:pPr marL="261938" indent="-261938">
              <a:lnSpc>
                <a:spcPct val="120000"/>
              </a:lnSpc>
              <a:defRPr/>
            </a:pPr>
            <a:r>
              <a:rPr lang="zh-CN" altLang="en-US" sz="2400" dirty="0" smtClean="0">
                <a:solidFill>
                  <a:srgbClr val="C00000"/>
                </a:solidFill>
                <a:latin typeface="方正大黑简体" pitchFamily="65" charset="-122"/>
                <a:ea typeface="方正大黑简体" pitchFamily="65" charset="-122"/>
              </a:rPr>
              <a:t>        </a:t>
            </a:r>
            <a:r>
              <a:rPr lang="zh-CN" altLang="en-US" sz="2400" dirty="0" smtClean="0">
                <a:solidFill>
                  <a:srgbClr val="0000FF"/>
                </a:solidFill>
                <a:latin typeface="方正大黑简体" pitchFamily="65" charset="-122"/>
                <a:ea typeface="方正大黑简体" pitchFamily="65" charset="-122"/>
              </a:rPr>
              <a:t>介绍与申请项目直接相关的预实验研究结果</a:t>
            </a:r>
          </a:p>
          <a:p>
            <a:pPr marL="261938" indent="-261938">
              <a:lnSpc>
                <a:spcPct val="120000"/>
              </a:lnSpc>
              <a:defRPr/>
            </a:pPr>
            <a:r>
              <a:rPr lang="zh-CN" altLang="en-US" sz="2400" dirty="0" smtClean="0">
                <a:solidFill>
                  <a:srgbClr val="0000FF"/>
                </a:solidFill>
                <a:latin typeface="方正大黑简体" pitchFamily="65" charset="-122"/>
                <a:ea typeface="方正大黑简体" pitchFamily="65" charset="-122"/>
              </a:rPr>
              <a:t>        并提供相关的研究论文、成果及专利等材料</a:t>
            </a:r>
          </a:p>
          <a:p>
            <a:pPr marL="261938" indent="-261938">
              <a:lnSpc>
                <a:spcPct val="120000"/>
              </a:lnSpc>
              <a:defRPr/>
            </a:pPr>
            <a:r>
              <a:rPr lang="zh-CN" altLang="en-US" sz="2400" dirty="0" smtClean="0">
                <a:solidFill>
                  <a:srgbClr val="0000FF"/>
                </a:solidFill>
                <a:latin typeface="方正大黑简体" pitchFamily="65" charset="-122"/>
                <a:ea typeface="方正大黑简体" pitchFamily="65" charset="-122"/>
              </a:rPr>
              <a:t>        以往应用与申请项目有关的技术方法的经历</a:t>
            </a:r>
          </a:p>
          <a:p>
            <a:pPr marL="261938" indent="-261938">
              <a:lnSpc>
                <a:spcPct val="120000"/>
              </a:lnSpc>
              <a:defRPr/>
            </a:pPr>
            <a:r>
              <a:rPr lang="zh-CN" altLang="en-US" sz="2400" dirty="0" smtClean="0">
                <a:solidFill>
                  <a:srgbClr val="0000FF"/>
                </a:solidFill>
                <a:latin typeface="方正大黑简体" pitchFamily="65" charset="-122"/>
                <a:ea typeface="方正大黑简体" pitchFamily="65" charset="-122"/>
              </a:rPr>
              <a:t>        研究工作积累要包括项目组成员的所有信息</a:t>
            </a:r>
            <a:endParaRPr lang="en-US" altLang="zh-CN" sz="2400" dirty="0" smtClean="0">
              <a:solidFill>
                <a:srgbClr val="C00000"/>
              </a:solidFill>
              <a:latin typeface="方正大黑简体" pitchFamily="65" charset="-122"/>
              <a:ea typeface="方正大黑简体" pitchFamily="65" charset="-122"/>
            </a:endParaRPr>
          </a:p>
        </p:txBody>
      </p:sp>
      <p:sp>
        <p:nvSpPr>
          <p:cNvPr id="3" name="矩形 2"/>
          <p:cNvSpPr/>
          <p:nvPr/>
        </p:nvSpPr>
        <p:spPr>
          <a:xfrm>
            <a:off x="2679272" y="500042"/>
            <a:ext cx="4464496" cy="6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371600" lvl="2" indent="-457200" eaLnBrk="0" hangingPunct="0">
              <a:lnSpc>
                <a:spcPts val="4600"/>
              </a:lnSpc>
              <a:spcBef>
                <a:spcPts val="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工作基础</a:t>
            </a:r>
            <a:endParaRPr lang="en-US" altLang="zh-CN"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548680"/>
            <a:ext cx="8029400" cy="5940088"/>
          </a:xfrm>
          <a:prstGeom prst="rect">
            <a:avLst/>
          </a:prstGeom>
        </p:spPr>
        <p:txBody>
          <a:bodyPr wrap="square">
            <a:spAutoFit/>
          </a:bodyPr>
          <a:lstStyle/>
          <a:p>
            <a:pPr>
              <a:lnSpc>
                <a:spcPts val="2400"/>
              </a:lnSpc>
              <a:spcBef>
                <a:spcPts val="1200"/>
              </a:spcBef>
            </a:pPr>
            <a:endParaRPr lang="en-US" altLang="zh-CN" sz="2800" b="1" dirty="0" smtClean="0">
              <a:solidFill>
                <a:srgbClr val="FF0000"/>
              </a:solidFill>
              <a:latin typeface="方正大黑简体" pitchFamily="2" charset="-122"/>
              <a:ea typeface="方正大黑简体" pitchFamily="2" charset="-122"/>
            </a:endParaRPr>
          </a:p>
          <a:p>
            <a:pPr marL="361950" indent="-361950">
              <a:lnSpc>
                <a:spcPts val="2400"/>
              </a:lnSpc>
              <a:spcBef>
                <a:spcPts val="1200"/>
              </a:spcBef>
            </a:pPr>
            <a:r>
              <a:rPr lang="en-US" altLang="zh-CN" sz="2800" b="1" dirty="0" smtClean="0">
                <a:solidFill>
                  <a:srgbClr val="C00000"/>
                </a:solidFill>
                <a:latin typeface="方正大黑简体" pitchFamily="65" charset="-122"/>
                <a:ea typeface="方正大黑简体" pitchFamily="65" charset="-122"/>
              </a:rPr>
              <a:t>（2）</a:t>
            </a:r>
            <a:r>
              <a:rPr lang="zh-CN" altLang="en-US" sz="2800" b="1" dirty="0" smtClean="0">
                <a:solidFill>
                  <a:srgbClr val="C00000"/>
                </a:solidFill>
                <a:latin typeface="方正大黑简体" pitchFamily="65" charset="-122"/>
                <a:ea typeface="方正大黑简体" pitchFamily="65" charset="-122"/>
              </a:rPr>
              <a:t>工作条件</a:t>
            </a:r>
            <a:r>
              <a:rPr lang="zh-CN" altLang="en-US" sz="2800" b="1" dirty="0" smtClean="0">
                <a:solidFill>
                  <a:srgbClr val="FFFF00"/>
                </a:solidFill>
                <a:latin typeface="方正大黑简体" pitchFamily="2" charset="-122"/>
                <a:ea typeface="方正大黑简体" pitchFamily="2" charset="-122"/>
              </a:rPr>
              <a:t/>
            </a:r>
            <a:br>
              <a:rPr lang="zh-CN" altLang="en-US" sz="2800" b="1" dirty="0" smtClean="0">
                <a:solidFill>
                  <a:srgbClr val="FFFF00"/>
                </a:solidFill>
                <a:latin typeface="方正大黑简体" pitchFamily="2" charset="-122"/>
                <a:ea typeface="方正大黑简体" pitchFamily="2" charset="-122"/>
              </a:rPr>
            </a:br>
            <a:r>
              <a:rPr lang="zh-CN" altLang="en-US" sz="2800" b="1" dirty="0" smtClean="0">
                <a:solidFill>
                  <a:srgbClr val="FFFF00"/>
                </a:solidFill>
                <a:latin typeface="方正大黑简体" pitchFamily="2" charset="-122"/>
                <a:ea typeface="方正大黑简体" pitchFamily="2" charset="-122"/>
              </a:rPr>
              <a:t/>
            </a:r>
            <a:br>
              <a:rPr lang="zh-CN" altLang="en-US" sz="2800" b="1" dirty="0" smtClean="0">
                <a:solidFill>
                  <a:srgbClr val="FFFF00"/>
                </a:solidFill>
                <a:latin typeface="方正大黑简体" pitchFamily="2" charset="-122"/>
                <a:ea typeface="方正大黑简体" pitchFamily="2" charset="-122"/>
              </a:rPr>
            </a:br>
            <a:r>
              <a:rPr lang="zh-CN" altLang="en-US" sz="2400" dirty="0" smtClean="0">
                <a:solidFill>
                  <a:srgbClr val="0000FF"/>
                </a:solidFill>
                <a:latin typeface="方正大黑简体" pitchFamily="65" charset="-122"/>
                <a:ea typeface="方正大黑简体" pitchFamily="65" charset="-122"/>
              </a:rPr>
              <a:t>实验室整体实力和规模（地位、课题、成果等）</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实验室所具备的与申请项目相关的主要仪器设备</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实验室所在单位具备的申请项目所需的实验条件</a:t>
            </a:r>
            <a:br>
              <a:rPr lang="zh-CN" altLang="en-US" sz="2400" dirty="0" smtClean="0">
                <a:solidFill>
                  <a:srgbClr val="0000FF"/>
                </a:solidFill>
                <a:latin typeface="方正大黑简体" pitchFamily="65" charset="-122"/>
                <a:ea typeface="方正大黑简体" pitchFamily="65" charset="-122"/>
              </a:rPr>
            </a:br>
            <a:r>
              <a:rPr lang="zh-CN" altLang="en-US" sz="2800" b="1" dirty="0" smtClean="0">
                <a:solidFill>
                  <a:srgbClr val="FFFF00"/>
                </a:solidFill>
                <a:latin typeface="方正大黑简体" pitchFamily="2" charset="-122"/>
                <a:ea typeface="方正大黑简体" pitchFamily="2" charset="-122"/>
              </a:rPr>
              <a:t/>
            </a:r>
            <a:br>
              <a:rPr lang="zh-CN" altLang="en-US" sz="2800" b="1" dirty="0" smtClean="0">
                <a:solidFill>
                  <a:srgbClr val="FFFF00"/>
                </a:solidFill>
                <a:latin typeface="方正大黑简体" pitchFamily="2" charset="-122"/>
                <a:ea typeface="方正大黑简体" pitchFamily="2" charset="-122"/>
              </a:rPr>
            </a:br>
            <a:endParaRPr lang="en-US" altLang="zh-CN" sz="2800" b="1" dirty="0" smtClean="0">
              <a:solidFill>
                <a:srgbClr val="FFFF00"/>
              </a:solidFill>
              <a:latin typeface="方正大黑简体" pitchFamily="2" charset="-122"/>
              <a:ea typeface="方正大黑简体" pitchFamily="2" charset="-122"/>
            </a:endParaRPr>
          </a:p>
          <a:p>
            <a:pPr marL="361950" indent="-361950">
              <a:lnSpc>
                <a:spcPts val="2400"/>
              </a:lnSpc>
              <a:spcBef>
                <a:spcPts val="1200"/>
              </a:spcBef>
            </a:pPr>
            <a:r>
              <a:rPr lang="en-US" altLang="zh-CN" sz="2800" b="1" dirty="0" smtClean="0">
                <a:solidFill>
                  <a:srgbClr val="C00000"/>
                </a:solidFill>
                <a:latin typeface="方正大黑简体" pitchFamily="65" charset="-122"/>
                <a:ea typeface="方正大黑简体" pitchFamily="65" charset="-122"/>
              </a:rPr>
              <a:t>（3）</a:t>
            </a:r>
            <a:r>
              <a:rPr lang="zh-CN" altLang="en-US" sz="2800" b="1" dirty="0" smtClean="0">
                <a:solidFill>
                  <a:srgbClr val="C00000"/>
                </a:solidFill>
                <a:latin typeface="方正大黑简体" pitchFamily="65" charset="-122"/>
                <a:ea typeface="方正大黑简体" pitchFamily="65" charset="-122"/>
              </a:rPr>
              <a:t>项目组人员简历（切忌简单考贝）</a:t>
            </a:r>
            <a:r>
              <a:rPr lang="zh-CN" altLang="en-US" sz="2800" b="1" dirty="0" smtClean="0">
                <a:solidFill>
                  <a:srgbClr val="FFFF00"/>
                </a:solidFill>
                <a:latin typeface="方正大黑简体" pitchFamily="2" charset="-122"/>
                <a:ea typeface="方正大黑简体" pitchFamily="2" charset="-122"/>
              </a:rPr>
              <a:t/>
            </a:r>
            <a:br>
              <a:rPr lang="zh-CN" altLang="en-US" sz="2800" b="1" dirty="0" smtClean="0">
                <a:solidFill>
                  <a:srgbClr val="FFFF00"/>
                </a:solidFill>
                <a:latin typeface="方正大黑简体" pitchFamily="2" charset="-122"/>
                <a:ea typeface="方正大黑简体" pitchFamily="2" charset="-122"/>
              </a:rPr>
            </a:br>
            <a:r>
              <a:rPr lang="zh-CN" altLang="en-US" sz="2400" dirty="0" smtClean="0">
                <a:solidFill>
                  <a:srgbClr val="0000FF"/>
                </a:solidFill>
                <a:latin typeface="方正大黑简体" pitchFamily="65" charset="-122"/>
                <a:ea typeface="方正大黑简体" pitchFamily="65" charset="-122"/>
              </a:rPr>
              <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所有人员均需介绍（重点是项目负责人）</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根据项目研究内容侧重介绍研究经历和贡献</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
            </a:r>
            <a:br>
              <a:rPr lang="zh-CN" altLang="en-US" sz="2400" dirty="0" smtClean="0">
                <a:solidFill>
                  <a:srgbClr val="0000FF"/>
                </a:solidFill>
                <a:latin typeface="方正大黑简体" pitchFamily="65" charset="-122"/>
                <a:ea typeface="方正大黑简体" pitchFamily="65" charset="-122"/>
              </a:rPr>
            </a:br>
            <a:r>
              <a:rPr lang="zh-CN" altLang="en-US" sz="2400" dirty="0" smtClean="0">
                <a:solidFill>
                  <a:srgbClr val="0000FF"/>
                </a:solidFill>
                <a:latin typeface="方正大黑简体" pitchFamily="65" charset="-122"/>
                <a:ea typeface="方正大黑简体" pitchFamily="65" charset="-122"/>
              </a:rPr>
              <a:t>列出与申请项目相关的研究论文及成果</a:t>
            </a:r>
            <a:br>
              <a:rPr lang="zh-CN" altLang="en-US" sz="2400" dirty="0" smtClean="0">
                <a:solidFill>
                  <a:srgbClr val="0000FF"/>
                </a:solidFill>
                <a:latin typeface="方正大黑简体" pitchFamily="65" charset="-122"/>
                <a:ea typeface="方正大黑简体" pitchFamily="65" charset="-122"/>
              </a:rPr>
            </a:br>
            <a:endParaRPr lang="zh-CN" altLang="en-US" sz="2400" dirty="0">
              <a:solidFill>
                <a:srgbClr val="0000FF"/>
              </a:solidFill>
              <a:latin typeface="方正大黑简体" pitchFamily="65" charset="-122"/>
              <a:ea typeface="方正大黑简体" pitchFamily="65"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1428736"/>
            <a:ext cx="8358246"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5400" b="1" spc="120" dirty="0" smtClean="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rPr>
              <a:t>第二部分</a:t>
            </a:r>
            <a:endParaRPr lang="en-US" altLang="zh-CN" sz="5400" b="1" spc="120" dirty="0" smtClean="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endParaRPr>
          </a:p>
          <a:p>
            <a:pPr algn="ctr">
              <a:spcBef>
                <a:spcPct val="50000"/>
              </a:spcBef>
              <a:defRPr/>
            </a:pPr>
            <a:r>
              <a:rPr lang="zh-CN" altLang="en-US" sz="5400" b="1" spc="120" dirty="0" smtClean="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rPr>
              <a:t>撰写标书时常见问题解析</a:t>
            </a:r>
            <a:endParaRPr lang="en-US" altLang="zh-CN" sz="5400" b="1" spc="120" dirty="0">
              <a:ln w="11430"/>
              <a:solidFill>
                <a:srgbClr val="C00000"/>
              </a:solidFill>
              <a:effectLst>
                <a:outerShdw blurRad="76200" dist="50800" dir="5400000" algn="tl" rotWithShape="0">
                  <a:srgbClr val="000000">
                    <a:alpha val="65000"/>
                  </a:srgbClr>
                </a:outerShdw>
              </a:effectLst>
              <a:latin typeface="方正大黑简体" pitchFamily="2" charset="-122"/>
              <a:ea typeface="方正大黑简体" pitchFamily="2"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Rot="1" noChangeArrowheads="1"/>
          </p:cNvSpPr>
          <p:nvPr/>
        </p:nvSpPr>
        <p:spPr>
          <a:xfrm>
            <a:off x="71406" y="1679594"/>
            <a:ext cx="8604250" cy="4392612"/>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2800" dirty="0" smtClean="0">
                <a:ln w="11430"/>
                <a:solidFill>
                  <a:srgbClr val="0000FF"/>
                </a:solidFill>
                <a:latin typeface="方正大黑简体" pitchFamily="65" charset="-122"/>
                <a:ea typeface="方正大黑简体" pitchFamily="65" charset="-122"/>
              </a:rPr>
              <a:t>    1</a:t>
            </a:r>
            <a:r>
              <a:rPr lang="zh-CN" altLang="en-US" sz="2800" dirty="0" smtClean="0">
                <a:ln w="11430"/>
                <a:solidFill>
                  <a:srgbClr val="0000FF"/>
                </a:solidFill>
                <a:latin typeface="方正大黑简体" pitchFamily="65" charset="-122"/>
                <a:ea typeface="方正大黑简体" pitchFamily="65" charset="-122"/>
              </a:rPr>
              <a:t>、对立论依据、实验方案、研究基础应阐述的内容</a:t>
            </a:r>
            <a:br>
              <a:rPr lang="zh-CN" altLang="en-US" sz="2800" dirty="0" smtClean="0">
                <a:ln w="11430"/>
                <a:solidFill>
                  <a:srgbClr val="0000FF"/>
                </a:solidFill>
                <a:latin typeface="方正大黑简体" pitchFamily="65" charset="-122"/>
                <a:ea typeface="方正大黑简体" pitchFamily="65" charset="-122"/>
              </a:rPr>
            </a:br>
            <a:r>
              <a:rPr lang="zh-CN" altLang="en-US" sz="2800" dirty="0" smtClean="0">
                <a:ln w="11430"/>
                <a:solidFill>
                  <a:srgbClr val="0000FF"/>
                </a:solidFill>
                <a:latin typeface="方正大黑简体" pitchFamily="65" charset="-122"/>
                <a:ea typeface="方正大黑简体" pitchFamily="65" charset="-122"/>
              </a:rPr>
              <a:t>         以及三者关系的理解</a:t>
            </a:r>
            <a:r>
              <a:rPr kumimoji="0" lang="zh-CN" altLang="en-US" sz="2600" b="1" i="0" u="none" strike="noStrike" kern="1200" cap="none" spc="0" normalizeH="0" baseline="0" noProof="0" dirty="0" smtClean="0">
                <a:ln>
                  <a:noFill/>
                </a:ln>
                <a:solidFill>
                  <a:srgbClr val="2B0AB6"/>
                </a:solidFill>
                <a:effectLst/>
                <a:uLnTx/>
                <a:uFillTx/>
                <a:latin typeface="+mj-lt"/>
                <a:ea typeface="华文中宋" pitchFamily="2" charset="-122"/>
                <a:cs typeface="+mj-cs"/>
              </a:rPr>
              <a:t/>
            </a:r>
            <a:br>
              <a:rPr kumimoji="0" lang="zh-CN" altLang="en-US" sz="2600" b="1" i="0" u="none" strike="noStrike" kern="1200" cap="none" spc="0" normalizeH="0" baseline="0" noProof="0" dirty="0" smtClean="0">
                <a:ln>
                  <a:noFill/>
                </a:ln>
                <a:solidFill>
                  <a:srgbClr val="2B0AB6"/>
                </a:solidFill>
                <a:effectLst/>
                <a:uLnTx/>
                <a:uFillTx/>
                <a:latin typeface="+mj-lt"/>
                <a:ea typeface="华文中宋" pitchFamily="2" charset="-122"/>
                <a:cs typeface="+mj-cs"/>
              </a:rPr>
            </a:br>
            <a:r>
              <a:rPr kumimoji="0" lang="zh-CN" altLang="en-US" sz="2400" b="1" i="0" u="none" strike="noStrike" kern="1200" cap="none" spc="0" normalizeH="0" baseline="0" noProof="0" dirty="0" smtClean="0">
                <a:ln>
                  <a:noFill/>
                </a:ln>
                <a:solidFill>
                  <a:schemeClr val="tx1"/>
                </a:solidFill>
                <a:effectLst/>
                <a:uLnTx/>
                <a:uFillTx/>
                <a:latin typeface="+mj-lt"/>
                <a:ea typeface="华文中宋" pitchFamily="2" charset="-122"/>
                <a:cs typeface="+mj-cs"/>
              </a:rPr>
              <a:t/>
            </a:r>
            <a:br>
              <a:rPr kumimoji="0" lang="zh-CN" altLang="en-US" sz="2400" b="1" i="0" u="none" strike="noStrike" kern="1200" cap="none" spc="0" normalizeH="0" baseline="0" noProof="0" dirty="0" smtClean="0">
                <a:ln>
                  <a:noFill/>
                </a:ln>
                <a:solidFill>
                  <a:schemeClr val="tx1"/>
                </a:solidFill>
                <a:effectLst/>
                <a:uLnTx/>
                <a:uFillTx/>
                <a:latin typeface="+mj-lt"/>
                <a:ea typeface="华文中宋" pitchFamily="2" charset="-122"/>
                <a:cs typeface="+mj-cs"/>
              </a:rPr>
            </a:br>
            <a:r>
              <a:rPr kumimoji="0" lang="zh-CN" altLang="en-US" sz="2400" b="1" i="0" u="none" strike="noStrike" kern="1200" cap="none" spc="0" normalizeH="0" baseline="0" noProof="0" dirty="0" smtClean="0">
                <a:ln>
                  <a:noFill/>
                </a:ln>
                <a:solidFill>
                  <a:srgbClr val="C00000"/>
                </a:solidFill>
                <a:effectLst/>
                <a:uLnTx/>
                <a:uFillTx/>
                <a:latin typeface="方正大黑简体" pitchFamily="2" charset="-122"/>
                <a:ea typeface="方正大黑简体" pitchFamily="2" charset="-122"/>
                <a:cs typeface="+mj-cs"/>
              </a:rPr>
              <a:t>             </a:t>
            </a:r>
            <a:r>
              <a:rPr kumimoji="0" lang="zh-CN" altLang="en-US" sz="2400" i="0" u="none" strike="noStrike" kern="1200" cap="none" spc="0" normalizeH="0" baseline="0" noProof="0" dirty="0" smtClean="0">
                <a:ln>
                  <a:noFill/>
                </a:ln>
                <a:solidFill>
                  <a:srgbClr val="C00000"/>
                </a:solidFill>
                <a:effectLst/>
                <a:uLnTx/>
                <a:uFillTx/>
                <a:latin typeface="方正大黑简体" pitchFamily="2" charset="-122"/>
                <a:ea typeface="方正大黑简体" pitchFamily="2" charset="-122"/>
                <a:cs typeface="+mj-cs"/>
              </a:rPr>
              <a:t>立论依据</a:t>
            </a:r>
            <a:r>
              <a:rPr kumimoji="0" lang="zh-CN" altLang="en-US" sz="2400" i="0" u="none" strike="noStrike" kern="1200" cap="none" spc="0" normalizeH="0" baseline="0" noProof="0" dirty="0" smtClean="0">
                <a:ln>
                  <a:noFill/>
                </a:ln>
                <a:solidFill>
                  <a:srgbClr val="0000FF"/>
                </a:solidFill>
                <a:effectLst/>
                <a:uLnTx/>
                <a:uFillTx/>
                <a:latin typeface="方正大黑简体" pitchFamily="2" charset="-122"/>
                <a:ea typeface="方正大黑简体" pitchFamily="2" charset="-122"/>
                <a:cs typeface="+mj-cs"/>
              </a:rPr>
              <a:t>：阐述背景和理由，回答“为什么”</a:t>
            </a: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r>
            <a:b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b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t>
            </a:r>
            <a:b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b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r>
            <a:b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b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t>
            </a:r>
            <a:r>
              <a:rPr kumimoji="0" lang="zh-CN" altLang="en-US" sz="2400" i="0" u="none" strike="noStrike" kern="1200" cap="none" spc="0" normalizeH="0" baseline="0" noProof="0" dirty="0" smtClean="0">
                <a:ln>
                  <a:noFill/>
                </a:ln>
                <a:solidFill>
                  <a:srgbClr val="C00000"/>
                </a:solidFill>
                <a:effectLst/>
                <a:uLnTx/>
                <a:uFillTx/>
                <a:latin typeface="方正大黑简体" pitchFamily="2" charset="-122"/>
                <a:ea typeface="方正大黑简体" pitchFamily="2" charset="-122"/>
                <a:cs typeface="+mj-cs"/>
              </a:rPr>
              <a:t>实验方案</a:t>
            </a:r>
            <a:r>
              <a:rPr lang="zh-CN" altLang="en-US" sz="2400" dirty="0" smtClean="0">
                <a:solidFill>
                  <a:srgbClr val="0000FF"/>
                </a:solidFill>
                <a:latin typeface="方正大黑简体" pitchFamily="2" charset="-122"/>
                <a:ea typeface="方正大黑简体" pitchFamily="2" charset="-122"/>
                <a:cs typeface="+mj-cs"/>
              </a:rPr>
              <a:t>：是申请书的核心，回答“怎么做”</a:t>
            </a:r>
            <a:r>
              <a:rPr kumimoji="0" lang="zh-CN" altLang="en-US" sz="2400" i="0" u="none" strike="noStrike" kern="1200" cap="none" spc="0" normalizeH="0" baseline="0" noProof="0" dirty="0" smtClean="0">
                <a:ln>
                  <a:noFill/>
                </a:ln>
                <a:solidFill>
                  <a:srgbClr val="2B0AB6"/>
                </a:solidFill>
                <a:effectLst/>
                <a:uLnTx/>
                <a:uFillTx/>
                <a:latin typeface="方正大黑简体" pitchFamily="2" charset="-122"/>
                <a:ea typeface="方正大黑简体" pitchFamily="2" charset="-122"/>
                <a:cs typeface="+mj-cs"/>
              </a:rPr>
              <a:t/>
            </a:r>
            <a:br>
              <a:rPr kumimoji="0" lang="zh-CN" altLang="en-US" sz="2400" i="0" u="none" strike="noStrike" kern="1200" cap="none" spc="0" normalizeH="0" baseline="0" noProof="0" dirty="0" smtClean="0">
                <a:ln>
                  <a:noFill/>
                </a:ln>
                <a:solidFill>
                  <a:srgbClr val="2B0AB6"/>
                </a:solidFill>
                <a:effectLst/>
                <a:uLnTx/>
                <a:uFillTx/>
                <a:latin typeface="方正大黑简体" pitchFamily="2" charset="-122"/>
                <a:ea typeface="方正大黑简体" pitchFamily="2" charset="-122"/>
                <a:cs typeface="+mj-cs"/>
              </a:rPr>
            </a:b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r>
            <a:b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b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r>
            <a:b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br>
            <a:r>
              <a:rPr kumimoji="0" lang="zh-CN" altLang="en-US" sz="2400" i="0" u="none" strike="noStrike" kern="1200" cap="none" spc="0" normalizeH="0" baseline="0" noProof="0" dirty="0" smtClean="0">
                <a:ln>
                  <a:noFill/>
                </a:ln>
                <a:solidFill>
                  <a:schemeClr val="tx1"/>
                </a:solidFill>
                <a:effectLst/>
                <a:uLnTx/>
                <a:uFillTx/>
                <a:latin typeface="方正大黑简体" pitchFamily="2" charset="-122"/>
                <a:ea typeface="方正大黑简体" pitchFamily="2" charset="-122"/>
                <a:cs typeface="+mj-cs"/>
              </a:rPr>
              <a:t>              </a:t>
            </a:r>
            <a:r>
              <a:rPr kumimoji="0" lang="zh-CN" altLang="en-US" sz="2400" i="0" u="none" strike="noStrike" kern="1200" cap="none" spc="0" normalizeH="0" baseline="0" noProof="0" dirty="0" smtClean="0">
                <a:ln>
                  <a:noFill/>
                </a:ln>
                <a:solidFill>
                  <a:srgbClr val="C00000"/>
                </a:solidFill>
                <a:effectLst/>
                <a:uLnTx/>
                <a:uFillTx/>
                <a:latin typeface="方正大黑简体" pitchFamily="2" charset="-122"/>
                <a:ea typeface="方正大黑简体" pitchFamily="2" charset="-122"/>
                <a:cs typeface="+mj-cs"/>
              </a:rPr>
              <a:t>研究基础</a:t>
            </a:r>
            <a:r>
              <a:rPr lang="zh-CN" altLang="en-US" sz="2400" dirty="0" smtClean="0">
                <a:solidFill>
                  <a:srgbClr val="0000FF"/>
                </a:solidFill>
                <a:latin typeface="方正大黑简体" pitchFamily="2" charset="-122"/>
                <a:ea typeface="方正大黑简体" pitchFamily="2" charset="-122"/>
                <a:cs typeface="+mj-cs"/>
              </a:rPr>
              <a:t>：展示积累和实力，回答“做了啥”</a:t>
            </a:r>
            <a:r>
              <a:rPr lang="zh-CN" altLang="en-US" sz="2400" dirty="0" smtClean="0">
                <a:solidFill>
                  <a:srgbClr val="0000FF"/>
                </a:solidFill>
                <a:latin typeface="+mj-lt"/>
                <a:ea typeface="华文中宋" pitchFamily="2" charset="-122"/>
                <a:cs typeface="+mj-cs"/>
              </a:rPr>
              <a:t/>
            </a:r>
            <a:br>
              <a:rPr lang="zh-CN" altLang="en-US" sz="2400" dirty="0" smtClean="0">
                <a:solidFill>
                  <a:srgbClr val="0000FF"/>
                </a:solidFill>
                <a:latin typeface="+mj-lt"/>
                <a:ea typeface="华文中宋" pitchFamily="2" charset="-122"/>
                <a:cs typeface="+mj-cs"/>
              </a:rPr>
            </a:br>
            <a:endParaRPr lang="zh-CN" altLang="en-US" sz="2400" dirty="0" smtClean="0">
              <a:solidFill>
                <a:srgbClr val="0000FF"/>
              </a:solidFill>
              <a:latin typeface="+mj-lt"/>
              <a:ea typeface="华文中宋" pitchFamily="2" charset="-122"/>
              <a:cs typeface="+mj-cs"/>
            </a:endParaRPr>
          </a:p>
        </p:txBody>
      </p:sp>
      <p:grpSp>
        <p:nvGrpSpPr>
          <p:cNvPr id="3" name="Group 8"/>
          <p:cNvGrpSpPr>
            <a:grpSpLocks/>
          </p:cNvGrpSpPr>
          <p:nvPr/>
        </p:nvGrpSpPr>
        <p:grpSpPr bwMode="auto">
          <a:xfrm>
            <a:off x="1763688" y="3429000"/>
            <a:ext cx="254000" cy="1682750"/>
            <a:chOff x="1251" y="2143"/>
            <a:chExt cx="160" cy="1060"/>
          </a:xfrm>
        </p:grpSpPr>
        <p:sp>
          <p:nvSpPr>
            <p:cNvPr id="4" name="AutoShape 4"/>
            <p:cNvSpPr>
              <a:spLocks noChangeArrowheads="1"/>
            </p:cNvSpPr>
            <p:nvPr/>
          </p:nvSpPr>
          <p:spPr bwMode="auto">
            <a:xfrm>
              <a:off x="1251" y="2143"/>
              <a:ext cx="160" cy="362"/>
            </a:xfrm>
            <a:prstGeom prst="downArrow">
              <a:avLst>
                <a:gd name="adj1" fmla="val 50000"/>
                <a:gd name="adj2" fmla="val 70155"/>
              </a:avLst>
            </a:prstGeom>
            <a:solidFill>
              <a:srgbClr val="FF3300"/>
            </a:solidFill>
            <a:ln w="9525">
              <a:solidFill>
                <a:srgbClr val="FF3300"/>
              </a:solidFill>
              <a:miter lim="800000"/>
              <a:headEnd/>
              <a:tailEnd/>
            </a:ln>
          </p:spPr>
          <p:txBody>
            <a:bodyPr vert="eaVert" wrap="none" anchor="ctr"/>
            <a:lstStyle/>
            <a:p>
              <a:endParaRPr lang="zh-CN" altLang="en-US"/>
            </a:p>
          </p:txBody>
        </p:sp>
        <p:sp>
          <p:nvSpPr>
            <p:cNvPr id="5" name="AutoShape 5"/>
            <p:cNvSpPr>
              <a:spLocks noChangeArrowheads="1"/>
            </p:cNvSpPr>
            <p:nvPr/>
          </p:nvSpPr>
          <p:spPr bwMode="auto">
            <a:xfrm>
              <a:off x="1263" y="2840"/>
              <a:ext cx="148" cy="363"/>
            </a:xfrm>
            <a:prstGeom prst="upArrow">
              <a:avLst>
                <a:gd name="adj1" fmla="val 50000"/>
                <a:gd name="adj2" fmla="val 61318"/>
              </a:avLst>
            </a:prstGeom>
            <a:solidFill>
              <a:srgbClr val="FF3300"/>
            </a:solidFill>
            <a:ln w="9525">
              <a:solidFill>
                <a:srgbClr val="FF3300"/>
              </a:solidFill>
              <a:miter lim="800000"/>
              <a:headEnd/>
              <a:tailEnd/>
            </a:ln>
          </p:spPr>
          <p:txBody>
            <a:bodyPr vert="eaVert" wrap="none" anchor="ctr"/>
            <a:lstStyle/>
            <a:p>
              <a:endParaRPr lang="zh-CN" altLang="en-US"/>
            </a:p>
          </p:txBody>
        </p:sp>
      </p:grpSp>
      <p:sp>
        <p:nvSpPr>
          <p:cNvPr id="7" name="矩形 6"/>
          <p:cNvSpPr/>
          <p:nvPr/>
        </p:nvSpPr>
        <p:spPr>
          <a:xfrm>
            <a:off x="285720" y="569822"/>
            <a:ext cx="8715436" cy="6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371600" lvl="2" indent="-457200" eaLnBrk="0" hangingPunct="0">
              <a:lnSpc>
                <a:spcPts val="4600"/>
              </a:lnSpc>
              <a:spcBef>
                <a:spcPts val="0"/>
              </a:spcBef>
              <a:defRPr/>
            </a:pPr>
            <a:r>
              <a:rPr lang="zh-CN" altLang="en-US" sz="32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对部分撰写内容及其相互关系的理解</a:t>
            </a:r>
            <a:endParaRPr lang="en-US" altLang="zh-CN" sz="32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Rot="1" noChangeArrowheads="1"/>
          </p:cNvSpPr>
          <p:nvPr/>
        </p:nvSpPr>
        <p:spPr>
          <a:xfrm>
            <a:off x="539552" y="908720"/>
            <a:ext cx="8064896" cy="4567249"/>
          </a:xfrm>
          <a:prstGeom prst="rect">
            <a:avLst/>
          </a:prstGeom>
        </p:spPr>
        <p:txBody>
          <a:bodyPr/>
          <a:lstStyle/>
          <a:p>
            <a:pPr marL="441325" marR="0" lvl="0" indent="-441325" algn="l" defTabSz="914400" rtl="0" eaLnBrk="1" fontAlgn="base" latinLnBrk="0" hangingPunct="1">
              <a:lnSpc>
                <a:spcPct val="200000"/>
              </a:lnSpc>
              <a:spcBef>
                <a:spcPct val="0"/>
              </a:spcBef>
              <a:spcAft>
                <a:spcPct val="0"/>
              </a:spcAft>
              <a:buClrTx/>
              <a:buSzTx/>
              <a:buFontTx/>
              <a:buNone/>
              <a:tabLst/>
              <a:defRPr/>
            </a:pPr>
            <a:r>
              <a:rPr lang="en-US" altLang="zh-CN" sz="2800" dirty="0" smtClean="0">
                <a:ln w="11430"/>
                <a:solidFill>
                  <a:srgbClr val="0000FF"/>
                </a:solidFill>
                <a:latin typeface="方正大黑简体" pitchFamily="65" charset="-122"/>
                <a:ea typeface="方正大黑简体" pitchFamily="65" charset="-122"/>
              </a:rPr>
              <a:t>2</a:t>
            </a:r>
            <a:r>
              <a:rPr lang="zh-CN" altLang="en-US" sz="2800" dirty="0" smtClean="0">
                <a:ln w="11430"/>
                <a:solidFill>
                  <a:srgbClr val="0000FF"/>
                </a:solidFill>
                <a:latin typeface="方正大黑简体" pitchFamily="65" charset="-122"/>
                <a:ea typeface="方正大黑简体" pitchFamily="65" charset="-122"/>
              </a:rPr>
              <a:t>、对研究目标的确定</a:t>
            </a:r>
            <a:r>
              <a:rPr kumimoji="0" lang="zh-CN" altLang="en-US" sz="2800" b="1" i="0" u="none" strike="noStrike" kern="1200" cap="none" spc="0" normalizeH="0" baseline="0" noProof="0" dirty="0" smtClean="0">
                <a:ln>
                  <a:noFill/>
                </a:ln>
                <a:solidFill>
                  <a:srgbClr val="FFFF00"/>
                </a:solidFill>
                <a:effectLst/>
                <a:uLnTx/>
                <a:uFillTx/>
                <a:latin typeface="+mj-lt"/>
                <a:ea typeface="华文中宋" pitchFamily="2" charset="-122"/>
                <a:cs typeface="+mj-cs"/>
              </a:rPr>
              <a:t/>
            </a:r>
            <a:br>
              <a:rPr kumimoji="0" lang="zh-CN" altLang="en-US" sz="2800" b="1" i="0" u="none" strike="noStrike" kern="1200" cap="none" spc="0" normalizeH="0" baseline="0" noProof="0" dirty="0" smtClean="0">
                <a:ln>
                  <a:noFill/>
                </a:ln>
                <a:solidFill>
                  <a:srgbClr val="FFFF00"/>
                </a:solidFill>
                <a:effectLst/>
                <a:uLnTx/>
                <a:uFillTx/>
                <a:latin typeface="+mj-lt"/>
                <a:ea typeface="华文中宋" pitchFamily="2" charset="-122"/>
                <a:cs typeface="+mj-cs"/>
              </a:rPr>
            </a:br>
            <a:r>
              <a:rPr kumimoji="0" lang="zh-CN" altLang="en-US" sz="2800" b="1" i="0" u="none" strike="noStrike" kern="1200" cap="none" spc="0" normalizeH="0" baseline="0" noProof="0" dirty="0" smtClean="0">
                <a:ln>
                  <a:noFill/>
                </a:ln>
                <a:solidFill>
                  <a:srgbClr val="FFFF00"/>
                </a:solidFill>
                <a:effectLst/>
                <a:uLnTx/>
                <a:uFillTx/>
                <a:latin typeface="+mj-lt"/>
                <a:ea typeface="华文中宋" pitchFamily="2" charset="-122"/>
                <a:cs typeface="+mj-cs"/>
              </a:rPr>
              <a:t>        </a:t>
            </a:r>
            <a:r>
              <a:rPr lang="zh-CN" altLang="en-US" sz="2400" dirty="0" smtClean="0">
                <a:solidFill>
                  <a:srgbClr val="0000FF"/>
                </a:solidFill>
                <a:latin typeface="方正大黑简体" pitchFamily="2" charset="-122"/>
                <a:ea typeface="方正大黑简体" pitchFamily="2" charset="-122"/>
                <a:cs typeface="+mj-cs"/>
              </a:rPr>
              <a:t>国内外现状分析中提出的具体科学问题就是项目的研究目标</a:t>
            </a:r>
            <a:br>
              <a:rPr lang="zh-CN" altLang="en-US" sz="2400" dirty="0" smtClean="0">
                <a:solidFill>
                  <a:srgbClr val="0000FF"/>
                </a:solidFill>
                <a:latin typeface="方正大黑简体" pitchFamily="2" charset="-122"/>
                <a:ea typeface="方正大黑简体" pitchFamily="2" charset="-122"/>
                <a:cs typeface="+mj-cs"/>
              </a:rPr>
            </a:br>
            <a:r>
              <a:rPr lang="zh-CN" altLang="en-US" sz="2400" dirty="0" smtClean="0">
                <a:solidFill>
                  <a:srgbClr val="0000FF"/>
                </a:solidFill>
                <a:latin typeface="方正大黑简体" pitchFamily="2" charset="-122"/>
                <a:ea typeface="方正大黑简体" pitchFamily="2" charset="-122"/>
                <a:cs typeface="+mj-cs"/>
              </a:rPr>
              <a:t>        研究目标具体到什么程度，要根据研究周期、资助强度来确定</a:t>
            </a:r>
            <a:r>
              <a:rPr lang="zh-CN" altLang="en-US" sz="2600" b="1" dirty="0" smtClean="0">
                <a:solidFill>
                  <a:srgbClr val="2B0AB6"/>
                </a:solidFill>
                <a:latin typeface="方正大黑简体" pitchFamily="2" charset="-122"/>
                <a:ea typeface="方正大黑简体" pitchFamily="2" charset="-122"/>
                <a:cs typeface="+mj-cs"/>
              </a:rPr>
              <a:t/>
            </a:r>
            <a:br>
              <a:rPr lang="zh-CN" altLang="en-US" sz="2600" b="1" dirty="0" smtClean="0">
                <a:solidFill>
                  <a:srgbClr val="2B0AB6"/>
                </a:solidFill>
                <a:latin typeface="方正大黑简体" pitchFamily="2" charset="-122"/>
                <a:ea typeface="方正大黑简体" pitchFamily="2" charset="-122"/>
                <a:cs typeface="+mj-cs"/>
              </a:rPr>
            </a:br>
            <a:r>
              <a:rPr kumimoji="0" lang="zh-CN" altLang="en-US" sz="2800" b="1" i="0" u="none" strike="noStrike" kern="1200" cap="none" spc="0" normalizeH="0" baseline="0" noProof="0" dirty="0" smtClean="0">
                <a:ln>
                  <a:noFill/>
                </a:ln>
                <a:solidFill>
                  <a:schemeClr val="tx1"/>
                </a:solidFill>
                <a:effectLst/>
                <a:uLnTx/>
                <a:uFillTx/>
                <a:latin typeface="华文中宋" pitchFamily="2" charset="-122"/>
                <a:ea typeface="华文中宋" pitchFamily="2" charset="-122"/>
                <a:cs typeface="+mj-cs"/>
              </a:rPr>
              <a:t/>
            </a:r>
            <a:br>
              <a:rPr kumimoji="0" lang="zh-CN" altLang="en-US" sz="2800" b="1" i="0" u="none" strike="noStrike" kern="1200" cap="none" spc="0" normalizeH="0" baseline="0" noProof="0" dirty="0" smtClean="0">
                <a:ln>
                  <a:noFill/>
                </a:ln>
                <a:solidFill>
                  <a:schemeClr val="tx1"/>
                </a:solidFill>
                <a:effectLst/>
                <a:uLnTx/>
                <a:uFillTx/>
                <a:latin typeface="华文中宋" pitchFamily="2" charset="-122"/>
                <a:ea typeface="华文中宋" pitchFamily="2" charset="-122"/>
                <a:cs typeface="+mj-cs"/>
              </a:rPr>
            </a:br>
            <a:endParaRPr kumimoji="0" lang="zh-CN" altLang="en-US" sz="2800" b="1" i="0" u="none" strike="noStrike" kern="1200" cap="none" spc="0" normalizeH="0" baseline="0" noProof="0" dirty="0" smtClean="0">
              <a:ln>
                <a:noFill/>
              </a:ln>
              <a:solidFill>
                <a:schemeClr val="tx1"/>
              </a:solidFill>
              <a:effectLst/>
              <a:uLnTx/>
              <a:uFillTx/>
              <a:latin typeface="华文中宋" pitchFamily="2" charset="-122"/>
              <a:ea typeface="华文中宋" pitchFamily="2" charset="-122"/>
              <a:cs typeface="+mj-cs"/>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468313" y="2420938"/>
            <a:ext cx="8280400" cy="3748719"/>
          </a:xfrm>
          <a:prstGeom prst="rect">
            <a:avLst/>
          </a:prstGeom>
          <a:noFill/>
          <a:ln w="9525">
            <a:noFill/>
            <a:miter lim="800000"/>
            <a:headEnd/>
            <a:tailEnd/>
          </a:ln>
          <a:effectLst/>
        </p:spPr>
        <p:txBody>
          <a:bodyPr>
            <a:spAutoFit/>
          </a:bodyPr>
          <a:lstStyle/>
          <a:p>
            <a:pPr algn="l">
              <a:lnSpc>
                <a:spcPct val="120000"/>
              </a:lnSpc>
              <a:spcBef>
                <a:spcPct val="50000"/>
              </a:spcBef>
              <a:defRPr/>
            </a:pPr>
            <a:r>
              <a:rPr lang="en-US" altLang="zh-CN" sz="2800" dirty="0">
                <a:ln w="11430"/>
                <a:solidFill>
                  <a:srgbClr val="0000FF"/>
                </a:solidFill>
                <a:latin typeface="方正大黑简体" pitchFamily="65" charset="-122"/>
                <a:ea typeface="方正大黑简体" pitchFamily="65" charset="-122"/>
              </a:rPr>
              <a:t>4</a:t>
            </a:r>
            <a:r>
              <a:rPr lang="zh-CN" altLang="en-US" sz="2800" dirty="0">
                <a:ln w="11430"/>
                <a:solidFill>
                  <a:srgbClr val="0000FF"/>
                </a:solidFill>
                <a:latin typeface="方正大黑简体" pitchFamily="65" charset="-122"/>
                <a:ea typeface="方正大黑简体" pitchFamily="65" charset="-122"/>
              </a:rPr>
              <a:t>、研究内容</a:t>
            </a:r>
            <a:r>
              <a:rPr lang="zh-CN" altLang="en-US" sz="2800" dirty="0" smtClean="0">
                <a:ln w="11430"/>
                <a:solidFill>
                  <a:srgbClr val="0000FF"/>
                </a:solidFill>
                <a:latin typeface="方正大黑简体" pitchFamily="65" charset="-122"/>
                <a:ea typeface="方正大黑简体" pitchFamily="65" charset="-122"/>
              </a:rPr>
              <a:t>与研究方案的</a:t>
            </a:r>
            <a:r>
              <a:rPr lang="zh-CN" altLang="en-US" sz="2800" dirty="0">
                <a:ln w="11430"/>
                <a:solidFill>
                  <a:srgbClr val="0000FF"/>
                </a:solidFill>
                <a:latin typeface="方正大黑简体" pitchFamily="65" charset="-122"/>
                <a:ea typeface="方正大黑简体" pitchFamily="65" charset="-122"/>
              </a:rPr>
              <a:t>区别</a:t>
            </a:r>
          </a:p>
          <a:p>
            <a:pPr algn="l">
              <a:lnSpc>
                <a:spcPct val="120000"/>
              </a:lnSpc>
              <a:spcBef>
                <a:spcPct val="50000"/>
              </a:spcBef>
              <a:defRPr/>
            </a:pPr>
            <a:r>
              <a:rPr lang="zh-CN" altLang="en-US" sz="1800" dirty="0">
                <a:effectLst>
                  <a:outerShdw blurRad="38100" dist="38100" dir="2700000" algn="tl">
                    <a:srgbClr val="000000"/>
                  </a:outerShdw>
                </a:effectLst>
                <a:latin typeface="华文中宋" pitchFamily="2" charset="-122"/>
              </a:rPr>
              <a:t>     </a:t>
            </a:r>
            <a:r>
              <a:rPr lang="zh-CN" altLang="en-US" sz="2400" dirty="0">
                <a:solidFill>
                  <a:srgbClr val="0000FF"/>
                </a:solidFill>
                <a:latin typeface="方正大黑简体" pitchFamily="2" charset="-122"/>
                <a:ea typeface="方正大黑简体" pitchFamily="2" charset="-122"/>
                <a:cs typeface="+mj-cs"/>
              </a:rPr>
              <a:t>研究内容：</a:t>
            </a:r>
            <a:r>
              <a:rPr lang="zh-CN" altLang="en-US" sz="2400" dirty="0">
                <a:solidFill>
                  <a:srgbClr val="C00000"/>
                </a:solidFill>
                <a:latin typeface="方正大黑简体" pitchFamily="2" charset="-122"/>
                <a:ea typeface="方正大黑简体" pitchFamily="2" charset="-122"/>
                <a:cs typeface="+mj-cs"/>
              </a:rPr>
              <a:t>重点回答做什么</a:t>
            </a:r>
            <a:r>
              <a:rPr lang="en-US" altLang="zh-CN" sz="2400" dirty="0">
                <a:solidFill>
                  <a:srgbClr val="0000FF"/>
                </a:solidFill>
                <a:latin typeface="方正大黑简体" pitchFamily="2" charset="-122"/>
                <a:ea typeface="方正大黑简体" pitchFamily="2" charset="-122"/>
                <a:cs typeface="+mj-cs"/>
              </a:rPr>
              <a:t>—</a:t>
            </a:r>
            <a:r>
              <a:rPr lang="zh-CN" altLang="en-US" sz="2400" dirty="0">
                <a:solidFill>
                  <a:srgbClr val="0000FF"/>
                </a:solidFill>
                <a:latin typeface="方正大黑简体" pitchFamily="2" charset="-122"/>
                <a:ea typeface="方正大黑简体" pitchFamily="2" charset="-122"/>
                <a:cs typeface="+mj-cs"/>
              </a:rPr>
              <a:t>将内容分解为若干分题，</a:t>
            </a:r>
          </a:p>
          <a:p>
            <a:pPr algn="l">
              <a:lnSpc>
                <a:spcPct val="120000"/>
              </a:lnSpc>
              <a:spcBef>
                <a:spcPct val="50000"/>
              </a:spcBef>
              <a:defRPr/>
            </a:pPr>
            <a:r>
              <a:rPr lang="zh-CN" altLang="en-US" sz="2400" dirty="0">
                <a:solidFill>
                  <a:srgbClr val="0000FF"/>
                </a:solidFill>
                <a:latin typeface="方正大黑简体" pitchFamily="2" charset="-122"/>
                <a:ea typeface="方正大黑简体" pitchFamily="2" charset="-122"/>
                <a:cs typeface="+mj-cs"/>
              </a:rPr>
              <a:t>            </a:t>
            </a:r>
            <a:r>
              <a:rPr lang="zh-CN" altLang="en-US" sz="2400" dirty="0" smtClean="0">
                <a:solidFill>
                  <a:srgbClr val="0000FF"/>
                </a:solidFill>
                <a:latin typeface="方正大黑简体" pitchFamily="2" charset="-122"/>
                <a:ea typeface="方正大黑简体" pitchFamily="2" charset="-122"/>
                <a:cs typeface="+mj-cs"/>
              </a:rPr>
              <a:t>          以</a:t>
            </a:r>
            <a:r>
              <a:rPr lang="zh-CN" altLang="en-US" sz="2400" dirty="0">
                <a:solidFill>
                  <a:srgbClr val="0000FF"/>
                </a:solidFill>
                <a:latin typeface="方正大黑简体" pitchFamily="2" charset="-122"/>
                <a:ea typeface="方正大黑简体" pitchFamily="2" charset="-122"/>
                <a:cs typeface="+mj-cs"/>
              </a:rPr>
              <a:t>阶段目标做为小标题，将研究方法、观察 </a:t>
            </a:r>
          </a:p>
          <a:p>
            <a:pPr algn="l">
              <a:lnSpc>
                <a:spcPct val="120000"/>
              </a:lnSpc>
              <a:spcBef>
                <a:spcPct val="50000"/>
              </a:spcBef>
              <a:defRPr/>
            </a:pPr>
            <a:r>
              <a:rPr lang="zh-CN" altLang="en-US" sz="2400" dirty="0">
                <a:solidFill>
                  <a:srgbClr val="0000FF"/>
                </a:solidFill>
                <a:latin typeface="方正大黑简体" pitchFamily="2" charset="-122"/>
                <a:ea typeface="方正大黑简体" pitchFamily="2" charset="-122"/>
                <a:cs typeface="+mj-cs"/>
              </a:rPr>
              <a:t>            </a:t>
            </a:r>
            <a:r>
              <a:rPr lang="zh-CN" altLang="en-US" sz="2400" dirty="0" smtClean="0">
                <a:solidFill>
                  <a:srgbClr val="0000FF"/>
                </a:solidFill>
                <a:latin typeface="方正大黑简体" pitchFamily="2" charset="-122"/>
                <a:ea typeface="方正大黑简体" pitchFamily="2" charset="-122"/>
                <a:cs typeface="+mj-cs"/>
              </a:rPr>
              <a:t>          指标</a:t>
            </a:r>
            <a:r>
              <a:rPr lang="zh-CN" altLang="en-US" sz="2400" dirty="0">
                <a:solidFill>
                  <a:srgbClr val="0000FF"/>
                </a:solidFill>
                <a:latin typeface="方正大黑简体" pitchFamily="2" charset="-122"/>
                <a:ea typeface="方正大黑简体" pitchFamily="2" charset="-122"/>
                <a:cs typeface="+mj-cs"/>
              </a:rPr>
              <a:t>融入具体</a:t>
            </a:r>
            <a:r>
              <a:rPr lang="zh-CN" altLang="en-US" sz="2400" dirty="0" smtClean="0">
                <a:solidFill>
                  <a:srgbClr val="0000FF"/>
                </a:solidFill>
                <a:latin typeface="方正大黑简体" pitchFamily="2" charset="-122"/>
                <a:ea typeface="方正大黑简体" pitchFamily="2" charset="-122"/>
                <a:cs typeface="+mj-cs"/>
              </a:rPr>
              <a:t>内容</a:t>
            </a:r>
            <a:endParaRPr lang="zh-CN" altLang="en-US" sz="2400" dirty="0">
              <a:solidFill>
                <a:srgbClr val="0000FF"/>
              </a:solidFill>
              <a:latin typeface="方正大黑简体" pitchFamily="2" charset="-122"/>
              <a:ea typeface="方正大黑简体" pitchFamily="2" charset="-122"/>
              <a:cs typeface="+mj-cs"/>
            </a:endParaRPr>
          </a:p>
          <a:p>
            <a:pPr algn="l">
              <a:lnSpc>
                <a:spcPct val="120000"/>
              </a:lnSpc>
              <a:spcBef>
                <a:spcPct val="50000"/>
              </a:spcBef>
              <a:defRPr/>
            </a:pPr>
            <a:r>
              <a:rPr lang="zh-CN" altLang="en-US" sz="2400" dirty="0">
                <a:solidFill>
                  <a:srgbClr val="0000FF"/>
                </a:solidFill>
                <a:latin typeface="方正大黑简体" pitchFamily="2" charset="-122"/>
                <a:ea typeface="方正大黑简体" pitchFamily="2" charset="-122"/>
                <a:cs typeface="+mj-cs"/>
              </a:rPr>
              <a:t>    </a:t>
            </a:r>
            <a:r>
              <a:rPr lang="zh-CN" altLang="en-US" sz="2400" dirty="0" smtClean="0">
                <a:solidFill>
                  <a:srgbClr val="0000FF"/>
                </a:solidFill>
                <a:latin typeface="方正大黑简体" pitchFamily="2" charset="-122"/>
                <a:ea typeface="方正大黑简体" pitchFamily="2" charset="-122"/>
                <a:cs typeface="+mj-cs"/>
              </a:rPr>
              <a:t>研究方案：</a:t>
            </a:r>
            <a:r>
              <a:rPr lang="zh-CN" altLang="en-US" sz="2400" dirty="0">
                <a:solidFill>
                  <a:srgbClr val="C00000"/>
                </a:solidFill>
                <a:latin typeface="方正大黑简体" pitchFamily="2" charset="-122"/>
                <a:ea typeface="方正大黑简体" pitchFamily="2" charset="-122"/>
                <a:cs typeface="+mj-cs"/>
              </a:rPr>
              <a:t>重点回答怎么做</a:t>
            </a:r>
            <a:r>
              <a:rPr lang="en-US" altLang="zh-CN" sz="2400" dirty="0">
                <a:solidFill>
                  <a:srgbClr val="0000FF"/>
                </a:solidFill>
                <a:latin typeface="方正大黑简体" pitchFamily="2" charset="-122"/>
                <a:ea typeface="方正大黑简体" pitchFamily="2" charset="-122"/>
                <a:cs typeface="+mj-cs"/>
              </a:rPr>
              <a:t>—</a:t>
            </a:r>
            <a:r>
              <a:rPr lang="zh-CN" altLang="en-US" sz="2400" dirty="0">
                <a:solidFill>
                  <a:srgbClr val="0000FF"/>
                </a:solidFill>
                <a:latin typeface="方正大黑简体" pitchFamily="2" charset="-122"/>
                <a:ea typeface="方正大黑简体" pitchFamily="2" charset="-122"/>
                <a:cs typeface="+mj-cs"/>
              </a:rPr>
              <a:t>在具体实验步骤中体现研</a:t>
            </a:r>
          </a:p>
          <a:p>
            <a:pPr algn="l">
              <a:lnSpc>
                <a:spcPct val="120000"/>
              </a:lnSpc>
              <a:spcBef>
                <a:spcPct val="50000"/>
              </a:spcBef>
              <a:defRPr/>
            </a:pPr>
            <a:r>
              <a:rPr lang="zh-CN" altLang="en-US" sz="2400" dirty="0">
                <a:solidFill>
                  <a:srgbClr val="0000FF"/>
                </a:solidFill>
                <a:latin typeface="方正大黑简体" pitchFamily="2" charset="-122"/>
                <a:ea typeface="方正大黑简体" pitchFamily="2" charset="-122"/>
                <a:cs typeface="+mj-cs"/>
              </a:rPr>
              <a:t>               </a:t>
            </a:r>
            <a:r>
              <a:rPr lang="zh-CN" altLang="en-US" sz="2400" dirty="0" smtClean="0">
                <a:solidFill>
                  <a:srgbClr val="0000FF"/>
                </a:solidFill>
                <a:latin typeface="方正大黑简体" pitchFamily="2" charset="-122"/>
                <a:ea typeface="方正大黑简体" pitchFamily="2" charset="-122"/>
                <a:cs typeface="+mj-cs"/>
              </a:rPr>
              <a:t>       究</a:t>
            </a:r>
            <a:r>
              <a:rPr lang="zh-CN" altLang="en-US" sz="2400" dirty="0">
                <a:solidFill>
                  <a:srgbClr val="0000FF"/>
                </a:solidFill>
                <a:latin typeface="方正大黑简体" pitchFamily="2" charset="-122"/>
                <a:ea typeface="方正大黑简体" pitchFamily="2" charset="-122"/>
                <a:cs typeface="+mj-cs"/>
              </a:rPr>
              <a:t>内容和研究</a:t>
            </a:r>
            <a:r>
              <a:rPr lang="zh-CN" altLang="en-US" sz="2400" dirty="0" smtClean="0">
                <a:solidFill>
                  <a:srgbClr val="0000FF"/>
                </a:solidFill>
                <a:latin typeface="方正大黑简体" pitchFamily="2" charset="-122"/>
                <a:ea typeface="方正大黑简体" pitchFamily="2" charset="-122"/>
                <a:cs typeface="+mj-cs"/>
              </a:rPr>
              <a:t>方法</a:t>
            </a:r>
            <a:endParaRPr lang="zh-CN" altLang="en-US" sz="2400" dirty="0">
              <a:solidFill>
                <a:srgbClr val="0000FF"/>
              </a:solidFill>
              <a:latin typeface="方正大黑简体" pitchFamily="2" charset="-122"/>
              <a:ea typeface="方正大黑简体" pitchFamily="2" charset="-122"/>
              <a:cs typeface="+mj-cs"/>
            </a:endParaRPr>
          </a:p>
        </p:txBody>
      </p:sp>
      <p:sp>
        <p:nvSpPr>
          <p:cNvPr id="5" name="矩形 4"/>
          <p:cNvSpPr/>
          <p:nvPr/>
        </p:nvSpPr>
        <p:spPr>
          <a:xfrm>
            <a:off x="500066" y="642918"/>
            <a:ext cx="8143900" cy="1427057"/>
          </a:xfrm>
          <a:prstGeom prst="rect">
            <a:avLst/>
          </a:prstGeom>
        </p:spPr>
        <p:txBody>
          <a:bodyPr wrap="square">
            <a:spAutoFit/>
          </a:bodyPr>
          <a:lstStyle/>
          <a:p>
            <a:pPr>
              <a:lnSpc>
                <a:spcPts val="5600"/>
              </a:lnSpc>
              <a:spcBef>
                <a:spcPts val="2400"/>
              </a:spcBef>
            </a:pPr>
            <a:r>
              <a:rPr lang="en-US" altLang="zh-CN" sz="2800" dirty="0" smtClean="0">
                <a:ln w="11430"/>
                <a:solidFill>
                  <a:srgbClr val="0000FF"/>
                </a:solidFill>
                <a:latin typeface="方正大黑简体" pitchFamily="65" charset="-122"/>
                <a:ea typeface="方正大黑简体" pitchFamily="65" charset="-122"/>
              </a:rPr>
              <a:t>3</a:t>
            </a:r>
            <a:r>
              <a:rPr lang="zh-CN" altLang="en-US" sz="2800" dirty="0" smtClean="0">
                <a:ln w="11430"/>
                <a:solidFill>
                  <a:srgbClr val="0000FF"/>
                </a:solidFill>
                <a:latin typeface="方正大黑简体" pitchFamily="65" charset="-122"/>
                <a:ea typeface="方正大黑简体" pitchFamily="65" charset="-122"/>
              </a:rPr>
              <a:t>、研究目标、研究内容、研究方法的关系</a:t>
            </a:r>
            <a:br>
              <a:rPr lang="zh-CN" altLang="en-US" sz="2800" dirty="0" smtClean="0">
                <a:ln w="11430"/>
                <a:solidFill>
                  <a:srgbClr val="0000FF"/>
                </a:solidFill>
                <a:latin typeface="方正大黑简体" pitchFamily="65" charset="-122"/>
                <a:ea typeface="方正大黑简体" pitchFamily="65" charset="-122"/>
              </a:rPr>
            </a:br>
            <a:r>
              <a:rPr lang="zh-CN" altLang="en-US" b="1" dirty="0" smtClean="0">
                <a:solidFill>
                  <a:srgbClr val="FFFF00"/>
                </a:solidFill>
                <a:ea typeface="华文中宋" pitchFamily="2" charset="-122"/>
              </a:rPr>
              <a:t>     </a:t>
            </a:r>
            <a:r>
              <a:rPr lang="zh-CN" altLang="en-US" b="1" dirty="0" smtClean="0">
                <a:solidFill>
                  <a:srgbClr val="FFFF00"/>
                </a:solidFill>
                <a:latin typeface="华文中宋" pitchFamily="2" charset="-122"/>
                <a:ea typeface="华文中宋" pitchFamily="2" charset="-122"/>
              </a:rPr>
              <a:t>      </a:t>
            </a:r>
            <a:r>
              <a:rPr lang="zh-CN" altLang="en-US" sz="2400" dirty="0" smtClean="0">
                <a:solidFill>
                  <a:srgbClr val="0000FF"/>
                </a:solidFill>
                <a:latin typeface="方正大黑简体" pitchFamily="2" charset="-122"/>
                <a:ea typeface="方正大黑简体" pitchFamily="2" charset="-122"/>
                <a:cs typeface="+mj-cs"/>
              </a:rPr>
              <a:t>依据目标确定内容    根据内容选择方法</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44" y="618405"/>
            <a:ext cx="9358378" cy="5607689"/>
          </a:xfrm>
          <a:prstGeom prst="rect">
            <a:avLst/>
          </a:prstGeom>
        </p:spPr>
        <p:txBody>
          <a:bodyPr wrap="square">
            <a:spAutoFit/>
          </a:bodyPr>
          <a:lstStyle/>
          <a:p>
            <a:pPr eaLnBrk="1" hangingPunct="1">
              <a:lnSpc>
                <a:spcPct val="130000"/>
              </a:lnSpc>
              <a:buFont typeface="Wingdings" pitchFamily="2" charset="2"/>
              <a:buNone/>
              <a:defRPr/>
            </a:pPr>
            <a:r>
              <a:rPr lang="en-US" altLang="zh-CN" sz="2800" dirty="0" smtClean="0">
                <a:ln w="11430"/>
                <a:solidFill>
                  <a:srgbClr val="0000FF"/>
                </a:solidFill>
                <a:latin typeface="方正大黑简体" pitchFamily="65" charset="-122"/>
                <a:ea typeface="方正大黑简体" pitchFamily="65" charset="-122"/>
              </a:rPr>
              <a:t>5</a:t>
            </a:r>
            <a:r>
              <a:rPr lang="zh-CN" altLang="en-US" sz="2800" dirty="0" smtClean="0">
                <a:ln w="11430"/>
                <a:solidFill>
                  <a:srgbClr val="0000FF"/>
                </a:solidFill>
                <a:latin typeface="方正大黑简体" pitchFamily="65" charset="-122"/>
                <a:ea typeface="方正大黑简体" pitchFamily="65" charset="-122"/>
              </a:rPr>
              <a:t>、对拟解决的关键问题与可行性分析撰写时的区别</a:t>
            </a:r>
          </a:p>
          <a:p>
            <a:pPr eaLnBrk="1" hangingPunct="1">
              <a:lnSpc>
                <a:spcPct val="130000"/>
              </a:lnSpc>
              <a:spcBef>
                <a:spcPts val="1200"/>
              </a:spcBef>
              <a:buFont typeface="Wingdings" pitchFamily="2" charset="2"/>
              <a:buNone/>
              <a:defRPr/>
            </a:pPr>
            <a:r>
              <a:rPr lang="zh-CN" altLang="en-US" sz="2400" b="1" dirty="0" smtClean="0">
                <a:solidFill>
                  <a:srgbClr val="C00000"/>
                </a:solidFill>
                <a:latin typeface="+mj-lt"/>
                <a:ea typeface="华文中宋" pitchFamily="2" charset="-122"/>
                <a:cs typeface="+mj-cs"/>
              </a:rPr>
              <a:t>  </a:t>
            </a:r>
            <a:r>
              <a:rPr lang="zh-CN" altLang="en-US" sz="2400" dirty="0" smtClean="0">
                <a:solidFill>
                  <a:srgbClr val="C00000"/>
                </a:solidFill>
                <a:latin typeface="方正大黑简体" pitchFamily="2" charset="-122"/>
                <a:ea typeface="方正大黑简体" pitchFamily="2" charset="-122"/>
                <a:cs typeface="+mj-cs"/>
              </a:rPr>
              <a:t>二者相同之处</a:t>
            </a:r>
            <a:r>
              <a:rPr lang="zh-CN" altLang="en-US" sz="2400" dirty="0" smtClean="0">
                <a:solidFill>
                  <a:srgbClr val="0000FF"/>
                </a:solidFill>
                <a:latin typeface="方正大黑简体" pitchFamily="2" charset="-122"/>
                <a:ea typeface="方正大黑简体" pitchFamily="2" charset="-122"/>
                <a:cs typeface="+mj-cs"/>
              </a:rPr>
              <a:t>：拟解决的关键问题在可行性分析时也要提及</a:t>
            </a:r>
          </a:p>
          <a:p>
            <a:pPr eaLnBrk="1" hangingPunct="1">
              <a:lnSpc>
                <a:spcPct val="13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  二者不同之处</a:t>
            </a:r>
            <a:r>
              <a:rPr lang="zh-CN" altLang="en-US" sz="2400" dirty="0" smtClean="0">
                <a:solidFill>
                  <a:srgbClr val="0000FF"/>
                </a:solidFill>
                <a:latin typeface="方正大黑简体" pitchFamily="2" charset="-122"/>
                <a:ea typeface="方正大黑简体" pitchFamily="2" charset="-122"/>
                <a:cs typeface="+mj-cs"/>
              </a:rPr>
              <a:t>：</a:t>
            </a:r>
          </a:p>
          <a:p>
            <a:pPr eaLnBrk="1" hangingPunct="1">
              <a:lnSpc>
                <a:spcPct val="13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  撰写拟解决关键问题</a:t>
            </a:r>
            <a:r>
              <a:rPr lang="zh-CN" altLang="en-US" sz="2400" dirty="0" smtClean="0">
                <a:solidFill>
                  <a:srgbClr val="0000FF"/>
                </a:solidFill>
                <a:latin typeface="方正大黑简体" pitchFamily="2" charset="-122"/>
                <a:ea typeface="方正大黑简体" pitchFamily="2" charset="-122"/>
                <a:cs typeface="+mj-cs"/>
              </a:rPr>
              <a:t>，重点回答</a:t>
            </a:r>
            <a:r>
              <a:rPr lang="zh-CN" altLang="en-US" sz="2400" dirty="0" smtClean="0">
                <a:solidFill>
                  <a:srgbClr val="C00000"/>
                </a:solidFill>
                <a:latin typeface="方正大黑简体" pitchFamily="2" charset="-122"/>
                <a:ea typeface="方正大黑简体" pitchFamily="2" charset="-122"/>
                <a:cs typeface="+mj-cs"/>
              </a:rPr>
              <a:t>如何解决</a:t>
            </a:r>
            <a:endParaRPr lang="zh-CN" altLang="en-US" sz="2400" dirty="0" smtClean="0">
              <a:solidFill>
                <a:srgbClr val="0000FF"/>
              </a:solidFill>
              <a:latin typeface="方正大黑简体" pitchFamily="2" charset="-122"/>
              <a:ea typeface="方正大黑简体" pitchFamily="2" charset="-122"/>
              <a:cs typeface="+mj-cs"/>
            </a:endParaRP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解决办法包括：通过研究思路的巧妙设计</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运用最新出现的研究方法</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通过不同方法各自优点的有机结合</a:t>
            </a:r>
          </a:p>
          <a:p>
            <a:pPr eaLnBrk="1" hangingPunct="1">
              <a:lnSpc>
                <a:spcPct val="13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  在进行可行性分析时</a:t>
            </a:r>
            <a:r>
              <a:rPr lang="zh-CN" altLang="en-US" sz="2400" dirty="0" smtClean="0">
                <a:solidFill>
                  <a:srgbClr val="0000FF"/>
                </a:solidFill>
                <a:latin typeface="方正大黑简体" pitchFamily="2" charset="-122"/>
                <a:ea typeface="方正大黑简体" pitchFamily="2" charset="-122"/>
                <a:cs typeface="+mj-cs"/>
              </a:rPr>
              <a:t>，重点回答</a:t>
            </a:r>
            <a:r>
              <a:rPr lang="zh-CN" altLang="en-US" sz="2400" dirty="0" smtClean="0">
                <a:solidFill>
                  <a:srgbClr val="C00000"/>
                </a:solidFill>
                <a:latin typeface="方正大黑简体" pitchFamily="2" charset="-122"/>
                <a:ea typeface="方正大黑简体" pitchFamily="2" charset="-122"/>
                <a:cs typeface="+mj-cs"/>
              </a:rPr>
              <a:t>能够解决</a:t>
            </a:r>
            <a:endParaRPr lang="zh-CN" altLang="en-US" sz="2400" dirty="0" smtClean="0">
              <a:solidFill>
                <a:srgbClr val="0000FF"/>
              </a:solidFill>
              <a:latin typeface="方正大黑简体" pitchFamily="2" charset="-122"/>
              <a:ea typeface="方正大黑简体" pitchFamily="2" charset="-122"/>
              <a:cs typeface="+mj-cs"/>
            </a:endParaRP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分析问题角度：通过对现有理论分析提供理论依据</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通过对预研结果分析提供实验依据</a:t>
            </a:r>
          </a:p>
          <a:p>
            <a:pPr eaLnBrk="1" hangingPunct="1">
              <a:lnSpc>
                <a:spcPct val="13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通过对他人研究成果描述提供佐证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4" name="Rectangle 3"/>
          <p:cNvSpPr txBox="1">
            <a:spLocks noChangeArrowheads="1"/>
          </p:cNvSpPr>
          <p:nvPr/>
        </p:nvSpPr>
        <p:spPr>
          <a:xfrm>
            <a:off x="2071670" y="1571612"/>
            <a:ext cx="4786346" cy="414340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C00000"/>
                </a:solidFill>
                <a:latin typeface="方正大黑简体" pitchFamily="65" charset="-122"/>
                <a:ea typeface="方正大黑简体" pitchFamily="65" charset="-122"/>
              </a:rPr>
              <a:t>中文摘要</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buFont typeface="Wingdings" pitchFamily="2" charset="2"/>
              <a:buChar char="Ø"/>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7"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994658"/>
            <a:ext cx="8643982" cy="5170646"/>
          </a:xfrm>
          <a:prstGeom prst="rect">
            <a:avLst/>
          </a:prstGeom>
        </p:spPr>
        <p:txBody>
          <a:bodyPr wrap="square">
            <a:spAutoFit/>
          </a:bodyPr>
          <a:lstStyle/>
          <a:p>
            <a:pPr eaLnBrk="1" hangingPunct="1">
              <a:lnSpc>
                <a:spcPct val="150000"/>
              </a:lnSpc>
              <a:buFont typeface="Wingdings" pitchFamily="2" charset="2"/>
              <a:buNone/>
              <a:defRPr/>
            </a:pPr>
            <a:r>
              <a:rPr lang="en-US" altLang="zh-CN" sz="2800" dirty="0" smtClean="0">
                <a:ln w="11430"/>
                <a:solidFill>
                  <a:srgbClr val="0000FF"/>
                </a:solidFill>
                <a:latin typeface="方正大黑简体" pitchFamily="2" charset="-122"/>
                <a:ea typeface="方正大黑简体" pitchFamily="2" charset="-122"/>
              </a:rPr>
              <a:t>6</a:t>
            </a:r>
            <a:r>
              <a:rPr lang="zh-CN" altLang="en-US" sz="2800" dirty="0" smtClean="0">
                <a:ln w="11430"/>
                <a:solidFill>
                  <a:srgbClr val="0000FF"/>
                </a:solidFill>
                <a:latin typeface="方正大黑简体" pitchFamily="2" charset="-122"/>
                <a:ea typeface="方正大黑简体" pitchFamily="2" charset="-122"/>
              </a:rPr>
              <a:t>、创新点、研究目标和预期研究结果的区别</a:t>
            </a: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三者的共同点</a:t>
            </a:r>
            <a:r>
              <a:rPr lang="zh-CN" altLang="en-US" sz="2400" dirty="0" smtClean="0">
                <a:solidFill>
                  <a:srgbClr val="0000FF"/>
                </a:solidFill>
                <a:latin typeface="方正大黑简体" pitchFamily="2" charset="-122"/>
                <a:ea typeface="方正大黑简体" pitchFamily="2" charset="-122"/>
                <a:cs typeface="+mj-cs"/>
              </a:rPr>
              <a:t>：都包含一个“新”字</a:t>
            </a: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三者的不同点</a:t>
            </a:r>
            <a:r>
              <a:rPr lang="zh-CN" altLang="en-US" sz="2400" dirty="0" smtClean="0">
                <a:solidFill>
                  <a:srgbClr val="0000FF"/>
                </a:solidFill>
                <a:latin typeface="方正大黑简体" pitchFamily="2" charset="-122"/>
                <a:ea typeface="方正大黑简体" pitchFamily="2" charset="-122"/>
                <a:cs typeface="+mj-cs"/>
              </a:rPr>
              <a:t>：概念的外延不同</a:t>
            </a: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创  新  点</a:t>
            </a:r>
            <a:r>
              <a:rPr lang="zh-CN" altLang="en-US" sz="2400" dirty="0" smtClean="0">
                <a:solidFill>
                  <a:srgbClr val="0000FF"/>
                </a:solidFill>
                <a:latin typeface="方正大黑简体" pitchFamily="2" charset="-122"/>
                <a:ea typeface="方正大黑简体" pitchFamily="2" charset="-122"/>
                <a:cs typeface="+mj-cs"/>
              </a:rPr>
              <a:t>： ① 形态学证实在脑下垂体中</a:t>
            </a:r>
            <a:r>
              <a:rPr lang="zh-CN" altLang="en-US" sz="2400" dirty="0" smtClean="0">
                <a:solidFill>
                  <a:srgbClr val="C00000"/>
                </a:solidFill>
                <a:latin typeface="方正大黑简体" pitchFamily="2" charset="-122"/>
                <a:ea typeface="方正大黑简体" pitchFamily="2" charset="-122"/>
                <a:cs typeface="+mj-cs"/>
              </a:rPr>
              <a:t>确有神经纤维存在</a:t>
            </a:r>
          </a:p>
          <a:p>
            <a:pPr eaLnBrk="1" hangingPunct="1">
              <a:lnSpc>
                <a:spcPct val="15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② 进一步实验证实</a:t>
            </a:r>
            <a:r>
              <a:rPr lang="zh-CN" altLang="en-US" sz="2400" dirty="0" smtClean="0">
                <a:solidFill>
                  <a:srgbClr val="C00000"/>
                </a:solidFill>
                <a:latin typeface="方正大黑简体" pitchFamily="2" charset="-122"/>
                <a:ea typeface="方正大黑简体" pitchFamily="2" charset="-122"/>
                <a:cs typeface="+mj-cs"/>
              </a:rPr>
              <a:t>是肽能神经</a:t>
            </a:r>
            <a:endParaRPr lang="en-US" altLang="zh-CN" sz="2400" dirty="0" smtClean="0">
              <a:solidFill>
                <a:srgbClr val="C00000"/>
              </a:solidFill>
              <a:latin typeface="方正大黑简体" pitchFamily="2" charset="-122"/>
              <a:ea typeface="方正大黑简体" pitchFamily="2" charset="-122"/>
              <a:cs typeface="+mj-cs"/>
            </a:endParaRP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研究目标</a:t>
            </a:r>
            <a:r>
              <a:rPr lang="zh-CN" altLang="en-US" sz="2400" dirty="0" smtClean="0">
                <a:solidFill>
                  <a:srgbClr val="0000FF"/>
                </a:solidFill>
                <a:latin typeface="方正大黑简体" pitchFamily="2" charset="-122"/>
                <a:ea typeface="方正大黑简体" pitchFamily="2" charset="-122"/>
                <a:cs typeface="+mj-cs"/>
              </a:rPr>
              <a:t>：通过各种形态学研究充分证明在脑下垂体中</a:t>
            </a:r>
            <a:r>
              <a:rPr lang="zh-CN" altLang="en-US" sz="2400" dirty="0" smtClean="0">
                <a:solidFill>
                  <a:srgbClr val="C00000"/>
                </a:solidFill>
                <a:latin typeface="方正大黑简体" pitchFamily="2" charset="-122"/>
                <a:ea typeface="方正大黑简体" pitchFamily="2" charset="-122"/>
                <a:cs typeface="+mj-cs"/>
              </a:rPr>
              <a:t>确有</a:t>
            </a: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                  肽能神经支配</a:t>
            </a:r>
            <a:endParaRPr lang="en-US" altLang="zh-CN" sz="2400" dirty="0" smtClean="0">
              <a:solidFill>
                <a:srgbClr val="C00000"/>
              </a:solidFill>
              <a:latin typeface="方正大黑简体" pitchFamily="2" charset="-122"/>
              <a:ea typeface="方正大黑简体" pitchFamily="2" charset="-122"/>
              <a:cs typeface="+mj-cs"/>
            </a:endParaRPr>
          </a:p>
          <a:p>
            <a:pPr eaLnBrk="1" hangingPunct="1">
              <a:lnSpc>
                <a:spcPct val="150000"/>
              </a:lnSpc>
              <a:buFont typeface="Wingdings" pitchFamily="2" charset="2"/>
              <a:buNone/>
              <a:defRPr/>
            </a:pPr>
            <a:r>
              <a:rPr lang="zh-CN" altLang="en-US" sz="2400" dirty="0" smtClean="0">
                <a:solidFill>
                  <a:srgbClr val="C00000"/>
                </a:solidFill>
                <a:latin typeface="方正大黑简体" pitchFamily="2" charset="-122"/>
                <a:ea typeface="方正大黑简体" pitchFamily="2" charset="-122"/>
                <a:cs typeface="+mj-cs"/>
              </a:rPr>
              <a:t>预期研究结果</a:t>
            </a:r>
            <a:r>
              <a:rPr lang="zh-CN" altLang="en-US" sz="2400" dirty="0" smtClean="0">
                <a:solidFill>
                  <a:srgbClr val="0000FF"/>
                </a:solidFill>
                <a:latin typeface="方正大黑简体" pitchFamily="2" charset="-122"/>
                <a:ea typeface="方正大黑简体" pitchFamily="2" charset="-122"/>
                <a:cs typeface="+mj-cs"/>
              </a:rPr>
              <a:t>：提出脑下垂体</a:t>
            </a:r>
            <a:r>
              <a:rPr lang="zh-CN" altLang="en-US" sz="2400" dirty="0" smtClean="0">
                <a:solidFill>
                  <a:srgbClr val="C00000"/>
                </a:solidFill>
                <a:latin typeface="方正大黑简体" pitchFamily="2" charset="-122"/>
                <a:ea typeface="方正大黑简体" pitchFamily="2" charset="-122"/>
                <a:cs typeface="+mj-cs"/>
              </a:rPr>
              <a:t>肽能神经和体液双重调节</a:t>
            </a:r>
            <a:r>
              <a:rPr lang="zh-CN" altLang="en-US" sz="2400" dirty="0" smtClean="0">
                <a:solidFill>
                  <a:srgbClr val="0000FF"/>
                </a:solidFill>
                <a:latin typeface="方正大黑简体" pitchFamily="2" charset="-122"/>
                <a:ea typeface="方正大黑简体" pitchFamily="2" charset="-122"/>
                <a:cs typeface="+mj-cs"/>
              </a:rPr>
              <a:t>假说，</a:t>
            </a:r>
            <a:r>
              <a:rPr lang="zh-CN" altLang="en-US" sz="2400" dirty="0" smtClean="0">
                <a:solidFill>
                  <a:srgbClr val="C00000"/>
                </a:solidFill>
                <a:latin typeface="方正大黑简体" pitchFamily="2" charset="-122"/>
                <a:ea typeface="方正大黑简体" pitchFamily="2" charset="-122"/>
                <a:cs typeface="+mj-cs"/>
              </a:rPr>
              <a:t>                     </a:t>
            </a:r>
          </a:p>
          <a:p>
            <a:pPr eaLnBrk="1" hangingPunct="1">
              <a:lnSpc>
                <a:spcPct val="150000"/>
              </a:lnSpc>
              <a:buFont typeface="Wingdings" pitchFamily="2" charset="2"/>
              <a:buNone/>
              <a:defRPr/>
            </a:pPr>
            <a:r>
              <a:rPr lang="zh-CN" altLang="en-US" sz="2400" dirty="0" smtClean="0">
                <a:solidFill>
                  <a:srgbClr val="0000FF"/>
                </a:solidFill>
                <a:latin typeface="方正大黑简体" pitchFamily="2" charset="-122"/>
                <a:ea typeface="方正大黑简体" pitchFamily="2" charset="-122"/>
                <a:cs typeface="+mj-cs"/>
              </a:rPr>
              <a:t>                          对原有理论提出挑战</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640" y="1385249"/>
            <a:ext cx="6215106" cy="4401205"/>
          </a:xfrm>
          <a:prstGeom prst="rect">
            <a:avLst/>
          </a:prstGeom>
        </p:spPr>
        <p:txBody>
          <a:bodyPr wrap="square">
            <a:spAutoFit/>
          </a:bodyPr>
          <a:lstStyle/>
          <a:p>
            <a:pPr marL="361950" indent="-361950" algn="ctr" eaLnBrk="1" hangingPunct="1">
              <a:lnSpc>
                <a:spcPct val="200000"/>
              </a:lnSpc>
              <a:buClr>
                <a:srgbClr val="C00000"/>
              </a:buClr>
              <a:buSzPct val="100000"/>
              <a:buFont typeface="Wingdings" pitchFamily="2" charset="2"/>
              <a:buChar char="Ø"/>
              <a:defRPr/>
            </a:pPr>
            <a:r>
              <a:rPr lang="zh-CN" altLang="en-US" sz="2800" dirty="0" smtClean="0">
                <a:solidFill>
                  <a:srgbClr val="0000FF"/>
                </a:solidFill>
                <a:latin typeface="方正大黑简体" pitchFamily="65" charset="-122"/>
                <a:ea typeface="方正大黑简体" pitchFamily="65" charset="-122"/>
                <a:cs typeface="+mj-cs"/>
              </a:rPr>
              <a:t>注意前后呼应，讲述一个完整故事</a:t>
            </a:r>
            <a:endParaRPr lang="en-US" altLang="zh-CN" sz="2800" dirty="0" smtClean="0">
              <a:solidFill>
                <a:srgbClr val="0000FF"/>
              </a:solidFill>
              <a:latin typeface="方正大黑简体" pitchFamily="65" charset="-122"/>
              <a:ea typeface="方正大黑简体" pitchFamily="65" charset="-122"/>
              <a:cs typeface="+mj-cs"/>
            </a:endParaRPr>
          </a:p>
          <a:p>
            <a:pPr marL="361950" indent="-361950" algn="ctr" eaLnBrk="1" hangingPunct="1">
              <a:lnSpc>
                <a:spcPct val="200000"/>
              </a:lnSpc>
              <a:buClr>
                <a:srgbClr val="C00000"/>
              </a:buClr>
              <a:buSzPct val="100000"/>
              <a:buFont typeface="Wingdings" pitchFamily="2" charset="2"/>
              <a:buChar char="Ø"/>
              <a:defRPr/>
            </a:pPr>
            <a:r>
              <a:rPr lang="zh-CN" altLang="en-US" sz="2800" dirty="0" smtClean="0">
                <a:solidFill>
                  <a:srgbClr val="0000FF"/>
                </a:solidFill>
                <a:latin typeface="方正大黑简体" pitchFamily="65" charset="-122"/>
                <a:ea typeface="方正大黑简体" pitchFamily="65" charset="-122"/>
                <a:cs typeface="+mj-cs"/>
              </a:rPr>
              <a:t>文字要精雕细琢，表达要通俗易懂</a:t>
            </a:r>
          </a:p>
          <a:p>
            <a:pPr marL="361950" indent="-361950" algn="ctr" eaLnBrk="1" hangingPunct="1">
              <a:lnSpc>
                <a:spcPct val="200000"/>
              </a:lnSpc>
              <a:buClr>
                <a:srgbClr val="C00000"/>
              </a:buClr>
              <a:buSzPct val="100000"/>
              <a:buFont typeface="Wingdings" pitchFamily="2" charset="2"/>
              <a:buChar char="Ø"/>
              <a:defRPr/>
            </a:pPr>
            <a:r>
              <a:rPr lang="zh-CN" altLang="en-US" sz="2800" dirty="0" smtClean="0">
                <a:solidFill>
                  <a:srgbClr val="0000FF"/>
                </a:solidFill>
                <a:latin typeface="方正大黑简体" pitchFamily="65" charset="-122"/>
                <a:ea typeface="方正大黑简体" pitchFamily="65" charset="-122"/>
                <a:cs typeface="+mj-cs"/>
              </a:rPr>
              <a:t>现状分析不能回避不同学派的观点</a:t>
            </a:r>
          </a:p>
          <a:p>
            <a:pPr marL="361950" indent="-361950" algn="ctr" eaLnBrk="1" hangingPunct="1">
              <a:lnSpc>
                <a:spcPct val="200000"/>
              </a:lnSpc>
              <a:buClr>
                <a:srgbClr val="C00000"/>
              </a:buClr>
              <a:buSzPct val="100000"/>
              <a:buFont typeface="Wingdings" pitchFamily="2" charset="2"/>
              <a:buChar char="Ø"/>
              <a:defRPr/>
            </a:pPr>
            <a:r>
              <a:rPr lang="zh-CN" altLang="en-US" sz="2800" dirty="0" smtClean="0">
                <a:solidFill>
                  <a:srgbClr val="0000FF"/>
                </a:solidFill>
                <a:latin typeface="方正大黑简体" pitchFamily="65" charset="-122"/>
                <a:ea typeface="方正大黑简体" pitchFamily="65" charset="-122"/>
                <a:cs typeface="+mj-cs"/>
              </a:rPr>
              <a:t>要杜绝错别字，英文要注意大小写</a:t>
            </a:r>
          </a:p>
          <a:p>
            <a:pPr marL="361950" indent="-361950" algn="ctr" eaLnBrk="1" hangingPunct="1">
              <a:lnSpc>
                <a:spcPct val="200000"/>
              </a:lnSpc>
              <a:buClr>
                <a:srgbClr val="C00000"/>
              </a:buClr>
              <a:buSzPct val="100000"/>
              <a:buFont typeface="Wingdings" pitchFamily="2" charset="2"/>
              <a:buChar char="Ø"/>
              <a:defRPr/>
            </a:pPr>
            <a:r>
              <a:rPr lang="zh-CN" altLang="en-US" sz="2800" dirty="0" smtClean="0">
                <a:solidFill>
                  <a:srgbClr val="0000FF"/>
                </a:solidFill>
                <a:latin typeface="方正大黑简体" pitchFamily="65" charset="-122"/>
                <a:ea typeface="方正大黑简体" pitchFamily="65" charset="-122"/>
                <a:cs typeface="+mj-cs"/>
              </a:rPr>
              <a:t>重点内容、主要观点要用黑体强调</a:t>
            </a:r>
          </a:p>
        </p:txBody>
      </p:sp>
      <p:sp>
        <p:nvSpPr>
          <p:cNvPr id="4" name="矩形 3"/>
          <p:cNvSpPr/>
          <p:nvPr/>
        </p:nvSpPr>
        <p:spPr>
          <a:xfrm>
            <a:off x="2071670" y="569822"/>
            <a:ext cx="4429156" cy="68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371600" lvl="2" indent="-457200" eaLnBrk="0" hangingPunct="0">
              <a:lnSpc>
                <a:spcPts val="4600"/>
              </a:lnSpc>
              <a:spcBef>
                <a:spcPts val="0"/>
              </a:spcBef>
              <a:defRPr/>
            </a:pPr>
            <a:r>
              <a:rPr lang="zh-CN" altLang="en-US" sz="32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尚需注意的问题</a:t>
            </a:r>
            <a:endParaRPr lang="en-US" altLang="zh-CN" sz="32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7784" y="1859340"/>
            <a:ext cx="4536504" cy="1569660"/>
          </a:xfrm>
          <a:prstGeom prst="rect">
            <a:avLst/>
          </a:prstGeom>
          <a:noFill/>
        </p:spPr>
        <p:txBody>
          <a:bodyPr wrap="square" rtlCol="0">
            <a:spAutoFit/>
          </a:bodyPr>
          <a:lstStyle/>
          <a:p>
            <a:pPr algn="ctr"/>
            <a:r>
              <a:rPr lang="zh-CN" altLang="en-US" sz="9600" dirty="0" smtClean="0">
                <a:solidFill>
                  <a:srgbClr val="FF0000"/>
                </a:solidFill>
                <a:latin typeface="华文琥珀" pitchFamily="2" charset="-122"/>
                <a:ea typeface="华文琥珀" pitchFamily="2" charset="-122"/>
              </a:rPr>
              <a:t>谢 谢 ！</a:t>
            </a:r>
            <a:endParaRPr lang="zh-CN" altLang="en-US" sz="9600" dirty="0">
              <a:solidFill>
                <a:srgbClr val="FF0000"/>
              </a:solidFill>
              <a:latin typeface="华文琥珀" pitchFamily="2" charset="-122"/>
              <a:ea typeface="华文琥珀"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611188" y="4652963"/>
            <a:ext cx="1439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spcBef>
                <a:spcPct val="50000"/>
              </a:spcBef>
            </a:pPr>
            <a:endParaRPr lang="zh-CN" altLang="zh-CN"/>
          </a:p>
        </p:txBody>
      </p:sp>
      <p:sp>
        <p:nvSpPr>
          <p:cNvPr id="11267" name="Text Box 3"/>
          <p:cNvSpPr txBox="1">
            <a:spLocks noChangeArrowheads="1"/>
          </p:cNvSpPr>
          <p:nvPr/>
        </p:nvSpPr>
        <p:spPr bwMode="auto">
          <a:xfrm>
            <a:off x="316632" y="332656"/>
            <a:ext cx="8424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dirty="0" smtClean="0">
                <a:solidFill>
                  <a:srgbClr val="C00000"/>
                </a:solidFill>
                <a:latin typeface="方正大黑简体" pitchFamily="2" charset="-122"/>
                <a:ea typeface="方正大黑简体" pitchFamily="2" charset="-122"/>
              </a:rPr>
              <a:t>中文摘要</a:t>
            </a:r>
          </a:p>
        </p:txBody>
      </p:sp>
      <p:sp>
        <p:nvSpPr>
          <p:cNvPr id="12292" name="Text Box 4"/>
          <p:cNvSpPr txBox="1">
            <a:spLocks noChangeArrowheads="1"/>
          </p:cNvSpPr>
          <p:nvPr/>
        </p:nvSpPr>
        <p:spPr bwMode="auto">
          <a:xfrm>
            <a:off x="316632" y="2564904"/>
            <a:ext cx="84963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marL="0" indent="0">
              <a:spcBef>
                <a:spcPts val="0"/>
              </a:spcBef>
              <a:buFont typeface="Wingdings" pitchFamily="2" charset="2"/>
              <a:buNone/>
              <a:defRPr sz="2400" b="1" spc="50">
                <a:ln w="11430"/>
                <a:solidFill>
                  <a:srgbClr val="0000FF"/>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lnSpc>
                <a:spcPct val="150000"/>
              </a:lnSpc>
              <a:defRPr/>
            </a:pPr>
            <a:r>
              <a:rPr lang="zh-CN" altLang="en-US" dirty="0" smtClean="0">
                <a:solidFill>
                  <a:srgbClr val="C00000"/>
                </a:solidFill>
                <a:effectLst/>
                <a:latin typeface="方正大黑简体" pitchFamily="65" charset="-122"/>
                <a:ea typeface="方正大黑简体" pitchFamily="65" charset="-122"/>
              </a:rPr>
              <a:t>科学问题</a:t>
            </a:r>
            <a:r>
              <a:rPr lang="zh-CN" altLang="en-US" dirty="0" smtClean="0">
                <a:effectLst/>
                <a:latin typeface="方正大黑简体" pitchFamily="65" charset="-122"/>
                <a:ea typeface="方正大黑简体" pitchFamily="65" charset="-122"/>
              </a:rPr>
              <a:t>：</a:t>
            </a:r>
            <a:r>
              <a:rPr lang="en-US" altLang="zh-CN" dirty="0" smtClean="0">
                <a:effectLst/>
                <a:latin typeface="方正大黑简体" pitchFamily="65" charset="-122"/>
                <a:ea typeface="方正大黑简体" pitchFamily="65" charset="-122"/>
              </a:rPr>
              <a:t>xxx</a:t>
            </a:r>
            <a:r>
              <a:rPr lang="zh-CN" altLang="en-US" dirty="0" smtClean="0">
                <a:effectLst/>
                <a:latin typeface="方正大黑简体" pitchFamily="65" charset="-122"/>
                <a:ea typeface="方正大黑简体" pitchFamily="65" charset="-122"/>
              </a:rPr>
              <a:t>是</a:t>
            </a:r>
            <a:r>
              <a:rPr lang="en-US" altLang="zh-CN" dirty="0" smtClean="0">
                <a:effectLst/>
                <a:latin typeface="方正大黑简体" pitchFamily="65" charset="-122"/>
                <a:ea typeface="方正大黑简体" pitchFamily="65" charset="-122"/>
              </a:rPr>
              <a:t>xxx</a:t>
            </a:r>
            <a:r>
              <a:rPr lang="zh-CN" altLang="en-US" dirty="0" smtClean="0">
                <a:effectLst/>
                <a:latin typeface="方正大黑简体" pitchFamily="65" charset="-122"/>
                <a:ea typeface="方正大黑简体" pitchFamily="65" charset="-122"/>
              </a:rPr>
              <a:t>，但是存在</a:t>
            </a:r>
            <a:r>
              <a:rPr lang="en-US" altLang="zh-CN" dirty="0" smtClean="0">
                <a:effectLst/>
                <a:latin typeface="方正大黑简体" pitchFamily="65" charset="-122"/>
                <a:ea typeface="方正大黑简体" pitchFamily="65" charset="-122"/>
              </a:rPr>
              <a:t>xxx</a:t>
            </a:r>
            <a:r>
              <a:rPr lang="zh-CN" altLang="en-US" dirty="0" smtClean="0">
                <a:effectLst/>
                <a:latin typeface="方正大黑简体" pitchFamily="65" charset="-122"/>
                <a:ea typeface="方正大黑简体" pitchFamily="65" charset="-122"/>
              </a:rPr>
              <a:t>问题。你要解决的问题</a:t>
            </a:r>
            <a:endParaRPr lang="en-US" altLang="zh-CN" dirty="0" smtClean="0">
              <a:effectLst/>
              <a:latin typeface="方正大黑简体" pitchFamily="65" charset="-122"/>
              <a:ea typeface="方正大黑简体" pitchFamily="65" charset="-122"/>
            </a:endParaRPr>
          </a:p>
          <a:p>
            <a:pPr>
              <a:lnSpc>
                <a:spcPct val="150000"/>
              </a:lnSpc>
              <a:defRPr/>
            </a:pPr>
            <a:r>
              <a:rPr lang="zh-CN" altLang="en-US" dirty="0" smtClean="0">
                <a:effectLst/>
                <a:latin typeface="方正大黑简体" pitchFamily="65" charset="-122"/>
                <a:ea typeface="方正大黑简体" pitchFamily="65" charset="-122"/>
              </a:rPr>
              <a:t>                 就是你的科学问题</a:t>
            </a:r>
          </a:p>
          <a:p>
            <a:pPr>
              <a:lnSpc>
                <a:spcPct val="150000"/>
              </a:lnSpc>
              <a:defRPr/>
            </a:pPr>
            <a:r>
              <a:rPr lang="zh-CN" altLang="en-US" dirty="0" smtClean="0">
                <a:solidFill>
                  <a:srgbClr val="C00000"/>
                </a:solidFill>
                <a:effectLst/>
                <a:latin typeface="方正大黑简体" pitchFamily="65" charset="-122"/>
                <a:ea typeface="方正大黑简体" pitchFamily="65" charset="-122"/>
              </a:rPr>
              <a:t>科学假设</a:t>
            </a:r>
            <a:r>
              <a:rPr lang="zh-CN" altLang="en-US" dirty="0" smtClean="0">
                <a:effectLst/>
                <a:latin typeface="方正大黑简体" pitchFamily="65" charset="-122"/>
                <a:ea typeface="方正大黑简体" pitchFamily="65" charset="-122"/>
              </a:rPr>
              <a:t>：文献和我们以往的研究工作表明，</a:t>
            </a:r>
            <a:r>
              <a:rPr lang="en-US" altLang="zh-CN" dirty="0" smtClean="0">
                <a:effectLst/>
                <a:latin typeface="方正大黑简体" pitchFamily="65" charset="-122"/>
                <a:ea typeface="方正大黑简体" pitchFamily="65" charset="-122"/>
              </a:rPr>
              <a:t>xx</a:t>
            </a:r>
            <a:r>
              <a:rPr lang="zh-CN" altLang="en-US" dirty="0" smtClean="0">
                <a:effectLst/>
                <a:latin typeface="方正大黑简体" pitchFamily="65" charset="-122"/>
                <a:ea typeface="方正大黑简体" pitchFamily="65" charset="-122"/>
              </a:rPr>
              <a:t>可能是</a:t>
            </a:r>
            <a:r>
              <a:rPr lang="en-US" altLang="zh-CN" dirty="0" smtClean="0">
                <a:effectLst/>
                <a:latin typeface="方正大黑简体" pitchFamily="65" charset="-122"/>
                <a:ea typeface="方正大黑简体" pitchFamily="65" charset="-122"/>
              </a:rPr>
              <a:t>xx.</a:t>
            </a:r>
          </a:p>
          <a:p>
            <a:pPr>
              <a:lnSpc>
                <a:spcPct val="150000"/>
              </a:lnSpc>
              <a:defRPr/>
            </a:pPr>
            <a:r>
              <a:rPr lang="zh-CN" altLang="en-US" dirty="0" smtClean="0">
                <a:solidFill>
                  <a:srgbClr val="C00000"/>
                </a:solidFill>
                <a:effectLst/>
                <a:latin typeface="方正大黑简体" pitchFamily="65" charset="-122"/>
                <a:ea typeface="方正大黑简体" pitchFamily="65" charset="-122"/>
              </a:rPr>
              <a:t>研究内容</a:t>
            </a:r>
            <a:r>
              <a:rPr lang="zh-CN" altLang="en-US" dirty="0" smtClean="0">
                <a:effectLst/>
                <a:latin typeface="方正大黑简体" pitchFamily="65" charset="-122"/>
                <a:ea typeface="方正大黑简体" pitchFamily="65" charset="-122"/>
              </a:rPr>
              <a:t>：本课题拟</a:t>
            </a:r>
            <a:r>
              <a:rPr lang="en-US" altLang="zh-CN" dirty="0" smtClean="0">
                <a:effectLst/>
                <a:latin typeface="方正大黑简体" pitchFamily="65" charset="-122"/>
                <a:ea typeface="方正大黑简体" pitchFamily="65" charset="-122"/>
              </a:rPr>
              <a:t>xxx, xxx, xxx</a:t>
            </a:r>
            <a:r>
              <a:rPr lang="zh-CN" altLang="en-US" dirty="0" smtClean="0">
                <a:effectLst/>
                <a:latin typeface="方正大黑简体" pitchFamily="65" charset="-122"/>
                <a:ea typeface="方正大黑简体" pitchFamily="65" charset="-122"/>
              </a:rPr>
              <a:t>。</a:t>
            </a:r>
          </a:p>
          <a:p>
            <a:pPr>
              <a:lnSpc>
                <a:spcPct val="150000"/>
              </a:lnSpc>
              <a:defRPr/>
            </a:pPr>
            <a:r>
              <a:rPr lang="zh-CN" altLang="en-US" dirty="0" smtClean="0">
                <a:solidFill>
                  <a:srgbClr val="C00000"/>
                </a:solidFill>
                <a:effectLst/>
                <a:latin typeface="方正大黑简体" pitchFamily="65" charset="-122"/>
                <a:ea typeface="方正大黑简体" pitchFamily="65" charset="-122"/>
              </a:rPr>
              <a:t>研究意义</a:t>
            </a:r>
            <a:r>
              <a:rPr lang="zh-CN" altLang="en-US" dirty="0" smtClean="0">
                <a:effectLst/>
                <a:latin typeface="方正大黑简体" pitchFamily="65" charset="-122"/>
                <a:ea typeface="方正大黑简体" pitchFamily="65" charset="-122"/>
              </a:rPr>
              <a:t>：以上研究解决了什么问题（科学问题的另种表      </a:t>
            </a:r>
            <a:endParaRPr lang="en-US" altLang="zh-CN" dirty="0" smtClean="0">
              <a:effectLst/>
              <a:latin typeface="方正大黑简体" pitchFamily="65" charset="-122"/>
              <a:ea typeface="方正大黑简体" pitchFamily="65" charset="-122"/>
            </a:endParaRPr>
          </a:p>
          <a:p>
            <a:pPr>
              <a:lnSpc>
                <a:spcPct val="150000"/>
              </a:lnSpc>
              <a:defRPr/>
            </a:pPr>
            <a:r>
              <a:rPr lang="en-US" altLang="zh-CN" dirty="0" smtClean="0">
                <a:effectLst/>
                <a:latin typeface="方正大黑简体" pitchFamily="65" charset="-122"/>
                <a:ea typeface="方正大黑简体" pitchFamily="65" charset="-122"/>
              </a:rPr>
              <a:t>                 </a:t>
            </a:r>
            <a:r>
              <a:rPr lang="zh-CN" altLang="en-US" dirty="0" smtClean="0">
                <a:effectLst/>
                <a:latin typeface="方正大黑简体" pitchFamily="65" charset="-122"/>
                <a:ea typeface="方正大黑简体" pitchFamily="65" charset="-122"/>
              </a:rPr>
              <a:t>述），具有</a:t>
            </a:r>
            <a:r>
              <a:rPr lang="en-US" altLang="zh-CN" dirty="0" smtClean="0">
                <a:solidFill>
                  <a:srgbClr val="C00000"/>
                </a:solidFill>
                <a:effectLst/>
                <a:latin typeface="方正大黑简体" pitchFamily="65" charset="-122"/>
                <a:ea typeface="方正大黑简体" pitchFamily="65" charset="-122"/>
              </a:rPr>
              <a:t>xx</a:t>
            </a:r>
            <a:r>
              <a:rPr lang="zh-CN" altLang="en-US" dirty="0" smtClean="0">
                <a:solidFill>
                  <a:srgbClr val="C00000"/>
                </a:solidFill>
                <a:effectLst/>
                <a:latin typeface="方正大黑简体" pitchFamily="65" charset="-122"/>
                <a:ea typeface="方正大黑简体" pitchFamily="65" charset="-122"/>
              </a:rPr>
              <a:t>理论意义</a:t>
            </a:r>
            <a:r>
              <a:rPr lang="zh-CN" altLang="en-US" dirty="0" smtClean="0">
                <a:effectLst/>
                <a:latin typeface="方正大黑简体" pitchFamily="65" charset="-122"/>
                <a:ea typeface="方正大黑简体" pitchFamily="65" charset="-122"/>
              </a:rPr>
              <a:t>和</a:t>
            </a:r>
            <a:r>
              <a:rPr lang="en-US" altLang="zh-CN" dirty="0" smtClean="0">
                <a:solidFill>
                  <a:srgbClr val="C00000"/>
                </a:solidFill>
                <a:effectLst/>
                <a:latin typeface="方正大黑简体" pitchFamily="65" charset="-122"/>
                <a:ea typeface="方正大黑简体" pitchFamily="65" charset="-122"/>
              </a:rPr>
              <a:t>xxx</a:t>
            </a:r>
            <a:r>
              <a:rPr lang="zh-CN" altLang="en-US" dirty="0" smtClean="0">
                <a:solidFill>
                  <a:srgbClr val="C00000"/>
                </a:solidFill>
                <a:effectLst/>
                <a:latin typeface="方正大黑简体" pitchFamily="65" charset="-122"/>
                <a:ea typeface="方正大黑简体" pitchFamily="65" charset="-122"/>
              </a:rPr>
              <a:t>实际意义</a:t>
            </a:r>
            <a:r>
              <a:rPr lang="zh-CN" altLang="en-US" dirty="0" smtClean="0">
                <a:effectLst/>
                <a:latin typeface="方正大黑简体" pitchFamily="65" charset="-122"/>
                <a:ea typeface="方正大黑简体" pitchFamily="65" charset="-122"/>
              </a:rPr>
              <a:t>。    </a:t>
            </a:r>
            <a:endParaRPr lang="en-US" altLang="zh-CN" dirty="0" smtClean="0">
              <a:effectLst/>
              <a:latin typeface="方正大黑简体" pitchFamily="65" charset="-122"/>
              <a:ea typeface="方正大黑简体" pitchFamily="65" charset="-122"/>
            </a:endParaRPr>
          </a:p>
        </p:txBody>
      </p:sp>
      <p:sp>
        <p:nvSpPr>
          <p:cNvPr id="2" name="矩形 1"/>
          <p:cNvSpPr/>
          <p:nvPr/>
        </p:nvSpPr>
        <p:spPr>
          <a:xfrm>
            <a:off x="10734" y="1268760"/>
            <a:ext cx="9133265" cy="102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ts val="2800"/>
              </a:lnSpc>
              <a:spcBef>
                <a:spcPct val="50000"/>
              </a:spcBef>
              <a:defRPr/>
            </a:pPr>
            <a:r>
              <a:rPr lang="zh-CN" altLang="en-US" sz="2800" b="1" spc="50" dirty="0" smtClean="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  整个</a:t>
            </a:r>
            <a:r>
              <a:rPr lang="zh-CN" altLang="en-US"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申请书的提纲</a:t>
            </a:r>
            <a:r>
              <a:rPr lang="en-US" altLang="zh-CN"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a:t>
            </a:r>
            <a:r>
              <a:rPr lang="zh-CN" altLang="en-US"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门面</a:t>
            </a:r>
            <a:r>
              <a:rPr lang="en-US" altLang="zh-CN"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a:t>
            </a:r>
            <a:r>
              <a:rPr lang="zh-CN" altLang="en-US" sz="2800" b="1" spc="50" dirty="0" smtClean="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a:t>
            </a:r>
            <a:endParaRPr lang="en-US" altLang="zh-CN" sz="2800" b="1" spc="50" dirty="0" smtClean="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endParaRPr>
          </a:p>
          <a:p>
            <a:pPr algn="ctr">
              <a:lnSpc>
                <a:spcPts val="2800"/>
              </a:lnSpc>
              <a:spcBef>
                <a:spcPct val="50000"/>
              </a:spcBef>
              <a:defRPr/>
            </a:pPr>
            <a:r>
              <a:rPr lang="zh-CN" altLang="en-US" sz="2800" b="1" spc="50" dirty="0" smtClean="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 </a:t>
            </a:r>
            <a:r>
              <a:rPr lang="en-US" altLang="zh-CN"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400</a:t>
            </a:r>
            <a:r>
              <a:rPr lang="zh-CN" altLang="en-US"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字，</a:t>
            </a:r>
            <a:r>
              <a:rPr lang="en-US" altLang="zh-CN"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4</a:t>
            </a:r>
            <a:r>
              <a:rPr lang="zh-CN" altLang="en-US"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层意思</a:t>
            </a:r>
            <a:r>
              <a:rPr lang="zh-CN" altLang="en-US" sz="2800" b="1" spc="50" dirty="0" smtClean="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，画龙点晴，句句</a:t>
            </a:r>
            <a:r>
              <a:rPr lang="zh-CN" altLang="en-US" sz="2800" b="1" spc="50" dirty="0">
                <a:ln w="11430"/>
                <a:solidFill>
                  <a:srgbClr val="0000FF"/>
                </a:solidFill>
                <a:effectLst>
                  <a:outerShdw blurRad="76200" dist="50800" dir="5400000" algn="tl" rotWithShape="0">
                    <a:srgbClr val="000000">
                      <a:alpha val="65000"/>
                    </a:srgbClr>
                  </a:outerShdw>
                </a:effectLst>
                <a:latin typeface="方正大黑简体" pitchFamily="2" charset="-122"/>
                <a:ea typeface="方正大黑简体" pitchFamily="2" charset="-122"/>
              </a:rPr>
              <a:t>切题</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1052736"/>
            <a:ext cx="7143800" cy="5448992"/>
          </a:xfrm>
          <a:prstGeom prst="rect">
            <a:avLst/>
          </a:prstGeom>
        </p:spPr>
        <p:txBody>
          <a:bodyPr wrap="square">
            <a:spAutoFit/>
          </a:bodyPr>
          <a:lstStyle/>
          <a:p>
            <a:pPr>
              <a:lnSpc>
                <a:spcPct val="150000"/>
              </a:lnSpc>
            </a:pPr>
            <a:r>
              <a:rPr lang="zh-CN" altLang="en-US" dirty="0" smtClean="0">
                <a:solidFill>
                  <a:srgbClr val="00B050"/>
                </a:solidFill>
                <a:latin typeface="方正大黑简体" pitchFamily="65" charset="-122"/>
                <a:ea typeface="方正大黑简体" pitchFamily="65" charset="-122"/>
              </a:rPr>
              <a:t>朊蛋白（</a:t>
            </a:r>
            <a:r>
              <a:rPr lang="en-US" dirty="0" err="1" smtClean="0">
                <a:solidFill>
                  <a:srgbClr val="00B050"/>
                </a:solidFill>
                <a:latin typeface="方正大黑简体" pitchFamily="65" charset="-122"/>
                <a:ea typeface="方正大黑简体" pitchFamily="65" charset="-122"/>
              </a:rPr>
              <a:t>PrPc</a:t>
            </a:r>
            <a:r>
              <a:rPr lang="zh-CN" altLang="en-US" dirty="0" smtClean="0">
                <a:solidFill>
                  <a:srgbClr val="00B050"/>
                </a:solidFill>
                <a:latin typeface="方正大黑简体" pitchFamily="65" charset="-122"/>
                <a:ea typeface="方正大黑简体" pitchFamily="65" charset="-122"/>
              </a:rPr>
              <a:t>）是朊病毒在细胞内的正常形式，功能尚不清楚。</a:t>
            </a:r>
            <a:r>
              <a:rPr lang="zh-CN" altLang="en-US" dirty="0" smtClean="0">
                <a:solidFill>
                  <a:srgbClr val="0000FF"/>
                </a:solidFill>
                <a:latin typeface="方正大黑简体" pitchFamily="65" charset="-122"/>
                <a:ea typeface="方正大黑简体" pitchFamily="65" charset="-122"/>
              </a:rPr>
              <a:t>在国科金的资助下，本课题组在国际上率先发现</a:t>
            </a:r>
            <a:r>
              <a:rPr lang="en-US" dirty="0" err="1" smtClean="0">
                <a:solidFill>
                  <a:srgbClr val="0000FF"/>
                </a:solidFill>
                <a:latin typeface="方正大黑简体" pitchFamily="65" charset="-122"/>
                <a:ea typeface="方正大黑简体" pitchFamily="65" charset="-122"/>
              </a:rPr>
              <a:t>PrPc</a:t>
            </a:r>
            <a:r>
              <a:rPr lang="zh-CN" altLang="en-US" dirty="0" smtClean="0">
                <a:solidFill>
                  <a:srgbClr val="0000FF"/>
                </a:solidFill>
                <a:latin typeface="方正大黑简体" pitchFamily="65" charset="-122"/>
                <a:ea typeface="方正大黑简体" pitchFamily="65" charset="-122"/>
              </a:rPr>
              <a:t>与胃癌恶性表型相关。但是，为什么应该高表达在神经系统的</a:t>
            </a:r>
            <a:r>
              <a:rPr lang="en-US" dirty="0" err="1" smtClean="0">
                <a:solidFill>
                  <a:srgbClr val="0000FF"/>
                </a:solidFill>
                <a:latin typeface="方正大黑简体" pitchFamily="65" charset="-122"/>
                <a:ea typeface="方正大黑简体" pitchFamily="65" charset="-122"/>
              </a:rPr>
              <a:t>PrPc</a:t>
            </a:r>
            <a:r>
              <a:rPr lang="zh-CN" altLang="en-US" dirty="0" smtClean="0">
                <a:solidFill>
                  <a:srgbClr val="0000FF"/>
                </a:solidFill>
                <a:latin typeface="方正大黑简体" pitchFamily="65" charset="-122"/>
                <a:ea typeface="方正大黑简体" pitchFamily="65" charset="-122"/>
              </a:rPr>
              <a:t>在胃癌中高表达？神经系统的研究发现</a:t>
            </a:r>
            <a:r>
              <a:rPr lang="en-US" dirty="0" err="1" smtClean="0">
                <a:solidFill>
                  <a:srgbClr val="0000FF"/>
                </a:solidFill>
                <a:latin typeface="方正大黑简体" pitchFamily="65" charset="-122"/>
                <a:ea typeface="方正大黑简体" pitchFamily="65" charset="-122"/>
              </a:rPr>
              <a:t>PrPc</a:t>
            </a:r>
            <a:r>
              <a:rPr lang="zh-CN" altLang="en-US" dirty="0" smtClean="0">
                <a:solidFill>
                  <a:srgbClr val="0000FF"/>
                </a:solidFill>
                <a:latin typeface="方正大黑简体" pitchFamily="65" charset="-122"/>
                <a:ea typeface="方正大黑简体" pitchFamily="65" charset="-122"/>
              </a:rPr>
              <a:t>在脑组织缺氧区域表达增高，发挥抗氧化、保护神经元功能。而缺氧是胃癌等实体肿瘤的常见现象，胃癌中朊蛋白的高表达是否也与缺氧有关？</a:t>
            </a:r>
            <a:r>
              <a:rPr lang="zh-CN" altLang="en-US" u="sng" dirty="0" smtClean="0">
                <a:solidFill>
                  <a:srgbClr val="0000FF"/>
                </a:solidFill>
                <a:latin typeface="方正大黑简体" pitchFamily="65" charset="-122"/>
                <a:ea typeface="方正大黑简体" pitchFamily="65" charset="-122"/>
              </a:rPr>
              <a:t>本课题组前期实验提示缺氧可以诱导胃癌细胞中</a:t>
            </a:r>
            <a:r>
              <a:rPr lang="en-US" altLang="en-US" u="sng" dirty="0" err="1" smtClean="0">
                <a:solidFill>
                  <a:srgbClr val="0000FF"/>
                </a:solidFill>
                <a:latin typeface="方正大黑简体" pitchFamily="65" charset="-122"/>
                <a:ea typeface="方正大黑简体" pitchFamily="65" charset="-122"/>
              </a:rPr>
              <a:t>PrPc</a:t>
            </a:r>
            <a:r>
              <a:rPr lang="zh-CN" altLang="en-US" u="sng" dirty="0" smtClean="0">
                <a:solidFill>
                  <a:srgbClr val="0000FF"/>
                </a:solidFill>
                <a:latin typeface="方正大黑简体" pitchFamily="65" charset="-122"/>
                <a:ea typeface="方正大黑简体" pitchFamily="65" charset="-122"/>
              </a:rPr>
              <a:t>表达增高，且与</a:t>
            </a:r>
            <a:r>
              <a:rPr lang="en-US" altLang="en-US" u="sng" dirty="0" smtClean="0">
                <a:solidFill>
                  <a:srgbClr val="0000FF"/>
                </a:solidFill>
                <a:latin typeface="方正大黑简体" pitchFamily="65" charset="-122"/>
                <a:ea typeface="方正大黑简体" pitchFamily="65" charset="-122"/>
              </a:rPr>
              <a:t>MERK/</a:t>
            </a:r>
            <a:r>
              <a:rPr lang="en-US" altLang="en-US" u="sng" dirty="0" err="1" smtClean="0">
                <a:solidFill>
                  <a:srgbClr val="0000FF"/>
                </a:solidFill>
                <a:latin typeface="方正大黑简体" pitchFamily="65" charset="-122"/>
                <a:ea typeface="方正大黑简体" pitchFamily="65" charset="-122"/>
              </a:rPr>
              <a:t>Erk</a:t>
            </a:r>
            <a:r>
              <a:rPr lang="zh-CN" altLang="en-US" u="sng" dirty="0" smtClean="0">
                <a:solidFill>
                  <a:srgbClr val="0000FF"/>
                </a:solidFill>
                <a:latin typeface="方正大黑简体" pitchFamily="65" charset="-122"/>
                <a:ea typeface="方正大黑简体" pitchFamily="65" charset="-122"/>
              </a:rPr>
              <a:t>通路相关</a:t>
            </a:r>
            <a:r>
              <a:rPr lang="zh-CN" altLang="en-US" dirty="0" smtClean="0">
                <a:solidFill>
                  <a:srgbClr val="0000FF"/>
                </a:solidFill>
                <a:latin typeface="方正大黑简体" pitchFamily="65" charset="-122"/>
                <a:ea typeface="方正大黑简体" pitchFamily="65" charset="-122"/>
              </a:rPr>
              <a:t>。</a:t>
            </a:r>
            <a:r>
              <a:rPr lang="zh-CN" altLang="en-US" dirty="0" smtClean="0">
                <a:solidFill>
                  <a:srgbClr val="C00000"/>
                </a:solidFill>
                <a:latin typeface="方正大黑简体" pitchFamily="65" charset="-122"/>
                <a:ea typeface="方正大黑简体" pitchFamily="65" charset="-122"/>
              </a:rPr>
              <a:t>本项目将在上述工作的基础上，进一步通过实体组织标本证实缺氧诱导胃癌组织中</a:t>
            </a:r>
            <a:r>
              <a:rPr lang="en-US" dirty="0" err="1" smtClean="0">
                <a:solidFill>
                  <a:srgbClr val="C00000"/>
                </a:solidFill>
                <a:latin typeface="方正大黑简体" pitchFamily="65" charset="-122"/>
                <a:ea typeface="方正大黑简体" pitchFamily="65" charset="-122"/>
              </a:rPr>
              <a:t>PrPc</a:t>
            </a:r>
            <a:r>
              <a:rPr lang="zh-CN" altLang="en-US" dirty="0" smtClean="0">
                <a:solidFill>
                  <a:srgbClr val="C00000"/>
                </a:solidFill>
                <a:latin typeface="方正大黑简体" pitchFamily="65" charset="-122"/>
                <a:ea typeface="方正大黑简体" pitchFamily="65" charset="-122"/>
              </a:rPr>
              <a:t>表达的变化，利用高通量的方法筛选其中的效应分子及信号转导通路，最后通过干预手段研究缺氧诱导</a:t>
            </a:r>
            <a:r>
              <a:rPr lang="en-US" dirty="0" err="1" smtClean="0">
                <a:solidFill>
                  <a:srgbClr val="C00000"/>
                </a:solidFill>
                <a:latin typeface="方正大黑简体" pitchFamily="65" charset="-122"/>
                <a:ea typeface="方正大黑简体" pitchFamily="65" charset="-122"/>
              </a:rPr>
              <a:t>PrPc</a:t>
            </a:r>
            <a:r>
              <a:rPr lang="zh-CN" altLang="en-US" dirty="0" smtClean="0">
                <a:solidFill>
                  <a:srgbClr val="C00000"/>
                </a:solidFill>
                <a:latin typeface="方正大黑简体" pitchFamily="65" charset="-122"/>
                <a:ea typeface="方正大黑简体" pitchFamily="65" charset="-122"/>
              </a:rPr>
              <a:t>表达变化后对胃癌恶性表型的影响。</a:t>
            </a:r>
            <a:r>
              <a:rPr lang="zh-CN" altLang="en-US" dirty="0" smtClean="0">
                <a:solidFill>
                  <a:srgbClr val="2B0AB6"/>
                </a:solidFill>
                <a:latin typeface="方正大黑简体" pitchFamily="65" charset="-122"/>
                <a:ea typeface="方正大黑简体" pitchFamily="65" charset="-122"/>
              </a:rPr>
              <a:t>该项目是本课题组既往对</a:t>
            </a:r>
            <a:r>
              <a:rPr lang="en-US" altLang="en-US" dirty="0" err="1" smtClean="0">
                <a:solidFill>
                  <a:srgbClr val="2B0AB6"/>
                </a:solidFill>
                <a:latin typeface="方正大黑简体" pitchFamily="65" charset="-122"/>
                <a:ea typeface="方正大黑简体" pitchFamily="65" charset="-122"/>
              </a:rPr>
              <a:t>PrPc</a:t>
            </a:r>
            <a:r>
              <a:rPr lang="zh-CN" altLang="en-US" dirty="0" smtClean="0">
                <a:solidFill>
                  <a:srgbClr val="2B0AB6"/>
                </a:solidFill>
                <a:latin typeface="方正大黑简体" pitchFamily="65" charset="-122"/>
                <a:ea typeface="方正大黑简体" pitchFamily="65" charset="-122"/>
              </a:rPr>
              <a:t>与胃癌相关研究的深入，有助于进一步揭示</a:t>
            </a:r>
            <a:r>
              <a:rPr lang="en-US" altLang="en-US" dirty="0" err="1" smtClean="0">
                <a:solidFill>
                  <a:srgbClr val="2B0AB6"/>
                </a:solidFill>
                <a:latin typeface="方正大黑简体" pitchFamily="65" charset="-122"/>
                <a:ea typeface="方正大黑简体" pitchFamily="65" charset="-122"/>
              </a:rPr>
              <a:t>PrPc</a:t>
            </a:r>
            <a:r>
              <a:rPr lang="zh-CN" altLang="en-US" dirty="0" smtClean="0">
                <a:solidFill>
                  <a:srgbClr val="2B0AB6"/>
                </a:solidFill>
                <a:latin typeface="方正大黑简体" pitchFamily="65" charset="-122"/>
                <a:ea typeface="方正大黑简体" pitchFamily="65" charset="-122"/>
              </a:rPr>
              <a:t>的生物学功能，明确</a:t>
            </a:r>
            <a:r>
              <a:rPr lang="en-US" altLang="en-US" dirty="0" err="1" smtClean="0">
                <a:solidFill>
                  <a:srgbClr val="2B0AB6"/>
                </a:solidFill>
                <a:latin typeface="方正大黑简体" pitchFamily="65" charset="-122"/>
                <a:ea typeface="方正大黑简体" pitchFamily="65" charset="-122"/>
              </a:rPr>
              <a:t>PrPc</a:t>
            </a:r>
            <a:r>
              <a:rPr lang="zh-CN" altLang="en-US" dirty="0" smtClean="0">
                <a:solidFill>
                  <a:srgbClr val="2B0AB6"/>
                </a:solidFill>
                <a:latin typeface="方正大黑简体" pitchFamily="65" charset="-122"/>
                <a:ea typeface="方正大黑简体" pitchFamily="65" charset="-122"/>
              </a:rPr>
              <a:t>在胃癌发生发展中的分子机理，对于理解胃癌发生具有重要意义。</a:t>
            </a:r>
            <a:endParaRPr lang="zh-CN" altLang="en-US" dirty="0">
              <a:solidFill>
                <a:srgbClr val="2B0AB6"/>
              </a:solidFill>
              <a:latin typeface="方正大黑简体" pitchFamily="65" charset="-122"/>
              <a:ea typeface="方正大黑简体" pitchFamily="65" charset="-122"/>
            </a:endParaRPr>
          </a:p>
        </p:txBody>
      </p:sp>
      <p:sp>
        <p:nvSpPr>
          <p:cNvPr id="3" name="Text Box 3"/>
          <p:cNvSpPr txBox="1">
            <a:spLocks noChangeArrowheads="1"/>
          </p:cNvSpPr>
          <p:nvPr/>
        </p:nvSpPr>
        <p:spPr bwMode="auto">
          <a:xfrm>
            <a:off x="433418" y="486771"/>
            <a:ext cx="84248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lgn="ctr">
              <a:spcBef>
                <a:spcPct val="50000"/>
              </a:spcBef>
              <a:defRPr sz="3600" b="1" spc="50">
                <a:ln w="11430"/>
                <a:solidFill>
                  <a:srgbClr val="FF0000"/>
                </a:solidFill>
                <a:effectLst>
                  <a:outerShdw blurRad="76200" dist="50800" dir="5400000" algn="tl" rotWithShape="0">
                    <a:srgbClr val="000000">
                      <a:alpha val="65000"/>
                    </a:srgbClr>
                  </a:outerShdw>
                </a:effectLst>
                <a:latin typeface="微软雅黑" pitchFamily="34" charset="-122"/>
                <a:ea typeface="微软雅黑" pitchFamily="34" charset="-122"/>
              </a:defRPr>
            </a:lvl1pPr>
          </a:lstStyle>
          <a:p>
            <a:pPr>
              <a:defRPr/>
            </a:pPr>
            <a:r>
              <a:rPr lang="zh-CN" altLang="en-US" sz="3200" dirty="0" smtClean="0">
                <a:solidFill>
                  <a:srgbClr val="C00000"/>
                </a:solidFill>
              </a:rPr>
              <a:t>案   例</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071670" y="1571612"/>
            <a:ext cx="5786478" cy="4857784"/>
          </a:xfrm>
          <a:prstGeom prst="rect">
            <a:avLst/>
          </a:prstGeom>
        </p:spPr>
        <p:txBody>
          <a:bodyPr/>
          <a:lstStyle/>
          <a:p>
            <a:pPr marL="51435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中文摘要</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立项依据</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研究内容、</a:t>
            </a:r>
            <a:r>
              <a:rPr lang="zh-CN" altLang="en-US" sz="2800" b="1" dirty="0" smtClean="0">
                <a:solidFill>
                  <a:srgbClr val="0000FF"/>
                </a:solidFill>
                <a:latin typeface="方正大黑简体" pitchFamily="65" charset="-122"/>
                <a:ea typeface="方正大黑简体" pitchFamily="65" charset="-122"/>
              </a:rPr>
              <a:t>研究目标</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defRPr/>
            </a:pPr>
            <a:r>
              <a:rPr lang="zh-CN" altLang="en-US" sz="2800" b="1" dirty="0" smtClean="0">
                <a:solidFill>
                  <a:srgbClr val="0000FF"/>
                </a:solidFill>
                <a:latin typeface="方正大黑简体" pitchFamily="65" charset="-122"/>
                <a:ea typeface="方正大黑简体" pitchFamily="65" charset="-122"/>
              </a:rPr>
              <a:t>     及拟解决的关键问题</a:t>
            </a: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Tx/>
              <a:buSzTx/>
              <a:buFont typeface="Wingdings" pitchFamily="2" charset="2"/>
              <a:buChar char="Ø"/>
              <a:tabLst/>
              <a:defRPr/>
            </a:pPr>
            <a:r>
              <a:rPr lang="zh-CN" altLang="en-US" sz="2800" b="1" dirty="0" smtClean="0">
                <a:solidFill>
                  <a:srgbClr val="0000FF"/>
                </a:solidFill>
                <a:latin typeface="方正大黑简体" pitchFamily="65" charset="-122"/>
                <a:ea typeface="方正大黑简体" pitchFamily="65" charset="-122"/>
              </a:rPr>
              <a:t>研究方案及可行性分析</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特色与创新之处</a:t>
            </a:r>
            <a:endParaRPr lang="en-US" altLang="zh-CN" sz="2800" b="1" dirty="0" smtClean="0">
              <a:solidFill>
                <a:srgbClr val="0000FF"/>
              </a:solidFill>
              <a:latin typeface="方正大黑简体" pitchFamily="65" charset="-122"/>
              <a:ea typeface="方正大黑简体" pitchFamily="65" charset="-122"/>
            </a:endParaRPr>
          </a:p>
          <a:p>
            <a:pPr marL="514350" lvl="0" indent="-514350" eaLnBrk="0" hangingPunct="0">
              <a:lnSpc>
                <a:spcPts val="4600"/>
              </a:lnSpc>
              <a:spcBef>
                <a:spcPts val="0"/>
              </a:spcBef>
              <a:buFont typeface="Wingdings" pitchFamily="2" charset="2"/>
              <a:buChar char="Ø"/>
              <a:defRPr/>
            </a:pPr>
            <a:r>
              <a:rPr lang="zh-CN" altLang="en-US" sz="2800" b="1" dirty="0" smtClean="0">
                <a:solidFill>
                  <a:srgbClr val="0000FF"/>
                </a:solidFill>
                <a:latin typeface="方正大黑简体" pitchFamily="65" charset="-122"/>
                <a:ea typeface="方正大黑简体" pitchFamily="65" charset="-122"/>
              </a:rPr>
              <a:t>年度研究计划及预期研究结果</a:t>
            </a:r>
            <a:endParaRPr lang="en-US" altLang="zh-CN" sz="2800" b="1" dirty="0" smtClean="0">
              <a:solidFill>
                <a:srgbClr val="0000FF"/>
              </a:solidFill>
              <a:latin typeface="方正大黑简体" pitchFamily="65" charset="-122"/>
              <a:ea typeface="方正大黑简体" pitchFamily="65" charset="-122"/>
            </a:endParaRPr>
          </a:p>
          <a:p>
            <a:pPr marL="514350" indent="-514350" eaLnBrk="0" hangingPunct="0">
              <a:lnSpc>
                <a:spcPts val="4600"/>
              </a:lnSpc>
              <a:spcBef>
                <a:spcPts val="0"/>
              </a:spcBef>
              <a:buFont typeface="Wingdings" pitchFamily="2" charset="2"/>
              <a:buChar char="Ø"/>
              <a:defRPr/>
            </a:pPr>
            <a:r>
              <a:rPr kumimoji="0" lang="zh-CN" altLang="en-US" sz="2800" b="1" i="0" u="none" strike="noStrike" kern="1200" cap="none" spc="0" normalizeH="0" baseline="0" noProof="0" dirty="0" smtClean="0">
                <a:ln>
                  <a:noFill/>
                </a:ln>
                <a:solidFill>
                  <a:srgbClr val="0000FF"/>
                </a:solidFill>
                <a:effectLst/>
                <a:uLnTx/>
                <a:uFillTx/>
                <a:latin typeface="方正大黑简体" pitchFamily="65" charset="-122"/>
                <a:ea typeface="方正大黑简体" pitchFamily="65" charset="-122"/>
                <a:cs typeface="+mn-cs"/>
              </a:rPr>
              <a:t>工作</a:t>
            </a:r>
            <a:r>
              <a:rPr lang="zh-CN" altLang="en-US" sz="2800" b="1" dirty="0" smtClean="0">
                <a:solidFill>
                  <a:srgbClr val="0000FF"/>
                </a:solidFill>
                <a:latin typeface="方正大黑简体" pitchFamily="65" charset="-122"/>
                <a:ea typeface="方正大黑简体" pitchFamily="65" charset="-122"/>
              </a:rPr>
              <a:t>基础</a:t>
            </a:r>
            <a:endParaRPr lang="en-US" altLang="zh-CN" sz="2800" b="1" dirty="0" smtClean="0">
              <a:solidFill>
                <a:srgbClr val="0000FF"/>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
        <p:nvSpPr>
          <p:cNvPr id="2" name="矩形 1"/>
          <p:cNvSpPr/>
          <p:nvPr/>
        </p:nvSpPr>
        <p:spPr>
          <a:xfrm>
            <a:off x="2339752" y="620688"/>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spcBef>
                <a:spcPct val="50000"/>
              </a:spcBef>
              <a:defRPr/>
            </a:pPr>
            <a:r>
              <a:rPr lang="zh-CN" altLang="en-US" sz="3600" b="1" spc="50" dirty="0" smtClean="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rPr>
              <a:t>标书重要撰写点</a:t>
            </a:r>
            <a:endParaRPr lang="en-US" altLang="zh-CN" sz="3600" b="1" spc="50" dirty="0">
              <a:ln w="11430"/>
              <a:solidFill>
                <a:srgbClr val="C000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5" name="Rectangle 3"/>
          <p:cNvSpPr txBox="1">
            <a:spLocks noChangeArrowheads="1"/>
          </p:cNvSpPr>
          <p:nvPr/>
        </p:nvSpPr>
        <p:spPr>
          <a:xfrm>
            <a:off x="2071670" y="1571612"/>
            <a:ext cx="4786346" cy="4143404"/>
          </a:xfrm>
          <a:prstGeom prst="rect">
            <a:avLst/>
          </a:prstGeom>
        </p:spPr>
        <p:txBody>
          <a:bodyPr/>
          <a:lstStyle/>
          <a:p>
            <a:pPr marL="514350" marR="0" lvl="0" indent="-514350" defTabSz="914400" rtl="0" eaLnBrk="0" fontAlgn="base" latinLnBrk="0" hangingPunct="0">
              <a:lnSpc>
                <a:spcPts val="4600"/>
              </a:lnSpc>
              <a:spcBef>
                <a:spcPts val="0"/>
              </a:spcBef>
              <a:spcAft>
                <a:spcPct val="0"/>
              </a:spcAft>
              <a:buClrTx/>
              <a:buSzTx/>
              <a:buFont typeface="+mj-lt"/>
              <a:buAutoNum type="arabicPeriod"/>
              <a:tabLst/>
              <a:defRPr/>
            </a:pPr>
            <a:endParaRPr lang="en-US" altLang="zh-CN" sz="2800" b="1" dirty="0" smtClean="0">
              <a:solidFill>
                <a:srgbClr val="0000FF"/>
              </a:solidFill>
              <a:latin typeface="方正大黑简体" pitchFamily="65" charset="-122"/>
              <a:ea typeface="方正大黑简体" pitchFamily="65" charset="-122"/>
            </a:endParaRPr>
          </a:p>
          <a:p>
            <a:pPr marL="514350" marR="0" lvl="0" indent="-514350" defTabSz="914400" rtl="0" eaLnBrk="0" fontAlgn="base" latinLnBrk="0" hangingPunct="0">
              <a:lnSpc>
                <a:spcPts val="4600"/>
              </a:lnSpc>
              <a:spcBef>
                <a:spcPts val="0"/>
              </a:spcBef>
              <a:spcAft>
                <a:spcPct val="0"/>
              </a:spcAft>
              <a:buClr>
                <a:srgbClr val="C00000"/>
              </a:buClr>
              <a:buSzTx/>
              <a:buFont typeface="Wingdings" pitchFamily="2" charset="2"/>
              <a:buChar char="Ø"/>
              <a:tabLst/>
              <a:defRPr/>
            </a:pPr>
            <a:r>
              <a:rPr lang="zh-CN" altLang="en-US" sz="2800" b="1" dirty="0" smtClean="0">
                <a:solidFill>
                  <a:srgbClr val="C00000"/>
                </a:solidFill>
                <a:latin typeface="方正大黑简体" pitchFamily="65" charset="-122"/>
                <a:ea typeface="方正大黑简体" pitchFamily="65" charset="-122"/>
              </a:rPr>
              <a:t>立项依据</a:t>
            </a:r>
            <a:endParaRPr lang="en-US" altLang="zh-CN" sz="2800" b="1" dirty="0" smtClean="0">
              <a:solidFill>
                <a:srgbClr val="C00000"/>
              </a:solidFill>
              <a:latin typeface="方正大黑简体" pitchFamily="65" charset="-122"/>
              <a:ea typeface="方正大黑简体" pitchFamily="65" charset="-122"/>
            </a:endParaRPr>
          </a:p>
          <a:p>
            <a:pPr marL="628650" marR="0" lvl="0" indent="-628650" algn="ctr" defTabSz="914400" rtl="0" eaLnBrk="0" fontAlgn="base" latinLnBrk="0" hangingPunct="0">
              <a:lnSpc>
                <a:spcPct val="150000"/>
              </a:lnSpc>
              <a:spcBef>
                <a:spcPts val="0"/>
              </a:spcBef>
              <a:spcAft>
                <a:spcPct val="0"/>
              </a:spcAft>
              <a:buClrTx/>
              <a:buSzTx/>
              <a:tabLst/>
              <a:defRPr/>
            </a:pPr>
            <a:endParaRPr kumimoji="0" lang="zh-CN" altLang="en-US" sz="2800" b="1" i="0" u="none" strike="noStrike" kern="1200" cap="none" spc="0" normalizeH="0" baseline="0" noProof="0" dirty="0">
              <a:ln>
                <a:noFill/>
              </a:ln>
              <a:solidFill>
                <a:srgbClr val="0000FF"/>
              </a:solidFill>
              <a:effectLst/>
              <a:uLnTx/>
              <a:uFillTx/>
              <a:latin typeface="方正大黑简体" pitchFamily="65" charset="-122"/>
              <a:ea typeface="方正大黑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4476</TotalTime>
  <Words>3784</Words>
  <Application>Microsoft Office PowerPoint</Application>
  <PresentationFormat>全屏显示(4:3)</PresentationFormat>
  <Paragraphs>428</Paragraphs>
  <Slides>62</Slides>
  <Notes>1</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在立论依据的阐述中，对研究领域、研究方向、             具体科学问题的理解        研究领域：白内障的研究：包括发病机制、预防、诊断、                              治疗措施等研究         研究方向：白内障发病机制的研究：包括环境因素、致病                           靶点、细胞水平、分子水平研究等         科学问题：白内障发病过程中的相关基因研究：包括致病                           基因筛选、功能研究、调控机制、信号转导等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Jessy</dc:creator>
  <cp:lastModifiedBy>zt</cp:lastModifiedBy>
  <cp:revision>196</cp:revision>
  <cp:lastPrinted>2010-12-16T05:52:13Z</cp:lastPrinted>
  <dcterms:created xsi:type="dcterms:W3CDTF">2007-03-01T02:17:40Z</dcterms:created>
  <dcterms:modified xsi:type="dcterms:W3CDTF">2013-12-31T08:13:41Z</dcterms:modified>
</cp:coreProperties>
</file>