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331" r:id="rId3"/>
    <p:sldId id="739" r:id="rId4"/>
    <p:sldId id="828" r:id="rId5"/>
    <p:sldId id="756" r:id="rId6"/>
    <p:sldId id="748" r:id="rId7"/>
    <p:sldId id="741" r:id="rId8"/>
    <p:sldId id="742" r:id="rId9"/>
    <p:sldId id="743" r:id="rId10"/>
    <p:sldId id="744" r:id="rId11"/>
    <p:sldId id="745" r:id="rId12"/>
    <p:sldId id="629" r:id="rId13"/>
    <p:sldId id="754" r:id="rId14"/>
    <p:sldId id="773" r:id="rId15"/>
    <p:sldId id="774" r:id="rId16"/>
    <p:sldId id="805" r:id="rId17"/>
    <p:sldId id="758" r:id="rId18"/>
    <p:sldId id="764" r:id="rId19"/>
    <p:sldId id="765" r:id="rId20"/>
    <p:sldId id="769" r:id="rId21"/>
    <p:sldId id="766" r:id="rId22"/>
    <p:sldId id="767" r:id="rId23"/>
    <p:sldId id="768" r:id="rId24"/>
    <p:sldId id="371" r:id="rId25"/>
    <p:sldId id="480" r:id="rId26"/>
    <p:sldId id="826" r:id="rId27"/>
    <p:sldId id="757" r:id="rId28"/>
    <p:sldId id="777" r:id="rId29"/>
    <p:sldId id="802" r:id="rId30"/>
    <p:sldId id="829" r:id="rId31"/>
    <p:sldId id="776" r:id="rId33"/>
    <p:sldId id="680" r:id="rId34"/>
    <p:sldId id="807" r:id="rId35"/>
    <p:sldId id="683" r:id="rId36"/>
    <p:sldId id="809" r:id="rId37"/>
    <p:sldId id="811" r:id="rId38"/>
    <p:sldId id="813" r:id="rId39"/>
    <p:sldId id="380" r:id="rId40"/>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EA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autoAdjust="0"/>
  </p:normalViewPr>
  <p:slideViewPr>
    <p:cSldViewPr snapToGrid="0">
      <p:cViewPr varScale="1">
        <p:scale>
          <a:sx n="82" d="100"/>
          <a:sy n="82" d="100"/>
        </p:scale>
        <p:origin x="-91" y="-427"/>
      </p:cViewPr>
      <p:guideLst>
        <p:guide orient="horz" pos="1652"/>
        <p:guide pos="2800"/>
      </p:guideLst>
    </p:cSldViewPr>
  </p:slideViewPr>
  <p:outlineViewPr>
    <p:cViewPr>
      <p:scale>
        <a:sx n="33" d="100"/>
        <a:sy n="33" d="100"/>
      </p:scale>
      <p:origin x="0" y="48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notesMaster" Target="notesMasters/notesMaster1.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oleObject" Target="file:///D:\1-NSFC\00-&#22522;&#37329;&#25968;&#25454;\&#9679;&#21271;&#22823;&#21382;&#24180;&#30003;&#35831;&#37327;%20&#38598;&#20013;&#21463;&#29702;%20201403%20LC.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1.&#35838;&#39064;\1&#22269;&#33258;&#28982;\2015\&#24635;&#32467;&#21450;&#21508;&#31181;&#25968;&#25454;\2015&#22269;&#33258;&#28982;&#24635;&#32467;&#26368;&#32456;&#2925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1.&#35838;&#39064;\1&#22269;&#33258;&#28982;\2015\&#24635;&#32467;&#21450;&#21508;&#31181;&#25968;&#25454;\2015&#22269;&#33258;&#28982;&#24635;&#32467;&#26368;&#32456;&#29256;.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24037;&#20316;&#31807;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186089238845"/>
          <c:y val="0.201400554097404"/>
          <c:w val="0.798198950131234"/>
          <c:h val="0.648225065616798"/>
        </c:manualLayout>
      </c:layout>
      <c:barChart>
        <c:barDir val="col"/>
        <c:grouping val="clustered"/>
        <c:varyColors val="0"/>
        <c:ser>
          <c:idx val="0"/>
          <c:order val="0"/>
          <c:spPr>
            <a:solidFill>
              <a:srgbClr val="2F5DDF"/>
            </a:solidFill>
          </c:spPr>
          <c:invertIfNegative val="0"/>
          <c:dPt>
            <c:idx val="6"/>
            <c:invertIfNegative val="0"/>
            <c:bubble3D val="0"/>
            <c:spPr>
              <a:solidFill>
                <a:srgbClr val="2F5DDF"/>
              </a:solidFill>
            </c:spPr>
          </c:dPt>
          <c:dPt>
            <c:idx val="9"/>
            <c:invertIfNegative val="0"/>
            <c:bubble3D val="0"/>
            <c:spPr>
              <a:solidFill>
                <a:srgbClr val="0070C0"/>
              </a:solidFill>
            </c:spPr>
          </c:dPt>
          <c:dLbls>
            <c:dLbl>
              <c:idx val="6"/>
              <c:layout/>
              <c:numFmt formatCode="General" sourceLinked="1"/>
              <c:spPr>
                <a:noFill/>
                <a:ln>
                  <a:noFill/>
                </a:ln>
                <a:effectLst/>
              </c:spPr>
              <c:txPr>
                <a:bodyPr rot="0" spcFirstLastPara="0" vertOverflow="ellipsis" vert="horz" wrap="square" lIns="38100" tIns="19050" rIns="38100" bIns="19050" anchor="ctr" anchorCtr="1"/>
                <a:lstStyle/>
                <a:p>
                  <a:pPr algn="ctr">
                    <a:defRPr lang="en-US" altLang="en-US" sz="1200" b="1" i="0" u="none" strike="noStrike" kern="1200" baseline="0">
                      <a:solidFill>
                        <a:sysClr val="windowText" lastClr="000000"/>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0" vertOverflow="ellipsis" vert="horz" wrap="square" lIns="38100" tIns="19050" rIns="38100" bIns="19050" anchor="ctr" anchorCtr="1"/>
              <a:lstStyle/>
              <a:p>
                <a:pPr>
                  <a:defRPr lang="zh-CN" sz="1200" b="1" i="0" u="none" strike="noStrike" kern="1200" baseline="0">
                    <a:solidFill>
                      <a:schemeClr val="tx1"/>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'集中受理 申请量'!$A$2:$A$13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'集中受理 申请量'!$B$2:$B$13</c:f>
              <c:numCache>
                <c:formatCode>General</c:formatCode>
                <c:ptCount val="12"/>
                <c:pt idx="0">
                  <c:v>1069</c:v>
                </c:pt>
                <c:pt idx="1">
                  <c:v>1148</c:v>
                </c:pt>
                <c:pt idx="2">
                  <c:v>1192</c:v>
                </c:pt>
                <c:pt idx="3">
                  <c:v>1228</c:v>
                </c:pt>
                <c:pt idx="4">
                  <c:v>1385</c:v>
                </c:pt>
                <c:pt idx="5">
                  <c:v>1495</c:v>
                </c:pt>
                <c:pt idx="6">
                  <c:v>1774</c:v>
                </c:pt>
                <c:pt idx="7">
                  <c:v>1882</c:v>
                </c:pt>
                <c:pt idx="8">
                  <c:v>1641</c:v>
                </c:pt>
                <c:pt idx="9">
                  <c:v>1599</c:v>
                </c:pt>
                <c:pt idx="10">
                  <c:v>1651</c:v>
                </c:pt>
                <c:pt idx="11">
                  <c:v>1621</c:v>
                </c:pt>
              </c:numCache>
            </c:numRef>
          </c:val>
        </c:ser>
        <c:ser>
          <c:idx val="1"/>
          <c:order val="1"/>
          <c:invertIfNegative val="0"/>
          <c:dLbls>
            <c:delete val="1"/>
          </c:dLbls>
          <c:cat>
            <c:numRef>
              <c:f>'集中受理 申请量'!$A$2:$A$13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'集中受理 申请量'!$C$2:$C$12</c:f>
            </c:numRef>
          </c:val>
        </c:ser>
        <c:dLbls>
          <c:showLegendKey val="0"/>
          <c:showVal val="0"/>
          <c:showCatName val="0"/>
          <c:showSerName val="0"/>
          <c:showPercent val="0"/>
          <c:showBubbleSize val="0"/>
        </c:dLbls>
        <c:gapWidth val="150"/>
        <c:axId val="444331136"/>
        <c:axId val="453855872"/>
      </c:barChart>
      <c:catAx>
        <c:axId val="444331136"/>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1100" b="1" i="0" u="none" strike="noStrike" kern="1200" baseline="0">
                <a:solidFill>
                  <a:schemeClr val="tx1"/>
                </a:solidFill>
                <a:latin typeface="+mn-lt"/>
                <a:ea typeface="+mn-ea"/>
                <a:cs typeface="+mn-cs"/>
              </a:defRPr>
            </a:pPr>
          </a:p>
        </c:txPr>
        <c:crossAx val="453855872"/>
        <c:crosses val="autoZero"/>
        <c:auto val="1"/>
        <c:lblAlgn val="ctr"/>
        <c:lblOffset val="100"/>
        <c:noMultiLvlLbl val="0"/>
      </c:catAx>
      <c:valAx>
        <c:axId val="453855872"/>
        <c:scaling>
          <c:orientation val="minMax"/>
          <c:min val="800"/>
        </c:scaling>
        <c:delete val="0"/>
        <c:axPos val="l"/>
        <c:majorGridlines/>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444331136"/>
        <c:crosses val="autoZero"/>
        <c:crossBetween val="between"/>
      </c:valAx>
    </c:plotArea>
    <c:plotVisOnly val="1"/>
    <c:dispBlanksAs val="gap"/>
    <c:showDLblsOverMax val="0"/>
  </c:chart>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lgn="ctr" defTabSz="914400">
              <a:defRPr lang="zh-CN" sz="2160" b="1" i="0" u="none" strike="noStrike" kern="1200" spc="0" baseline="0">
                <a:solidFill>
                  <a:schemeClr val="tx1">
                    <a:lumMod val="65000"/>
                    <a:lumOff val="35000"/>
                  </a:schemeClr>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lang="en-US" altLang="zh-CN"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2000-2016</a:t>
            </a:r>
            <a:r>
              <a:rPr altLang="en-US"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北医三院</a:t>
            </a:r>
            <a:r>
              <a:rPr lang="en-US" altLang="zh-CN"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NSFC</a:t>
            </a:r>
            <a:r>
              <a:rPr altLang="en-US"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申报中标情况</a:t>
            </a:r>
            <a:endParaRPr altLang="en-US" sz="2160" b="0" i="0" u="none" strike="noStrike" kern="1200" cap="none" spc="0" normalizeH="0" baseline="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c:rich>
      </c:tx>
      <c:layout>
        <c:manualLayout>
          <c:xMode val="edge"/>
          <c:yMode val="edge"/>
          <c:x val="0.22882193305628"/>
          <c:y val="0.0240439106067119"/>
        </c:manualLayout>
      </c:layout>
      <c:overlay val="0"/>
    </c:title>
    <c:autoTitleDeleted val="0"/>
    <c:plotArea>
      <c:layout/>
      <c:lineChart>
        <c:grouping val="standard"/>
        <c:varyColors val="0"/>
        <c:ser>
          <c:idx val="0"/>
          <c:order val="0"/>
          <c:tx>
            <c:strRef>
              <c:f>Sheet2!$B$1</c:f>
              <c:strCache>
                <c:ptCount val="1"/>
                <c:pt idx="0">
                  <c:v>申报数</c:v>
                </c:pt>
              </c:strCache>
            </c:strRef>
          </c:tx>
          <c:spPr>
            <a:ln w="28575" cap="rnd" cmpd="sng" algn="ctr">
              <a:solidFill>
                <a:srgbClr val="0070C0"/>
              </a:solidFill>
              <a:prstDash val="solid"/>
              <a:round/>
            </a:ln>
            <a:effectLst/>
          </c:spPr>
          <c:marker>
            <c:symbol val="circle"/>
            <c:size val="5"/>
            <c:spPr>
              <a:solidFill>
                <a:srgbClr val="0070C0"/>
              </a:solidFill>
              <a:ln w="9525" cap="flat" cmpd="sng" algn="ctr">
                <a:solidFill>
                  <a:srgbClr val="0070C0"/>
                </a:solidFill>
                <a:prstDash val="solid"/>
                <a:round/>
              </a:ln>
              <a:effectLst/>
            </c:spPr>
          </c:marker>
          <c:dLbls>
            <c:dLbl>
              <c:idx val="16"/>
              <c:layout>
                <c:manualLayout>
                  <c:x val="-0.0247415044515238"/>
                  <c:y val="-0.0545958895473459"/>
                </c:manualLayout>
              </c:layout>
              <c:numFmt formatCode="General" sourceLinked="1"/>
              <c:spPr>
                <a:noFill/>
                <a:ln>
                  <a:noFill/>
                </a:ln>
                <a:effectLst/>
              </c:spPr>
              <c:txPr>
                <a:bodyPr rot="0" spcFirstLastPara="0" vertOverflow="ellipsis" horzOverflow="overflow" vert="horz" wrap="square" lIns="38100" tIns="19050" rIns="38100" bIns="19050" anchor="ctr" anchorCtr="1"/>
                <a:lstStyle/>
                <a:p>
                  <a:pPr>
                    <a:defRPr lang="zh-CN" sz="2000" b="1" i="0" u="none" strike="noStrike" kern="1200" baseline="0">
                      <a:solidFill>
                        <a:srgbClr val="FF0000"/>
                      </a:solidFill>
                      <a:effectLst>
                        <a:outerShdw blurRad="38100" dist="38100" dir="2700000" algn="tl">
                          <a:srgbClr val="000000">
                            <a:alpha val="43137"/>
                          </a:srgbClr>
                        </a:outerShdw>
                      </a:effectLst>
                      <a:latin typeface="+mn-lt"/>
                      <a:ea typeface="+mn-ea"/>
                      <a:cs typeface="+mn-cs"/>
                    </a:defRPr>
                  </a:pPr>
                </a:p>
              </c:tx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horzOverflow="overflow" vert="horz" wrap="square" lIns="38100" tIns="19050" rIns="38100" bIns="19050" anchor="ctr" anchorCtr="1"/>
              <a:lstStyle/>
              <a:p>
                <a:pPr>
                  <a:defRPr lang="zh-CN" sz="1800" b="0" i="0" u="none" strike="noStrike" kern="1200" baseline="0">
                    <a:solidFill>
                      <a:schemeClr val="tx1">
                        <a:lumMod val="75000"/>
                        <a:lumOff val="25000"/>
                      </a:schemeClr>
                    </a:solidFill>
                    <a:latin typeface="+mn-lt"/>
                    <a:ea typeface="+mn-ea"/>
                    <a:cs typeface="+mn-cs"/>
                  </a:defRPr>
                </a:pP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Sheet2!$A$2:$A$18</c:f>
              <c:numCache>
                <c:formatCode>@</c:formatCode>
                <c:ptCount val="17"/>
                <c:pt idx="0" c:formatCode="@">
                  <c:v>0</c:v>
                </c:pt>
                <c:pt idx="1" c:formatCode="@">
                  <c:v>1</c:v>
                </c:pt>
                <c:pt idx="2" c:formatCode="@">
                  <c:v>2</c:v>
                </c:pt>
                <c:pt idx="3" c:formatCode="@">
                  <c:v>3</c:v>
                </c:pt>
                <c:pt idx="4" c:formatCode="@">
                  <c:v>4</c:v>
                </c:pt>
                <c:pt idx="5" c:formatCode="@">
                  <c:v>5</c:v>
                </c:pt>
                <c:pt idx="6" c:formatCode="@">
                  <c:v>6</c:v>
                </c:pt>
                <c:pt idx="7" c:formatCode="@">
                  <c:v>7</c:v>
                </c:pt>
                <c:pt idx="8" c:formatCode="@">
                  <c:v>8</c:v>
                </c:pt>
                <c:pt idx="9" c:formatCode="@">
                  <c:v>9</c:v>
                </c:pt>
                <c:pt idx="10" c:formatCode="@">
                  <c:v>10</c:v>
                </c:pt>
                <c:pt idx="11" c:formatCode="@">
                  <c:v>11</c:v>
                </c:pt>
                <c:pt idx="12" c:formatCode="@">
                  <c:v>12</c:v>
                </c:pt>
                <c:pt idx="13" c:formatCode="@">
                  <c:v>13</c:v>
                </c:pt>
                <c:pt idx="14" c:formatCode="@">
                  <c:v>14</c:v>
                </c:pt>
                <c:pt idx="15" c:formatCode="@">
                  <c:v>15</c:v>
                </c:pt>
                <c:pt idx="16" c:formatCode="@">
                  <c:v>16</c:v>
                </c:pt>
              </c:numCache>
            </c:numRef>
          </c:cat>
          <c:val>
            <c:numRef>
              <c:f>Sheet2!$B$2:$B$18</c:f>
              <c:numCache>
                <c:formatCode>General</c:formatCode>
                <c:ptCount val="17"/>
                <c:pt idx="0">
                  <c:v>42</c:v>
                </c:pt>
                <c:pt idx="1">
                  <c:v>44</c:v>
                </c:pt>
                <c:pt idx="2">
                  <c:v>44</c:v>
                </c:pt>
                <c:pt idx="3">
                  <c:v>49</c:v>
                </c:pt>
                <c:pt idx="4">
                  <c:v>62</c:v>
                </c:pt>
                <c:pt idx="5">
                  <c:v>90</c:v>
                </c:pt>
                <c:pt idx="6">
                  <c:v>102</c:v>
                </c:pt>
                <c:pt idx="7">
                  <c:v>100</c:v>
                </c:pt>
                <c:pt idx="8">
                  <c:v>99</c:v>
                </c:pt>
                <c:pt idx="9">
                  <c:v>100</c:v>
                </c:pt>
                <c:pt idx="10">
                  <c:v>127</c:v>
                </c:pt>
                <c:pt idx="11">
                  <c:v>140</c:v>
                </c:pt>
                <c:pt idx="12">
                  <c:v>144</c:v>
                </c:pt>
                <c:pt idx="13">
                  <c:v>112</c:v>
                </c:pt>
                <c:pt idx="14">
                  <c:v>184</c:v>
                </c:pt>
                <c:pt idx="15">
                  <c:v>180</c:v>
                </c:pt>
                <c:pt idx="16">
                  <c:v>170</c:v>
                </c:pt>
              </c:numCache>
            </c:numRef>
          </c:val>
          <c:smooth val="0"/>
        </c:ser>
        <c:ser>
          <c:idx val="1"/>
          <c:order val="1"/>
          <c:tx>
            <c:strRef>
              <c:f>Sheet2!$C$1</c:f>
              <c:strCache>
                <c:ptCount val="1"/>
                <c:pt idx="0">
                  <c:v>中标数</c:v>
                </c:pt>
              </c:strCache>
            </c:strRef>
          </c:tx>
          <c:spPr>
            <a:ln w="28575" cap="rnd" cmpd="sng" algn="ctr">
              <a:solidFill>
                <a:schemeClr val="accent2"/>
              </a:solidFill>
              <a:prstDash val="solid"/>
              <a:round/>
            </a:ln>
            <a:effectLst/>
          </c:spPr>
          <c:marker>
            <c:symbol val="circle"/>
            <c:size val="5"/>
            <c:spPr>
              <a:solidFill>
                <a:schemeClr val="accent2"/>
              </a:solidFill>
              <a:ln w="9525" cap="flat" cmpd="sng" algn="ctr">
                <a:solidFill>
                  <a:schemeClr val="accent2"/>
                </a:solidFill>
                <a:prstDash val="solid"/>
                <a:round/>
              </a:ln>
              <a:effectLst/>
            </c:spPr>
          </c:marker>
          <c:dLbls>
            <c:dLbl>
              <c:idx val="16"/>
              <c:layout>
                <c:manualLayout>
                  <c:x val="-0.028278942335799"/>
                  <c:y val="-0.0943134535367545"/>
                </c:manualLayout>
              </c:layout>
              <c:numFmt formatCode="General" sourceLinked="1"/>
              <c:spPr>
                <a:noFill/>
                <a:ln>
                  <a:noFill/>
                </a:ln>
                <a:effectLst/>
              </c:spPr>
              <c:txPr>
                <a:bodyPr rot="0" spcFirstLastPara="0" vertOverflow="ellipsis" horzOverflow="overflow" vert="horz" wrap="square" lIns="38100" tIns="19050" rIns="38100" bIns="19050" anchor="ctr" anchorCtr="1"/>
                <a:lstStyle/>
                <a:p>
                  <a:pPr>
                    <a:defRPr lang="zh-CN" sz="2000" b="1" i="0" u="none" strike="noStrike" kern="1200" baseline="0">
                      <a:solidFill>
                        <a:srgbClr val="FF0000"/>
                      </a:solidFill>
                      <a:effectLst>
                        <a:outerShdw blurRad="38100" dist="38100" dir="2700000" algn="tl">
                          <a:srgbClr val="000000">
                            <a:alpha val="43137"/>
                          </a:srgbClr>
                        </a:outerShdw>
                      </a:effectLst>
                      <a:latin typeface="+mn-lt"/>
                      <a:ea typeface="+mn-ea"/>
                      <a:cs typeface="+mn-cs"/>
                    </a:defRPr>
                  </a:pPr>
                </a:p>
              </c:tx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horzOverflow="overflow" vert="horz" wrap="square" lIns="38100" tIns="19050" rIns="38100" bIns="19050" anchor="ctr" anchorCtr="1"/>
              <a:lstStyle/>
              <a:p>
                <a:pPr>
                  <a:defRPr lang="zh-CN" sz="1800" b="0" i="0" u="none" strike="noStrike" kern="1200" baseline="0">
                    <a:solidFill>
                      <a:schemeClr val="tx1">
                        <a:lumMod val="75000"/>
                        <a:lumOff val="25000"/>
                      </a:schemeClr>
                    </a:solidFill>
                    <a:latin typeface="+mn-lt"/>
                    <a:ea typeface="+mn-ea"/>
                    <a:cs typeface="+mn-cs"/>
                  </a:defRPr>
                </a:pP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Sheet2!$A$2:$A$18</c:f>
              <c:numCache>
                <c:formatCode>@</c:formatCode>
                <c:ptCount val="17"/>
                <c:pt idx="0" c:formatCode="@">
                  <c:v>0</c:v>
                </c:pt>
                <c:pt idx="1" c:formatCode="@">
                  <c:v>1</c:v>
                </c:pt>
                <c:pt idx="2" c:formatCode="@">
                  <c:v>2</c:v>
                </c:pt>
                <c:pt idx="3" c:formatCode="@">
                  <c:v>3</c:v>
                </c:pt>
                <c:pt idx="4" c:formatCode="@">
                  <c:v>4</c:v>
                </c:pt>
                <c:pt idx="5" c:formatCode="@">
                  <c:v>5</c:v>
                </c:pt>
                <c:pt idx="6" c:formatCode="@">
                  <c:v>6</c:v>
                </c:pt>
                <c:pt idx="7" c:formatCode="@">
                  <c:v>7</c:v>
                </c:pt>
                <c:pt idx="8" c:formatCode="@">
                  <c:v>8</c:v>
                </c:pt>
                <c:pt idx="9" c:formatCode="@">
                  <c:v>9</c:v>
                </c:pt>
                <c:pt idx="10" c:formatCode="@">
                  <c:v>10</c:v>
                </c:pt>
                <c:pt idx="11" c:formatCode="@">
                  <c:v>11</c:v>
                </c:pt>
                <c:pt idx="12" c:formatCode="@">
                  <c:v>12</c:v>
                </c:pt>
                <c:pt idx="13" c:formatCode="@">
                  <c:v>13</c:v>
                </c:pt>
                <c:pt idx="14" c:formatCode="@">
                  <c:v>14</c:v>
                </c:pt>
                <c:pt idx="15" c:formatCode="@">
                  <c:v>15</c:v>
                </c:pt>
                <c:pt idx="16" c:formatCode="@">
                  <c:v>16</c:v>
                </c:pt>
              </c:numCache>
            </c:numRef>
          </c:cat>
          <c:val>
            <c:numRef>
              <c:f>Sheet2!$C$2:$C$18</c:f>
              <c:numCache>
                <c:formatCode>General</c:formatCode>
                <c:ptCount val="17"/>
                <c:pt idx="0">
                  <c:v>8</c:v>
                </c:pt>
                <c:pt idx="1">
                  <c:v>10</c:v>
                </c:pt>
                <c:pt idx="2">
                  <c:v>13</c:v>
                </c:pt>
                <c:pt idx="3">
                  <c:v>12</c:v>
                </c:pt>
                <c:pt idx="4">
                  <c:v>17</c:v>
                </c:pt>
                <c:pt idx="5">
                  <c:v>19</c:v>
                </c:pt>
                <c:pt idx="6">
                  <c:v>16</c:v>
                </c:pt>
                <c:pt idx="7">
                  <c:v>18</c:v>
                </c:pt>
                <c:pt idx="8">
                  <c:v>15</c:v>
                </c:pt>
                <c:pt idx="9">
                  <c:v>17</c:v>
                </c:pt>
                <c:pt idx="10">
                  <c:v>35</c:v>
                </c:pt>
                <c:pt idx="11">
                  <c:v>37</c:v>
                </c:pt>
                <c:pt idx="12">
                  <c:v>33</c:v>
                </c:pt>
                <c:pt idx="13">
                  <c:v>29</c:v>
                </c:pt>
                <c:pt idx="14">
                  <c:v>55</c:v>
                </c:pt>
                <c:pt idx="15">
                  <c:v>43</c:v>
                </c:pt>
                <c:pt idx="16">
                  <c:v>57</c:v>
                </c:pt>
              </c:numCache>
            </c:numRef>
          </c:val>
          <c:smooth val="0"/>
        </c:ser>
        <c:dLbls>
          <c:showLegendKey val="0"/>
          <c:showVal val="0"/>
          <c:showCatName val="0"/>
          <c:showSerName val="0"/>
          <c:showPercent val="0"/>
          <c:showBubbleSize val="0"/>
        </c:dLbls>
        <c:marker val="1"/>
        <c:smooth val="0"/>
        <c:axId val="220672768"/>
        <c:axId val="220674304"/>
      </c:lineChart>
      <c:catAx>
        <c:axId val="220672768"/>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horzOverflow="overflow" vert="horz" wrap="square" anchor="ctr" anchorCtr="1"/>
          <a:lstStyle/>
          <a:p>
            <a:pPr>
              <a:defRPr lang="zh-CN" sz="1800" b="0" i="0" u="none" strike="noStrike" kern="1200" baseline="0">
                <a:solidFill>
                  <a:schemeClr val="tx1">
                    <a:lumMod val="65000"/>
                    <a:lumOff val="35000"/>
                  </a:schemeClr>
                </a:solidFill>
                <a:latin typeface="+mn-lt"/>
                <a:ea typeface="+mn-ea"/>
                <a:cs typeface="+mn-cs"/>
              </a:defRPr>
            </a:pPr>
          </a:p>
        </c:txPr>
        <c:crossAx val="220674304"/>
        <c:crosses val="autoZero"/>
        <c:auto val="1"/>
        <c:lblAlgn val="ctr"/>
        <c:lblOffset val="100"/>
        <c:noMultiLvlLbl val="0"/>
      </c:catAx>
      <c:valAx>
        <c:axId val="220674304"/>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9525" cap="flat" cmpd="sng" algn="ctr">
            <a:noFill/>
            <a:prstDash val="solid"/>
            <a:round/>
          </a:ln>
          <a:effectLst/>
        </c:spPr>
        <c:txPr>
          <a:bodyPr rot="-60000000" spcFirstLastPara="0" vertOverflow="ellipsis" horzOverflow="overflow" vert="horz" wrap="square" anchor="ctr" anchorCtr="1"/>
          <a:lstStyle/>
          <a:p>
            <a:pPr>
              <a:defRPr lang="zh-CN" sz="1800" b="0" i="0" u="none" strike="noStrike" kern="1200" baseline="0">
                <a:solidFill>
                  <a:schemeClr val="tx1">
                    <a:lumMod val="65000"/>
                    <a:lumOff val="35000"/>
                  </a:schemeClr>
                </a:solidFill>
                <a:latin typeface="+mn-lt"/>
                <a:ea typeface="+mn-ea"/>
                <a:cs typeface="+mn-cs"/>
              </a:defRPr>
            </a:pPr>
          </a:p>
        </c:txPr>
        <c:crossAx val="220672768"/>
        <c:crosses val="autoZero"/>
        <c:crossBetween val="between"/>
      </c:valAx>
      <c:spPr>
        <a:noFill/>
        <a:ln>
          <a:noFill/>
        </a:ln>
        <a:effectLst/>
      </c:spPr>
    </c:plotArea>
    <c:legend>
      <c:legendPos val="b"/>
      <c:legendEntry>
        <c:idx val="0"/>
        <c:txPr>
          <a:bodyPr rot="0" spcFirstLastPara="0" vertOverflow="ellipsis" vert="horz" wrap="square" anchor="ctr" anchorCtr="1"/>
          <a:lstStyle/>
          <a:p>
            <a:pPr>
              <a:defRPr lang="zh-CN" sz="1800" b="0" i="0" u="none" strike="noStrike" kern="1200" baseline="0">
                <a:solidFill>
                  <a:schemeClr val="tx1"/>
                </a:solidFill>
                <a:latin typeface="+mn-lt"/>
                <a:ea typeface="+mn-ea"/>
                <a:cs typeface="+mn-cs"/>
              </a:defRPr>
            </a:pPr>
          </a:p>
        </c:txPr>
      </c:legendEntry>
      <c:legendEntry>
        <c:idx val="1"/>
        <c:txPr>
          <a:bodyPr rot="0" spcFirstLastPara="0" vertOverflow="ellipsis" vert="horz" wrap="square" anchor="ctr" anchorCtr="1"/>
          <a:lstStyle/>
          <a:p>
            <a:pPr>
              <a:defRPr lang="zh-CN" sz="1800" b="0" i="0" u="none" strike="noStrike" kern="1200" baseline="0">
                <a:solidFill>
                  <a:schemeClr val="tx1"/>
                </a:solidFill>
                <a:latin typeface="+mn-lt"/>
                <a:ea typeface="+mn-ea"/>
                <a:cs typeface="+mn-cs"/>
              </a:defRPr>
            </a:pPr>
          </a:p>
        </c:txPr>
      </c:legendEntry>
      <c:layout/>
      <c:overlay val="0"/>
      <c:spPr>
        <a:noFill/>
        <a:ln>
          <a:noFill/>
        </a:ln>
        <a:effectLst/>
      </c:spPr>
      <c:txPr>
        <a:bodyPr rot="0" spcFirstLastPara="0" vertOverflow="ellipsis" horzOverflow="overflow" vert="horz" wrap="square" anchor="ctr" anchorCtr="1"/>
        <a:lstStyle/>
        <a:p>
          <a:pPr>
            <a:defRPr lang="zh-CN" sz="18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rot="0" spcFirstLastPara="0" vertOverflow="ellipsis" horzOverflow="overflow" vert="horz" wrap="square" anchor="ctr" anchorCtr="1"/>
    <a:lstStyle/>
    <a:p>
      <a:pPr>
        <a:defRPr lang="zh-CN" sz="1800" kern="1200">
          <a:solidFill>
            <a:schemeClr val="tx1"/>
          </a:solidFill>
          <a:latin typeface="+mn-lt"/>
          <a:ea typeface="+mn-ea"/>
          <a:cs typeface="+mn-cs"/>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lgn="ctr" defTabSz="914400">
              <a:defRPr lang="zh-CN" sz="1800" b="1" i="0" u="none" strike="noStrike" kern="1200" spc="0" baseline="0">
                <a:solidFill>
                  <a:schemeClr val="tx1">
                    <a:lumMod val="65000"/>
                    <a:lumOff val="35000"/>
                  </a:schemeClr>
                </a:solidFill>
                <a:latin typeface="+mn-lt"/>
                <a:ea typeface="+mn-ea"/>
                <a:cs typeface="+mn-cs"/>
              </a:defRPr>
            </a:pPr>
            <a:r>
              <a:rPr lang="en-US" altLang="zh-CN" sz="1800" b="1" i="0" u="none" strike="noStrike" kern="1200" cap="none" spc="0" normalizeH="0" baseline="0">
                <a:solidFill>
                  <a:srgbClr val="333333"/>
                </a:solidFill>
                <a:effectLst/>
                <a:latin typeface="Arial" panose="020B0604020202020204" pitchFamily="34" charset="0"/>
                <a:ea typeface="Arial" panose="020B0604020202020204" pitchFamily="34" charset="0"/>
                <a:cs typeface="Arial" panose="020B0604020202020204" pitchFamily="34" charset="0"/>
              </a:rPr>
              <a:t>2006-2016</a:t>
            </a:r>
            <a:r>
              <a:rPr altLang="en-US" sz="1800" b="1" i="0" u="none" strike="noStrike" kern="1200" cap="none" spc="0" normalizeH="0" baseline="0">
                <a:solidFill>
                  <a:srgbClr val="333333"/>
                </a:solidFill>
                <a:effectLst/>
                <a:latin typeface="Arial" panose="020B0604020202020204" charset="-122"/>
                <a:ea typeface="Arial" panose="020B0604020202020204" charset="-122"/>
                <a:cs typeface="Arial" panose="020B0604020202020204" charset="-122"/>
              </a:rPr>
              <a:t>国家自然科学基金资助</a:t>
            </a:r>
            <a:r>
              <a:rPr sz="1800" b="1" i="0" u="none" strike="noStrike" kern="1200" cap="none" spc="0" normalizeH="0" baseline="0">
                <a:solidFill>
                  <a:srgbClr val="333333"/>
                </a:solidFill>
                <a:effectLst/>
                <a:latin typeface="宋体" panose="02010600030101010101" pitchFamily="2" charset="-122"/>
                <a:ea typeface="宋体" panose="02010600030101010101" pitchFamily="2" charset="-122"/>
                <a:cs typeface="宋体" panose="02010600030101010101" pitchFamily="2" charset="-122"/>
              </a:rPr>
              <a:t>金额（万元）</a:t>
            </a:r>
            <a:endParaRPr sz="1800" b="0" i="0" u="none" strike="noStrike" kern="1200" cap="none" spc="0" normalizeH="0" baseline="0">
              <a:solidFill>
                <a:srgbClr val="000000"/>
              </a:solidFill>
              <a:effectLst/>
              <a:latin typeface="Arial" panose="020B0604020202020204" pitchFamily="34" charset="0"/>
              <a:ea typeface="Arial" panose="020B0604020202020204" pitchFamily="34" charset="0"/>
              <a:cs typeface="Arial" panose="020B0604020202020204" pitchFamily="34" charset="0"/>
            </a:endParaRPr>
          </a:p>
        </c:rich>
      </c:tx>
      <c:layout>
        <c:manualLayout>
          <c:xMode val="edge"/>
          <c:yMode val="edge"/>
          <c:x val="0.192009019395864"/>
          <c:y val="0.0298622691618801"/>
        </c:manualLayout>
      </c:layout>
      <c:overlay val="0"/>
    </c:title>
    <c:autoTitleDeleted val="0"/>
    <c:plotArea>
      <c:layout/>
      <c:lineChart>
        <c:grouping val="standard"/>
        <c:varyColors val="0"/>
        <c:ser>
          <c:idx val="0"/>
          <c:order val="0"/>
          <c:tx>
            <c:strRef>
              <c:f>[2015国自然总结最终版.xls]Sheet2!$D$1</c:f>
              <c:strCache>
                <c:ptCount val="1"/>
                <c:pt idx="0">
                  <c:v>总金额</c:v>
                </c:pt>
              </c:strCache>
            </c:strRef>
          </c:tx>
          <c:spPr>
            <a:ln w="28575" cap="rnd" cmpd="sng" algn="ctr">
              <a:solidFill>
                <a:schemeClr val="accent1"/>
              </a:solidFill>
              <a:prstDash val="solid"/>
              <a:round/>
            </a:ln>
            <a:effectLst/>
          </c:spPr>
          <c:marker>
            <c:symbol val="circle"/>
            <c:size val="5"/>
            <c:spPr>
              <a:solidFill>
                <a:schemeClr val="accent1"/>
              </a:solidFill>
              <a:ln w="9525" cap="flat" cmpd="sng" algn="ctr">
                <a:solidFill>
                  <a:schemeClr val="accent1"/>
                </a:solidFill>
                <a:prstDash val="solid"/>
                <a:round/>
              </a:ln>
              <a:effectLst/>
            </c:spPr>
          </c:marker>
          <c:dLbls>
            <c:dLbl>
              <c:idx val="0"/>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1"/>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2"/>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3"/>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4"/>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5"/>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6"/>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7"/>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8"/>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9"/>
              <c:layout/>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dLbl>
              <c:idx val="10"/>
              <c:layout/>
              <c:numFmt formatCode="General" sourceLinked="1"/>
              <c:spPr>
                <a:noFill/>
                <a:ln>
                  <a:noFill/>
                </a:ln>
                <a:effectLst/>
              </c:spPr>
              <c:txPr>
                <a:bodyPr rot="0" spcFirstLastPara="0" vertOverflow="ellipsis" vert="horz" wrap="square" lIns="38100" tIns="19050" rIns="38100" bIns="19050" anchor="ctr" anchorCtr="1"/>
                <a:lstStyle/>
                <a:p>
                  <a:pPr>
                    <a:defRPr lang="zh-CN" sz="1800" b="1" i="0" u="none" strike="noStrike" kern="1200" baseline="0">
                      <a:solidFill>
                        <a:srgbClr val="FF0000"/>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extLst>
            </c:dLbl>
            <c:numFmt formatCode="General" sourceLinked="1"/>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rgbClr val="404040">
                        <a:alpha val="100000"/>
                      </a:srgbClr>
                    </a:solidFill>
                    <a:latin typeface="宋体" panose="02010600030101010101" pitchFamily="2" charset="-122"/>
                    <a:ea typeface="宋体" panose="02010600030101010101" pitchFamily="2" charset="-122"/>
                    <a:cs typeface="宋体" panose="02010600030101010101" pitchFamily="2" charset="-122"/>
                  </a:defRPr>
                </a:pP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[2015国自然总结最终版.xls]Sheet2!$A$8:$A$18</c:f>
              <c:numCache>
                <c:formatCode>@</c:formatCode>
                <c:ptCount val="11"/>
                <c:pt idx="0" c:formatCode="@">
                  <c:v>6</c:v>
                </c:pt>
                <c:pt idx="1" c:formatCode="@">
                  <c:v>7</c:v>
                </c:pt>
                <c:pt idx="2" c:formatCode="@">
                  <c:v>8</c:v>
                </c:pt>
                <c:pt idx="3" c:formatCode="@">
                  <c:v>9</c:v>
                </c:pt>
                <c:pt idx="4" c:formatCode="@">
                  <c:v>10</c:v>
                </c:pt>
                <c:pt idx="5" c:formatCode="@">
                  <c:v>11</c:v>
                </c:pt>
                <c:pt idx="6" c:formatCode="@">
                  <c:v>12</c:v>
                </c:pt>
                <c:pt idx="7" c:formatCode="@">
                  <c:v>13</c:v>
                </c:pt>
                <c:pt idx="8" c:formatCode="@">
                  <c:v>14</c:v>
                </c:pt>
                <c:pt idx="9" c:formatCode="@">
                  <c:v>15</c:v>
                </c:pt>
                <c:pt idx="10" c:formatCode="@">
                  <c:v>16</c:v>
                </c:pt>
              </c:numCache>
            </c:numRef>
          </c:cat>
          <c:val>
            <c:numRef>
              <c:f>[2015国自然总结最终版.xls]Sheet2!$D$8:$D$18</c:f>
              <c:numCache>
                <c:formatCode>General</c:formatCode>
                <c:ptCount val="11"/>
                <c:pt idx="0">
                  <c:v>381</c:v>
                </c:pt>
                <c:pt idx="1">
                  <c:v>470</c:v>
                </c:pt>
                <c:pt idx="2">
                  <c:v>531</c:v>
                </c:pt>
                <c:pt idx="3">
                  <c:v>512</c:v>
                </c:pt>
                <c:pt idx="4">
                  <c:v>1291</c:v>
                </c:pt>
                <c:pt idx="5">
                  <c:v>1178</c:v>
                </c:pt>
                <c:pt idx="6">
                  <c:v>1723</c:v>
                </c:pt>
                <c:pt idx="7">
                  <c:v>1723</c:v>
                </c:pt>
                <c:pt idx="8">
                  <c:v>3085</c:v>
                </c:pt>
                <c:pt idx="9">
                  <c:v>3154</c:v>
                </c:pt>
                <c:pt idx="10">
                  <c:v>3961</c:v>
                </c:pt>
              </c:numCache>
            </c:numRef>
          </c:val>
          <c:smooth val="0"/>
        </c:ser>
        <c:dLbls>
          <c:showLegendKey val="0"/>
          <c:showVal val="0"/>
          <c:showCatName val="0"/>
          <c:showSerName val="0"/>
          <c:showPercent val="0"/>
          <c:showBubbleSize val="0"/>
        </c:dLbls>
        <c:marker val="1"/>
        <c:smooth val="0"/>
        <c:axId val="752639469"/>
        <c:axId val="159689325"/>
      </c:lineChart>
      <c:catAx>
        <c:axId val="752639469"/>
        <c:scaling>
          <c:orientation val="minMax"/>
        </c:scaling>
        <c:delete val="0"/>
        <c:axPos val="b"/>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horzOverflow="overflow" vert="horz" wrap="square" anchor="ctr" anchorCtr="1"/>
          <a:lstStyle/>
          <a:p>
            <a:pPr>
              <a:defRPr lang="zh-CN" sz="1600" b="0" i="0" u="none" strike="noStrike" kern="1200" baseline="0">
                <a:solidFill>
                  <a:schemeClr val="tx1">
                    <a:lumMod val="65000"/>
                    <a:lumOff val="35000"/>
                  </a:schemeClr>
                </a:solidFill>
                <a:latin typeface="+mn-lt"/>
                <a:ea typeface="+mn-ea"/>
                <a:cs typeface="+mn-cs"/>
              </a:defRPr>
            </a:pPr>
          </a:p>
        </c:txPr>
        <c:crossAx val="159689325"/>
        <c:crosses val="autoZero"/>
        <c:auto val="1"/>
        <c:lblAlgn val="ctr"/>
        <c:lblOffset val="100"/>
        <c:noMultiLvlLbl val="0"/>
      </c:catAx>
      <c:valAx>
        <c:axId val="159689325"/>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9525" cap="flat" cmpd="sng" algn="ctr">
            <a:noFill/>
            <a:prstDash val="solid"/>
            <a:round/>
          </a:ln>
          <a:effectLst/>
        </c:spPr>
        <c:txPr>
          <a:bodyPr rot="-60000000" spcFirstLastPara="0" vertOverflow="ellipsis" horzOverflow="overflow" vert="horz" wrap="square" anchor="ctr" anchorCtr="1"/>
          <a:lstStyle/>
          <a:p>
            <a:pPr>
              <a:defRPr lang="zh-CN" sz="1800" b="0" i="0" u="none" strike="noStrike" kern="1200" baseline="0">
                <a:solidFill>
                  <a:schemeClr val="tx1">
                    <a:lumMod val="65000"/>
                    <a:lumOff val="35000"/>
                  </a:schemeClr>
                </a:solidFill>
                <a:latin typeface="+mn-lt"/>
                <a:ea typeface="+mn-ea"/>
                <a:cs typeface="+mn-cs"/>
              </a:defRPr>
            </a:pPr>
          </a:p>
        </c:txPr>
        <c:crossAx val="752639469"/>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rot="0" spcFirstLastPara="0" vertOverflow="ellipsis" horzOverflow="overflow" vert="horz" wrap="square" anchor="ctr" anchorCtr="1"/>
    <a:lstStyle/>
    <a:p>
      <a:pPr>
        <a:defRPr lang="zh-CN" sz="1000" kern="1200">
          <a:solidFill>
            <a:schemeClr val="tx1"/>
          </a:solidFill>
          <a:latin typeface="+mn-lt"/>
          <a:ea typeface="+mn-ea"/>
          <a:cs typeface="+mn-cs"/>
        </a:defRPr>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altLang="en-US"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lang="zh-CN" altLang="en-US"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2011-2016三院面上、青年项目走势</a:t>
            </a:r>
            <a:endParaRPr lang="zh-CN" altLang="en-US" sz="2160" b="1" i="0" u="none" strike="noStrike" kern="1200" cap="none" spc="0" normalizeH="0" baseline="0" dirty="0">
              <a:solidFill>
                <a:srgbClr val="333333"/>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c:rich>
      </c:tx>
      <c:layout/>
      <c:overlay val="0"/>
      <c:spPr>
        <a:noFill/>
        <a:ln>
          <a:noFill/>
        </a:ln>
        <a:effectLst/>
      </c:spPr>
    </c:title>
    <c:autoTitleDeleted val="0"/>
    <c:plotArea>
      <c:layout>
        <c:manualLayout>
          <c:layoutTarget val="inner"/>
          <c:xMode val="edge"/>
          <c:yMode val="edge"/>
          <c:x val="0.175173935115043"/>
          <c:y val="0.182511506460587"/>
          <c:w val="0.803495265521137"/>
          <c:h val="0.470435844331282"/>
        </c:manualLayout>
      </c:layout>
      <c:lineChart>
        <c:grouping val="standard"/>
        <c:varyColors val="0"/>
        <c:ser>
          <c:idx val="0"/>
          <c:order val="0"/>
          <c:tx>
            <c:strRef>
              <c:f>[工作簿1]Sheet1!$A$2</c:f>
              <c:strCache>
                <c:ptCount val="1"/>
                <c:pt idx="0">
                  <c:v>面上</c:v>
                </c:pt>
              </c:strCache>
            </c:strRef>
          </c:tx>
          <c:spPr>
            <a:ln w="34925" cap="rnd" cmpd="sng" algn="ctr">
              <a:solidFill>
                <a:schemeClr val="accent1"/>
              </a:solidFill>
              <a:prstDash val="solid"/>
              <a:round/>
            </a:ln>
            <a:effectLst/>
          </c:spPr>
          <c:marker>
            <c:symbol val="circle"/>
            <c:size val="5"/>
          </c:marker>
          <c:dLbls>
            <c:spPr>
              <a:noFill/>
              <a:ln>
                <a:noFill/>
              </a:ln>
              <a:effectLst/>
            </c:spPr>
            <c:txPr>
              <a:bodyPr rot="0" spcFirstLastPara="0" vertOverflow="ellipsis" vert="horz" wrap="square" lIns="38100" tIns="19050" rIns="38100" bIns="19050" anchor="ctr" anchorCtr="1"/>
              <a:lstStyle/>
              <a:p>
                <a:pPr>
                  <a:defRPr lang="zh-CN" sz="2000" b="1" i="0" u="none" strike="noStrike" kern="1200" baseline="0">
                    <a:solidFill>
                      <a:srgbClr val="FF0000"/>
                    </a:solidFill>
                    <a:latin typeface="+mn-lt"/>
                    <a:ea typeface="+mn-ea"/>
                    <a:cs typeface="+mn-cs"/>
                  </a:defRPr>
                </a:pP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[工作簿1]Sheet1!$B$1:$G$1</c:f>
              <c:numCache>
                <c:formatCode>General</c:formatCode>
                <c:ptCount val="6"/>
                <c:pt idx="0">
                  <c:v>2011</c:v>
                </c:pt>
                <c:pt idx="1">
                  <c:v>2012</c:v>
                </c:pt>
                <c:pt idx="2">
                  <c:v>2013</c:v>
                </c:pt>
                <c:pt idx="3">
                  <c:v>2014</c:v>
                </c:pt>
                <c:pt idx="4">
                  <c:v>2015</c:v>
                </c:pt>
                <c:pt idx="5">
                  <c:v>2016</c:v>
                </c:pt>
              </c:numCache>
            </c:numRef>
          </c:cat>
          <c:val>
            <c:numRef>
              <c:f>[工作簿1]Sheet1!$B$2:$G$2</c:f>
              <c:numCache>
                <c:formatCode>General</c:formatCode>
                <c:ptCount val="6"/>
                <c:pt idx="0">
                  <c:v>15</c:v>
                </c:pt>
                <c:pt idx="1">
                  <c:v>16</c:v>
                </c:pt>
                <c:pt idx="2">
                  <c:v>10</c:v>
                </c:pt>
                <c:pt idx="3">
                  <c:v>21</c:v>
                </c:pt>
                <c:pt idx="4">
                  <c:v>13</c:v>
                </c:pt>
                <c:pt idx="5">
                  <c:v>27</c:v>
                </c:pt>
              </c:numCache>
            </c:numRef>
          </c:val>
          <c:smooth val="0"/>
        </c:ser>
        <c:ser>
          <c:idx val="1"/>
          <c:order val="1"/>
          <c:tx>
            <c:strRef>
              <c:f>[工作簿1]Sheet1!$A$3</c:f>
              <c:strCache>
                <c:ptCount val="1"/>
                <c:pt idx="0">
                  <c:v>青年</c:v>
                </c:pt>
              </c:strCache>
            </c:strRef>
          </c:tx>
          <c:spPr>
            <a:ln w="34925" cap="rnd" cmpd="sng" algn="ctr">
              <a:solidFill>
                <a:srgbClr val="0070C0"/>
              </a:solidFill>
              <a:prstDash val="solid"/>
              <a:round/>
            </a:ln>
            <a:effectLst/>
          </c:spPr>
          <c:marker>
            <c:symbol val="circle"/>
            <c:size val="5"/>
            <c:spPr>
              <a:solidFill>
                <a:srgbClr val="0070C0"/>
              </a:solidFill>
              <a:ln w="34925" cap="flat" cmpd="sng" algn="ctr">
                <a:solidFill>
                  <a:srgbClr val="0070C0"/>
                </a:solidFill>
                <a:prstDash val="solid"/>
                <a:round/>
              </a:ln>
            </c:spPr>
          </c:marker>
          <c:dLbls>
            <c:dLbl>
              <c:idx val="0"/>
              <c:layout>
                <c:manualLayout>
                  <c:x val="-0.00717963490782244"/>
                  <c:y val="0.0202693067271132"/>
                </c:manualLayout>
              </c:layout>
              <c:numFmt formatCode="General" sourceLinked="1"/>
              <c:spPr>
                <a:noFill/>
                <a:ln>
                  <a:noFill/>
                </a:ln>
                <a:effectLst/>
              </c:spPr>
              <c:txPr>
                <a:bodyPr rot="0" spcFirstLastPara="0" vertOverflow="ellipsis" vert="horz" wrap="square" lIns="38100" tIns="19050" rIns="38100" bIns="19050" anchor="ctr" anchorCtr="1"/>
                <a:lstStyle/>
                <a:p>
                  <a:pPr>
                    <a:defRPr lang="zh-CN" sz="2000" b="1" i="0" u="none" strike="noStrike" kern="1200" baseline="0">
                      <a:solidFill>
                        <a:srgbClr val="0070C0"/>
                      </a:solidFill>
                      <a:latin typeface="+mn-lt"/>
                      <a:ea typeface="+mn-ea"/>
                      <a:cs typeface="+mn-cs"/>
                    </a:defRPr>
                  </a:pPr>
                </a:p>
              </c:txPr>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2000" b="1" i="0" u="none" strike="noStrike" kern="1200" baseline="0">
                    <a:solidFill>
                      <a:srgbClr val="0070C0"/>
                    </a:solidFill>
                    <a:latin typeface="+mn-lt"/>
                    <a:ea typeface="+mn-ea"/>
                    <a:cs typeface="+mn-cs"/>
                  </a:defRPr>
                </a:pP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[工作簿1]Sheet1!$B$1:$G$1</c:f>
              <c:numCache>
                <c:formatCode>General</c:formatCode>
                <c:ptCount val="6"/>
                <c:pt idx="0">
                  <c:v>2011</c:v>
                </c:pt>
                <c:pt idx="1">
                  <c:v>2012</c:v>
                </c:pt>
                <c:pt idx="2">
                  <c:v>2013</c:v>
                </c:pt>
                <c:pt idx="3">
                  <c:v>2014</c:v>
                </c:pt>
                <c:pt idx="4">
                  <c:v>2015</c:v>
                </c:pt>
                <c:pt idx="5">
                  <c:v>2016</c:v>
                </c:pt>
              </c:numCache>
            </c:numRef>
          </c:cat>
          <c:val>
            <c:numRef>
              <c:f>[工作簿1]Sheet1!$B$3:$G$3</c:f>
              <c:numCache>
                <c:formatCode>General</c:formatCode>
                <c:ptCount val="6"/>
                <c:pt idx="0">
                  <c:v>12</c:v>
                </c:pt>
                <c:pt idx="1">
                  <c:v>10</c:v>
                </c:pt>
                <c:pt idx="2">
                  <c:v>16</c:v>
                </c:pt>
                <c:pt idx="3">
                  <c:v>26</c:v>
                </c:pt>
                <c:pt idx="4">
                  <c:v>19</c:v>
                </c:pt>
                <c:pt idx="5">
                  <c:v>17</c:v>
                </c:pt>
              </c:numCache>
            </c:numRef>
          </c:val>
          <c:smooth val="0"/>
        </c:ser>
        <c:dLbls>
          <c:showLegendKey val="0"/>
          <c:showVal val="0"/>
          <c:showCatName val="0"/>
          <c:showSerName val="0"/>
          <c:showPercent val="0"/>
          <c:showBubbleSize val="0"/>
        </c:dLbls>
        <c:marker val="1"/>
        <c:smooth val="0"/>
        <c:axId val="221780224"/>
        <c:axId val="221786496"/>
      </c:lineChart>
      <c:catAx>
        <c:axId val="22178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221786496"/>
        <c:crosses val="autoZero"/>
        <c:auto val="1"/>
        <c:lblAlgn val="ctr"/>
        <c:lblOffset val="100"/>
        <c:noMultiLvlLbl val="0"/>
      </c:catAx>
      <c:valAx>
        <c:axId val="221786496"/>
        <c:scaling>
          <c:orientation val="minMax"/>
          <c:min val="5"/>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effectLst/>
        </c:spPr>
        <c:txPr>
          <a:bodyPr rot="-60000000" spcFirstLastPara="0" vertOverflow="ellipsis" vert="horz" wrap="square" anchor="ctr" anchorCtr="1"/>
          <a:lstStyle/>
          <a:p>
            <a:pPr>
              <a:defRPr lang="zh-CN" sz="1800" b="1" i="0" u="none" strike="noStrike" kern="1200" baseline="0">
                <a:solidFill>
                  <a:schemeClr val="tx1">
                    <a:lumMod val="65000"/>
                    <a:lumOff val="35000"/>
                  </a:schemeClr>
                </a:solidFill>
                <a:latin typeface="+mn-lt"/>
                <a:ea typeface="+mn-ea"/>
                <a:cs typeface="+mn-cs"/>
              </a:defRPr>
            </a:pPr>
          </a:p>
        </c:txPr>
        <c:crossAx val="221780224"/>
        <c:crosses val="autoZero"/>
        <c:crossBetween val="between"/>
      </c:valAx>
      <c:dTable>
        <c:showHorzBorder val="1"/>
        <c:showVertBorder val="1"/>
        <c:showOutline val="1"/>
        <c:showKeys val="1"/>
        <c:txPr>
          <a:bodyPr rot="0" spcFirstLastPara="0" vertOverflow="ellipsis" vert="horz" wrap="square" anchor="ctr" anchorCtr="1"/>
          <a:lstStyle/>
          <a:p>
            <a:pPr>
              <a:defRPr lang="zh-CN" sz="1800" b="1" i="0" u="none" strike="noStrike" kern="1200" baseline="0">
                <a:solidFill>
                  <a:schemeClr val="tx1"/>
                </a:solidFill>
                <a:latin typeface="+mn-lt"/>
                <a:ea typeface="+mn-ea"/>
                <a:cs typeface="+mn-cs"/>
              </a:defRPr>
            </a:pPr>
          </a:p>
        </c:txPr>
      </c:dTable>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zh-CN" altLang="en-US"/>
          </a:p>
        </p:txBody>
      </p:sp>
      <p:sp>
        <p:nvSpPr>
          <p:cNvPr id="4" name="幻灯片图像占位符 3"/>
          <p:cNvSpPr>
            <a:spLocks noGrp="1" noRot="1" noChangeAspect="1"/>
          </p:cNvSpPr>
          <p:nvPr>
            <p:ph type="sldImg" idx="2"/>
          </p:nvPr>
        </p:nvSpPr>
        <p:spPr>
          <a:xfrm>
            <a:off x="686280" y="1143000"/>
            <a:ext cx="54854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幻灯片图像占位符 1"/>
          <p:cNvSpPr>
            <a:spLocks noGrp="1" noRot="1" noChangeAspect="1" noTextEdit="1"/>
          </p:cNvSpPr>
          <p:nvPr>
            <p:ph type="sldImg"/>
          </p:nvPr>
        </p:nvSpPr>
        <p:spPr>
          <a:ln>
            <a:solidFill>
              <a:srgbClr val="000000">
                <a:alpha val="100000"/>
              </a:srgbClr>
            </a:solidFill>
            <a:miter lim="800000"/>
          </a:ln>
        </p:spPr>
      </p:sp>
      <p:sp>
        <p:nvSpPr>
          <p:cNvPr id="62467" name="备注占位符 2"/>
          <p:cNvSpPr>
            <a:spLocks noGrp="1"/>
          </p:cNvSpPr>
          <p:nvPr>
            <p:ph type="body" idx="1"/>
          </p:nvPr>
        </p:nvSpPr>
        <p:spPr>
          <a:noFill/>
          <a:ln>
            <a:noFill/>
          </a:ln>
        </p:spPr>
        <p:txBody>
          <a:bodyPr wrap="square" lIns="91440" tIns="45720" rIns="91440" bIns="45720" anchor="t"/>
          <a:p>
            <a:pPr lvl="0"/>
            <a:endParaRPr lang="zh-CN" altLang="en-US" dirty="0"/>
          </a:p>
        </p:txBody>
      </p:sp>
      <p:sp>
        <p:nvSpPr>
          <p:cNvPr id="62468" name="灯片编号占位符 3"/>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zh-CN" altLang="en-US" dirty="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image" Target="../media/image2.emf"/><Relationship Id="rId3" Type="http://schemas.openxmlformats.org/officeDocument/2006/relationships/oleObject" Target="../embeddings/oleObject1.bin"/><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a:extLst>
              <a:ext uri="{28A0092B-C50C-407E-A947-70E740481C1C}">
                <a14:useLocalDpi xmlns:a14="http://schemas.microsoft.com/office/drawing/2010/main" val="0"/>
              </a:ext>
            </a:extLst>
          </a:blip>
          <a:srcRect l="233" t="12301" r="1751" b="16008"/>
          <a:stretch>
            <a:fillRect/>
          </a:stretch>
        </p:blipFill>
        <p:spPr>
          <a:xfrm>
            <a:off x="0" y="0"/>
            <a:ext cx="9144000" cy="5143500"/>
          </a:xfrm>
          <a:prstGeom prst="rect">
            <a:avLst/>
          </a:prstGeom>
        </p:spPr>
      </p:pic>
      <p:sp>
        <p:nvSpPr>
          <p:cNvPr id="2" name="标题 1"/>
          <p:cNvSpPr>
            <a:spLocks noGrp="1"/>
          </p:cNvSpPr>
          <p:nvPr>
            <p:ph type="ctrTitle"/>
          </p:nvPr>
        </p:nvSpPr>
        <p:spPr>
          <a:xfrm>
            <a:off x="4822200" y="982800"/>
            <a:ext cx="3728700" cy="807300"/>
          </a:xfrm>
        </p:spPr>
        <p:txBody>
          <a:bodyPr anchor="b">
            <a:noAutofit/>
          </a:bodyPr>
          <a:lstStyle>
            <a:lvl1pPr algn="ctr">
              <a:defRPr sz="2400" b="1"/>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5132700" y="1806300"/>
            <a:ext cx="2945700" cy="305100"/>
          </a:xfrm>
        </p:spPr>
        <p:txBody>
          <a:bodyPr anchor="ctr" anchorCtr="0">
            <a:normAutofit/>
          </a:bodyPr>
          <a:lstStyle>
            <a:lvl1pPr marL="0" indent="0" algn="ctr">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65CFA8F-A52A-4C8E-8BE0-81C0E1772645}" type="slidenum">
              <a:rPr lang="zh-CN" altLang="en-US" smtClean="0"/>
            </a:fld>
            <a:endParaRPr lang="zh-CN" altLang="en-US"/>
          </a:p>
        </p:txBody>
      </p:sp>
      <p:sp>
        <p:nvSpPr>
          <p:cNvPr id="7" name="内容占位符 6"/>
          <p:cNvSpPr>
            <a:spLocks noGrp="1"/>
          </p:cNvSpPr>
          <p:nvPr>
            <p:ph sz="quarter" idx="13"/>
          </p:nvPr>
        </p:nvSpPr>
        <p:spPr>
          <a:xfrm>
            <a:off x="1022747" y="286941"/>
            <a:ext cx="8004572" cy="4363640"/>
          </a:xfrm>
        </p:spPr>
        <p:txBody>
          <a:bodyPr/>
          <a:lstStyle>
            <a:lvl1pPr>
              <a:defRPr/>
            </a:lvl1pPr>
            <a:lvl2pPr>
              <a:defRPr/>
            </a:lvl2pPr>
            <a:lvl3pPr>
              <a:defRPr/>
            </a:lvl3pPr>
            <a:lvl4pPr>
              <a:defRPr/>
            </a:lvl4pPr>
            <a:lvl5pPr>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正文">
    <p:bg>
      <p:bgPr>
        <a:solidFill>
          <a:schemeClr val="bg1"/>
        </a:solidFill>
        <a:effectLst/>
      </p:bgPr>
    </p:bg>
    <p:spTree>
      <p:nvGrpSpPr>
        <p:cNvPr id="1" name=""/>
        <p:cNvGrpSpPr/>
        <p:nvPr/>
      </p:nvGrpSpPr>
      <p:grpSpPr>
        <a:xfrm>
          <a:off x="0" y="0"/>
          <a:ext cx="0" cy="0"/>
          <a:chOff x="0" y="0"/>
          <a:chExt cx="0" cy="0"/>
        </a:xfrm>
      </p:grpSpPr>
      <p:graphicFrame>
        <p:nvGraphicFramePr>
          <p:cNvPr id="2050" name="对象 2" hidden="1"/>
          <p:cNvGraphicFramePr>
            <a:graphicFrameLocks noChangeAspect="1"/>
          </p:cNvGraphicFramePr>
          <p:nvPr>
            <p:custDataLst>
              <p:tags r:id="rId2"/>
            </p:custDataLst>
          </p:nvPr>
        </p:nvGraphicFramePr>
        <p:xfrm>
          <a:off x="0" y="0"/>
          <a:ext cx="158750" cy="119063"/>
        </p:xfrm>
        <a:graphic>
          <a:graphicData uri="http://schemas.openxmlformats.org/presentationml/2006/ole">
            <mc:AlternateContent xmlns:mc="http://schemas.openxmlformats.org/markup-compatibility/2006">
              <mc:Choice xmlns:v="urn:schemas-microsoft-com:vml" Requires="v">
                <p:oleObj spid="_x0000_s3077" name="" r:id="rId3" imgW="8890" imgH="8890" progId="">
                  <p:embed/>
                </p:oleObj>
              </mc:Choice>
              <mc:Fallback>
                <p:oleObj name="" r:id="rId3" imgW="8890" imgH="8890" progId="">
                  <p:embed/>
                  <p:pic>
                    <p:nvPicPr>
                      <p:cNvPr id="0" name="图片 3076"/>
                      <p:cNvPicPr/>
                      <p:nvPr/>
                    </p:nvPicPr>
                    <p:blipFill>
                      <a:blip r:embed="rId4"/>
                      <a:stretch>
                        <a:fillRect/>
                      </a:stretch>
                    </p:blipFill>
                    <p:spPr>
                      <a:xfrm>
                        <a:off x="0" y="0"/>
                        <a:ext cx="158750" cy="119063"/>
                      </a:xfrm>
                      <a:prstGeom prst="rect">
                        <a:avLst/>
                      </a:prstGeom>
                      <a:noFill/>
                      <a:ln w="38100">
                        <a:noFill/>
                        <a:miter/>
                      </a:ln>
                    </p:spPr>
                  </p:pic>
                </p:oleObj>
              </mc:Fallback>
            </mc:AlternateContent>
          </a:graphicData>
        </a:graphic>
      </p:graphicFrame>
      <p:sp>
        <p:nvSpPr>
          <p:cNvPr id="8" name="矩形 7"/>
          <p:cNvSpPr/>
          <p:nvPr/>
        </p:nvSpPr>
        <p:spPr bwMode="auto">
          <a:xfrm>
            <a:off x="0" y="815579"/>
            <a:ext cx="9144000" cy="27385"/>
          </a:xfrm>
          <a:prstGeom prst="rect">
            <a:avLst/>
          </a:prstGeom>
          <a:gradFill flip="none" rotWithShape="1">
            <a:gsLst>
              <a:gs pos="50000">
                <a:srgbClr val="2D206F"/>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4290" rIns="3429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125" b="1" i="0" u="none" strike="noStrike" kern="1200" cap="none" spc="0" normalizeH="0" baseline="0" noProof="0">
              <a:ln>
                <a:noFill/>
              </a:ln>
              <a:solidFill>
                <a:srgbClr val="FEFEFE"/>
              </a:solidFill>
              <a:effectLst/>
              <a:uLnTx/>
              <a:uFillTx/>
              <a:latin typeface="华文楷体" panose="02010600040101010101" pitchFamily="2" charset="-122"/>
              <a:ea typeface="华文楷体" panose="02010600040101010101" pitchFamily="2" charset="-122"/>
              <a:cs typeface="+mn-cs"/>
            </a:endParaRPr>
          </a:p>
        </p:txBody>
      </p:sp>
      <p:sp>
        <p:nvSpPr>
          <p:cNvPr id="2" name="标题 1"/>
          <p:cNvSpPr>
            <a:spLocks noGrp="1"/>
          </p:cNvSpPr>
          <p:nvPr>
            <p:ph type="title"/>
          </p:nvPr>
        </p:nvSpPr>
        <p:spPr>
          <a:xfrm>
            <a:off x="395536" y="87474"/>
            <a:ext cx="8424936" cy="702078"/>
          </a:xfrm>
        </p:spPr>
        <p:txBody>
          <a:bodyPr lIns="54000" tIns="0" rIns="54000" bIns="0" anchor="b"/>
          <a:lstStyle>
            <a:lvl1pPr algn="l">
              <a:lnSpc>
                <a:spcPct val="110000"/>
              </a:lnSpc>
              <a:spcBef>
                <a:spcPts val="75"/>
              </a:spcBef>
              <a:spcAft>
                <a:spcPts val="100"/>
              </a:spcAft>
              <a:defRPr sz="2100" b="1" baseline="0">
                <a:solidFill>
                  <a:srgbClr val="2D206F"/>
                </a:solidFill>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395536" y="951570"/>
            <a:ext cx="8424936" cy="3888432"/>
          </a:xfrm>
        </p:spPr>
        <p:txBody>
          <a:bodyPr/>
          <a:lstStyle>
            <a:lvl1pPr algn="just">
              <a:lnSpc>
                <a:spcPct val="130000"/>
              </a:lnSpc>
              <a:spcBef>
                <a:spcPts val="150"/>
              </a:spcBef>
              <a:spcAft>
                <a:spcPts val="200"/>
              </a:spcAft>
              <a:buClr>
                <a:srgbClr val="2D206F"/>
              </a:buClr>
              <a:buSzPct val="60000"/>
              <a:buFont typeface="Wingdings" panose="05000000000000000000" pitchFamily="2" charset="2"/>
              <a:buChar char="l"/>
              <a:defRPr sz="1650" b="1" baseline="0">
                <a:solidFill>
                  <a:srgbClr val="2D206F"/>
                </a:solidFill>
                <a:latin typeface="微软雅黑" panose="020B0503020204020204" pitchFamily="34" charset="-122"/>
                <a:ea typeface="微软雅黑" panose="020B0503020204020204" pitchFamily="34" charset="-122"/>
              </a:defRPr>
            </a:lvl1pPr>
            <a:lvl2pPr marL="351155" algn="just">
              <a:lnSpc>
                <a:spcPct val="125000"/>
              </a:lnSpc>
              <a:spcBef>
                <a:spcPts val="150"/>
              </a:spcBef>
              <a:spcAft>
                <a:spcPts val="200"/>
              </a:spcAft>
              <a:buClr>
                <a:schemeClr val="accent3"/>
              </a:buClr>
              <a:buSzPct val="60000"/>
              <a:buFont typeface="Wingdings" panose="05000000000000000000" pitchFamily="2" charset="2"/>
              <a:buChar char="l"/>
              <a:defRPr sz="1500" b="1" baseline="0">
                <a:solidFill>
                  <a:schemeClr val="tx1">
                    <a:lumMod val="85000"/>
                    <a:lumOff val="15000"/>
                  </a:schemeClr>
                </a:solidFill>
                <a:latin typeface="微软雅黑" panose="020B0503020204020204" pitchFamily="34" charset="-122"/>
                <a:ea typeface="微软雅黑" panose="020B0503020204020204" pitchFamily="34" charset="-122"/>
              </a:defRPr>
            </a:lvl2pPr>
            <a:lvl3pPr marL="567055" algn="just">
              <a:lnSpc>
                <a:spcPct val="125000"/>
              </a:lnSpc>
              <a:spcBef>
                <a:spcPts val="150"/>
              </a:spcBef>
              <a:spcAft>
                <a:spcPts val="200"/>
              </a:spcAft>
              <a:buClr>
                <a:schemeClr val="accent2"/>
              </a:buClr>
              <a:buSzPct val="60000"/>
              <a:buFont typeface="Wingdings" panose="05000000000000000000" pitchFamily="2" charset="2"/>
              <a:buChar char="l"/>
              <a:defRPr sz="1350" b="1" baseline="0">
                <a:solidFill>
                  <a:schemeClr val="tx1">
                    <a:lumMod val="85000"/>
                    <a:lumOff val="15000"/>
                  </a:schemeClr>
                </a:solidFill>
                <a:latin typeface="微软雅黑" panose="020B0503020204020204" pitchFamily="34" charset="-122"/>
                <a:ea typeface="微软雅黑" panose="020B0503020204020204" pitchFamily="34" charset="-122"/>
              </a:defRPr>
            </a:lvl3pPr>
            <a:lvl4pPr marL="782955" algn="just">
              <a:lnSpc>
                <a:spcPct val="125000"/>
              </a:lnSpc>
              <a:spcBef>
                <a:spcPts val="150"/>
              </a:spcBef>
              <a:spcAft>
                <a:spcPts val="200"/>
              </a:spcAft>
              <a:buSzPct val="60000"/>
              <a:buFont typeface="Wingdings" panose="05000000000000000000" pitchFamily="2" charset="2"/>
              <a:buChar char="l"/>
              <a:defRPr sz="1350" baseline="0">
                <a:solidFill>
                  <a:schemeClr val="tx1">
                    <a:lumMod val="85000"/>
                    <a:lumOff val="15000"/>
                  </a:schemeClr>
                </a:solidFill>
                <a:latin typeface="微软雅黑" panose="020B0503020204020204" pitchFamily="34" charset="-122"/>
                <a:ea typeface="微软雅黑" panose="020B0503020204020204" pitchFamily="34" charset="-122"/>
              </a:defRPr>
            </a:lvl4pPr>
            <a:lvl5pPr>
              <a:lnSpc>
                <a:spcPct val="120000"/>
              </a:lnSpc>
              <a:spcBef>
                <a:spcPts val="150"/>
              </a:spcBef>
              <a:spcAft>
                <a:spcPts val="200"/>
              </a:spcAft>
              <a:buSzPct val="50000"/>
              <a:buFont typeface="Wingdings" panose="05000000000000000000" pitchFamily="2" charset="2"/>
              <a:buChar char="l"/>
              <a:defRPr baseline="0">
                <a:solidFill>
                  <a:schemeClr val="tx1">
                    <a:lumMod val="85000"/>
                    <a:lumOff val="15000"/>
                  </a:schemeClr>
                </a:solidFill>
                <a:latin typeface="微软雅黑" panose="020B0503020204020204" pitchFamily="34" charset="-122"/>
                <a:ea typeface="微软雅黑" panose="020B0503020204020204" pitchFamily="34" charset="-122"/>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p:txBody>
      </p:sp>
      <p:sp>
        <p:nvSpPr>
          <p:cNvPr id="9" name="灯片编号占位符 5"/>
          <p:cNvSpPr>
            <a:spLocks noGrp="1"/>
          </p:cNvSpPr>
          <p:nvPr>
            <p:ph type="sldNum" sz="quarter" idx="4"/>
          </p:nvPr>
        </p:nvSpPr>
        <p:spPr>
          <a:xfrm>
            <a:off x="6943725" y="4882754"/>
            <a:ext cx="2133600" cy="250031"/>
          </a:xfrm>
          <a:prstGeom prst="rect">
            <a:avLst/>
          </a:prstGeom>
        </p:spPr>
        <p:txBody>
          <a:bodyPr vert="horz" lIns="91440" tIns="45720" rIns="91440" bIns="45720" rtlCol="0" anchor="ctr"/>
          <a:p>
            <a:pPr algn="r" eaLnBrk="1" hangingPunct="1"/>
            <a:fld id="{9A0DB2DC-4C9A-4742-B13C-FB6460FD3503}" type="slidenum">
              <a:rPr lang="zh-CN" altLang="en-US" sz="1200" b="1" dirty="0">
                <a:solidFill>
                  <a:srgbClr val="234171"/>
                </a:solidFill>
                <a:latin typeface="微软雅黑" panose="020B0503020204020204" pitchFamily="34" charset="-122"/>
                <a:ea typeface="微软雅黑" panose="020B0503020204020204" pitchFamily="34" charset="-122"/>
              </a:rPr>
            </a:fld>
            <a:endParaRPr lang="zh-CN" altLang="en-US" sz="1200" b="1" dirty="0">
              <a:solidFill>
                <a:srgbClr val="234171"/>
              </a:solidFill>
              <a:latin typeface="微软雅黑" panose="020B0503020204020204" pitchFamily="34" charset="-122"/>
              <a:ea typeface="微软雅黑" panose="020B0503020204020204" pitchFamily="34" charset="-122"/>
            </a:endParaRPr>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sz="2800"/>
            </a:lvl1pPr>
          </a:lstStyle>
          <a:p>
            <a:r>
              <a:rPr lang="zh-CN" altLang="en-US" dirty="0" smtClean="0"/>
              <a:t>单击此处编辑母版标题样式</a:t>
            </a:r>
            <a:endParaRPr lang="zh-CN" altLang="en-US" dirty="0" smtClean="0"/>
          </a:p>
        </p:txBody>
      </p:sp>
      <p:sp>
        <p:nvSpPr>
          <p:cNvPr id="3" name="内容占位符 2"/>
          <p:cNvSpPr>
            <a:spLocks noGrp="1"/>
          </p:cNvSpPr>
          <p:nvPr>
            <p:ph idx="1"/>
          </p:nvPr>
        </p:nvSpPr>
        <p:spPr/>
        <p:txBody>
          <a:bodyPr/>
          <a:lstStyle/>
          <a:p>
            <a:r>
              <a:rPr lang="zh-CN" altLang="en-US" dirty="0" smtClean="0"/>
              <a:t>单击此处编辑母版文本样式</a:t>
            </a:r>
            <a:endParaRPr lang="zh-CN" altLang="en-US" dirty="0" smtClean="0"/>
          </a:p>
          <a:p>
            <a:pPr lvl="1"/>
            <a:r>
              <a:rPr lang="zh-CN" altLang="en-US" dirty="0" smtClean="0"/>
              <a:t>第二级</a:t>
            </a:r>
            <a:endParaRPr lang="en-US" altLang="zh-CN"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7" name="日期占位符 6"/>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smtClean="0"/>
              <a:t>单击此处编辑母版文本样式</a:t>
            </a:r>
            <a:endParaRPr lang="zh-CN" altLang="en-US" dirty="0" smtClean="0"/>
          </a:p>
        </p:txBody>
      </p:sp>
      <p:sp>
        <p:nvSpPr>
          <p:cNvPr id="8" name="MH_Title"/>
          <p:cNvSpPr/>
          <p:nvPr>
            <p:custDataLst>
              <p:tags r:id="rId2"/>
            </p:custDataLst>
          </p:nvPr>
        </p:nvSpPr>
        <p:spPr>
          <a:xfrm>
            <a:off x="2933933" y="2302328"/>
            <a:ext cx="3867113" cy="4761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endParaRPr lang="zh-CN" altLang="en-US" sz="2400" dirty="0">
              <a:solidFill>
                <a:srgbClr val="FFFFFF"/>
              </a:solidFill>
            </a:endParaRPr>
          </a:p>
        </p:txBody>
      </p:sp>
      <p:cxnSp>
        <p:nvCxnSpPr>
          <p:cNvPr id="9" name="MH_Others_1"/>
          <p:cNvCxnSpPr/>
          <p:nvPr>
            <p:custDataLst>
              <p:tags r:id="rId3"/>
            </p:custDataLst>
          </p:nvPr>
        </p:nvCxnSpPr>
        <p:spPr>
          <a:xfrm>
            <a:off x="2538609" y="2841172"/>
            <a:ext cx="4354913" cy="0"/>
          </a:xfrm>
          <a:prstGeom prst="line">
            <a:avLst/>
          </a:prstGeom>
          <a:ln w="22225">
            <a:solidFill>
              <a:srgbClr val="DDDDDD"/>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2934900" y="2303100"/>
            <a:ext cx="3866400" cy="475200"/>
          </a:xfrm>
        </p:spPr>
        <p:txBody>
          <a:bodyPr lIns="144000" tIns="0" rIns="0" bIns="0" anchor="ctr" anchorCtr="0">
            <a:normAutofit/>
          </a:bodyPr>
          <a:lstStyle>
            <a:lvl1pPr>
              <a:defRPr sz="1875">
                <a:solidFill>
                  <a:schemeClr val="bg1"/>
                </a:solidFill>
              </a:defRPr>
            </a:lvl1pPr>
          </a:lstStyle>
          <a:p>
            <a:r>
              <a:rPr lang="zh-CN" altLang="en-US" dirty="0" smtClean="0"/>
              <a:t>单击此处编辑母版标题样式</a:t>
            </a:r>
            <a:endParaRPr lang="zh-CN" altLang="en-US" dirty="0"/>
          </a:p>
        </p:txBody>
      </p:sp>
      <p:sp>
        <p:nvSpPr>
          <p:cNvPr id="4" name="日期占位符 3"/>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dirty="0" smtClean="0"/>
              <a:t>单击此处编辑母版标题样式</a:t>
            </a:r>
            <a:endParaRPr lang="en-US" dirty="0"/>
          </a:p>
        </p:txBody>
      </p:sp>
      <p:sp>
        <p:nvSpPr>
          <p:cNvPr id="3" name="KSO_BC1"/>
          <p:cNvSpPr>
            <a:spLocks noGrp="1"/>
          </p:cNvSpPr>
          <p:nvPr>
            <p:ph sz="half" idx="1"/>
          </p:nvPr>
        </p:nvSpPr>
        <p:spPr>
          <a:xfrm>
            <a:off x="1049867" y="933452"/>
            <a:ext cx="3810000" cy="3699272"/>
          </a:xfrm>
        </p:spPr>
        <p:txBody>
          <a:bodyPr/>
          <a:lstStyle/>
          <a:p>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4" name="KSO_BC2"/>
          <p:cNvSpPr>
            <a:spLocks noGrp="1"/>
          </p:cNvSpPr>
          <p:nvPr>
            <p:ph sz="half" idx="2"/>
          </p:nvPr>
        </p:nvSpPr>
        <p:spPr>
          <a:xfrm>
            <a:off x="4889501" y="933452"/>
            <a:ext cx="3820587" cy="3699272"/>
          </a:xfrm>
        </p:spPr>
        <p:txBody>
          <a:bodyPr/>
          <a:lstStyle>
            <a:lvl2pPr marL="269875" marR="0" indent="0" algn="just" defTabSz="685800" rtl="0" eaLnBrk="1" latinLnBrk="0" hangingPunct="1">
              <a:spcBef>
                <a:spcPts val="0"/>
              </a:spcBef>
              <a:spcAft>
                <a:spcPts val="0"/>
              </a:spcAft>
              <a:buClrTx/>
              <a:buSzTx/>
              <a:buFont typeface="Arial" panose="020B0604020202020204" pitchFamily="34" charset="0"/>
              <a:buChar char="•"/>
              <a:defRPr/>
            </a:lvl2pPr>
          </a:lstStyle>
          <a:p>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5" name="日期占位符 4"/>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88899"/>
            <a:ext cx="6984076" cy="537767"/>
          </a:xfrm>
        </p:spPr>
        <p:txBody>
          <a:body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824577" y="1032272"/>
            <a:ext cx="3868340" cy="617934"/>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dirty="0" smtClean="0"/>
              <a:t>单击此处编辑母版文本样式</a:t>
            </a:r>
            <a:endParaRPr lang="zh-CN" altLang="en-US" dirty="0" smtClean="0"/>
          </a:p>
        </p:txBody>
      </p:sp>
      <p:sp>
        <p:nvSpPr>
          <p:cNvPr id="4" name="KSO_BC1"/>
          <p:cNvSpPr>
            <a:spLocks noGrp="1"/>
          </p:cNvSpPr>
          <p:nvPr>
            <p:ph sz="half" idx="2"/>
          </p:nvPr>
        </p:nvSpPr>
        <p:spPr>
          <a:xfrm>
            <a:off x="824577" y="1650206"/>
            <a:ext cx="3868340" cy="2763441"/>
          </a:xfrm>
        </p:spPr>
        <p:txBody>
          <a:bodyPr/>
          <a:lstStyle>
            <a:lvl1pPr>
              <a:defRPr sz="1800"/>
            </a:lvl1pPr>
            <a:lvl2pPr marL="405130" indent="-134620">
              <a:spcAft>
                <a:spcPts val="0"/>
              </a:spcAft>
              <a:buClr>
                <a:schemeClr val="tx1"/>
              </a:buClr>
              <a:buFont typeface="Arial" panose="020B0604020202020204" pitchFamily="34" charset="0"/>
              <a:buChar char="•"/>
              <a:defRPr sz="1500"/>
            </a:lvl2pPr>
            <a:lvl3pPr marL="621030" indent="-134620">
              <a:buFont typeface="Arial" panose="020B0604020202020204" pitchFamily="34" charset="0"/>
              <a:buChar char="•"/>
              <a:defRPr sz="1350"/>
            </a:lvl3pPr>
            <a:lvl4pPr indent="-134620">
              <a:defRPr sz="1350"/>
            </a:lvl4pPr>
            <a:lvl5pPr>
              <a:defRPr sz="1350"/>
            </a:lvl5pPr>
          </a:lstStyle>
          <a:p>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Text Placeholder 4"/>
          <p:cNvSpPr>
            <a:spLocks noGrp="1"/>
          </p:cNvSpPr>
          <p:nvPr>
            <p:ph type="body" sz="quarter" idx="3"/>
          </p:nvPr>
        </p:nvSpPr>
        <p:spPr>
          <a:xfrm>
            <a:off x="4823885" y="1032272"/>
            <a:ext cx="3887391" cy="617934"/>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dirty="0" smtClean="0"/>
              <a:t>单击此处编辑母版文本样式</a:t>
            </a:r>
            <a:endParaRPr lang="zh-CN" altLang="en-US" dirty="0" smtClean="0"/>
          </a:p>
        </p:txBody>
      </p:sp>
      <p:sp>
        <p:nvSpPr>
          <p:cNvPr id="6" name="KSO_BC2"/>
          <p:cNvSpPr>
            <a:spLocks noGrp="1"/>
          </p:cNvSpPr>
          <p:nvPr>
            <p:ph sz="quarter" idx="4"/>
          </p:nvPr>
        </p:nvSpPr>
        <p:spPr>
          <a:xfrm>
            <a:off x="4823885" y="1650206"/>
            <a:ext cx="3887391" cy="2763441"/>
          </a:xfrm>
        </p:spPr>
        <p:txBody>
          <a:bodyPr/>
          <a:lstStyle>
            <a:lvl1pPr>
              <a:defRPr sz="1800"/>
            </a:lvl1pPr>
            <a:lvl2pPr marL="554355" indent="-257175">
              <a:spcAft>
                <a:spcPts val="0"/>
              </a:spcAft>
              <a:buClr>
                <a:schemeClr val="tx1"/>
              </a:buClr>
              <a:buFont typeface="Arial" panose="020B0604020202020204" pitchFamily="34" charset="0"/>
              <a:buChar char="•"/>
              <a:defRPr/>
            </a:lvl2pPr>
            <a:lvl3pPr>
              <a:defRPr sz="1350"/>
            </a:lvl3pPr>
            <a:lvl4pPr>
              <a:defRPr sz="1350"/>
            </a:lvl4pPr>
            <a:lvl5pPr>
              <a:defRPr sz="1350"/>
            </a:lvl5pPr>
          </a:lstStyle>
          <a:p>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7" name="日期占位符 6"/>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406400" y="2789100"/>
            <a:ext cx="3083400" cy="688500"/>
          </a:xfrm>
        </p:spPr>
        <p:txBody>
          <a:bodyPr/>
          <a:lstStyle>
            <a:lvl1pPr algn="ctr">
              <a:defRPr/>
            </a:lvl1pPr>
          </a:lstStyle>
          <a:p>
            <a:r>
              <a:rPr lang="zh-CN" altLang="en-US" dirty="0" smtClean="0"/>
              <a:t>编辑标题</a:t>
            </a:r>
            <a:endParaRPr lang="zh-CN" altLang="en-US" dirty="0"/>
          </a:p>
        </p:txBody>
      </p:sp>
      <p:cxnSp>
        <p:nvCxnSpPr>
          <p:cNvPr id="6" name="直接连接符 5"/>
          <p:cNvCxnSpPr/>
          <p:nvPr>
            <p:custDataLst>
              <p:tags r:id="rId2"/>
            </p:custDataLst>
          </p:nvPr>
        </p:nvCxnSpPr>
        <p:spPr>
          <a:xfrm rot="5400000">
            <a:off x="3779099" y="2565123"/>
            <a:ext cx="5130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custDataLst>
              <p:tags r:id="rId3"/>
            </p:custDataLst>
          </p:nvPr>
        </p:nvCxnSpPr>
        <p:spPr>
          <a:xfrm rot="5400000">
            <a:off x="3911174" y="2565123"/>
            <a:ext cx="5130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a:off x="0" y="2854114"/>
            <a:ext cx="9144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5"/>
            </p:custDataLst>
          </p:nvPr>
        </p:nvCxnSpPr>
        <p:spPr>
          <a:xfrm>
            <a:off x="0" y="2978698"/>
            <a:ext cx="9144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custDataLst>
              <p:tags r:id="rId6"/>
            </p:custDataLst>
          </p:nvPr>
        </p:nvCxnSpPr>
        <p:spPr>
          <a:xfrm>
            <a:off x="0" y="3412824"/>
            <a:ext cx="9144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sp>
        <p:nvSpPr>
          <p:cNvPr id="3" name="日期占位符 2"/>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65CFA8F-A52A-4C8E-8BE0-81C0E1772645}" type="slidenum">
              <a:rPr lang="zh-CN" altLang="en-US" smtClean="0"/>
            </a:fld>
            <a:endParaRPr lang="zh-CN" altLang="en-US"/>
          </a:p>
        </p:txBody>
      </p:sp>
      <p:cxnSp>
        <p:nvCxnSpPr>
          <p:cNvPr id="10" name="直接连接符 9"/>
          <p:cNvCxnSpPr/>
          <p:nvPr>
            <p:custDataLst>
              <p:tags r:id="rId7"/>
            </p:custDataLst>
          </p:nvPr>
        </p:nvCxnSpPr>
        <p:spPr>
          <a:xfrm>
            <a:off x="0" y="3290792"/>
            <a:ext cx="9144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934644" y="342900"/>
            <a:ext cx="2949178" cy="1200150"/>
          </a:xfrm>
        </p:spPr>
        <p:txBody>
          <a:bodyPr anchor="b"/>
          <a:lstStyle>
            <a:lvl1pPr>
              <a:defRPr sz="18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4082125" y="740572"/>
            <a:ext cx="4629150" cy="3655219"/>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zh-CN" altLang="en-US" smtClean="0"/>
              <a:t>单击图标添加图片</a:t>
            </a:r>
            <a:endParaRPr lang="en-US" dirty="0"/>
          </a:p>
        </p:txBody>
      </p:sp>
      <p:sp>
        <p:nvSpPr>
          <p:cNvPr id="4" name="KSO_BC2"/>
          <p:cNvSpPr>
            <a:spLocks noGrp="1"/>
          </p:cNvSpPr>
          <p:nvPr>
            <p:ph type="body" sz="half" idx="2"/>
          </p:nvPr>
        </p:nvSpPr>
        <p:spPr>
          <a:xfrm>
            <a:off x="934644" y="1543050"/>
            <a:ext cx="2949178" cy="2858691"/>
          </a:xfrm>
        </p:spPr>
        <p:txBody>
          <a:bodyPr>
            <a:normAutofit/>
          </a:bodyPr>
          <a:lstStyle>
            <a:lvl1pPr marL="0" indent="0">
              <a:buNone/>
              <a:defRPr sz="135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896824" y="273844"/>
            <a:ext cx="886883" cy="4606269"/>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1321905" y="273844"/>
            <a:ext cx="6481785" cy="4606269"/>
          </a:xfrm>
        </p:spPr>
        <p:txBody>
          <a:bodyPr vert="eaVert"/>
          <a:lstStyle>
            <a:lvl1pPr>
              <a:defRPr sz="1800"/>
            </a:lvl1pPr>
            <a:lvl2pPr marL="0" indent="0">
              <a:buNone/>
              <a:defRPr/>
            </a:lvl2pPr>
            <a:lvl3pPr>
              <a:defRPr sz="1500"/>
            </a:lvl3pPr>
            <a:lvl4pPr>
              <a:defRPr sz="1350"/>
            </a:lvl4pPr>
            <a:lvl5pPr>
              <a:defRPr sz="1350"/>
            </a:lvl5pPr>
            <a:lvl6pPr>
              <a:defRPr sz="1350"/>
            </a:lvl6pPr>
          </a:lstStyle>
          <a:p>
            <a:pPr lvl="0"/>
            <a:r>
              <a:rPr lang="zh-CN" altLang="en-US" dirty="0" smtClean="0"/>
              <a:t>单击此处编辑母版文本样式</a:t>
            </a:r>
            <a:endParaRPr lang="en-US" altLang="zh-CN" dirty="0" smtClean="0"/>
          </a:p>
          <a:p>
            <a:pPr lvl="2"/>
            <a:r>
              <a:rPr lang="zh-CN" altLang="en-US" dirty="0" smtClean="0"/>
              <a:t>第二级</a:t>
            </a:r>
            <a:endParaRPr lang="en-US" altLang="zh-CN" dirty="0" smtClean="0"/>
          </a:p>
          <a:p>
            <a:pPr lvl="3"/>
            <a:r>
              <a:rPr lang="zh-CN" altLang="en-US" dirty="0" smtClean="0"/>
              <a:t>第三级</a:t>
            </a:r>
            <a:endParaRPr lang="en-US" altLang="zh-CN" dirty="0" smtClean="0"/>
          </a:p>
          <a:p>
            <a:pPr lvl="4"/>
            <a:r>
              <a:rPr lang="zh-CN" altLang="en-US" dirty="0" smtClean="0"/>
              <a:t>第四级</a:t>
            </a:r>
            <a:endParaRPr lang="en-US" altLang="zh-CN" dirty="0" smtClean="0"/>
          </a:p>
          <a:p>
            <a:pPr lvl="5"/>
            <a:r>
              <a:rPr lang="zh-CN" altLang="en-US" dirty="0" smtClean="0"/>
              <a:t>第五级</a:t>
            </a:r>
            <a:endParaRPr lang="zh-CN" altLang="en-US" dirty="0" smtClean="0"/>
          </a:p>
        </p:txBody>
      </p:sp>
      <p:sp>
        <p:nvSpPr>
          <p:cNvPr id="4" name="日期占位符 3"/>
          <p:cNvSpPr>
            <a:spLocks noGrp="1"/>
          </p:cNvSpPr>
          <p:nvPr>
            <p:ph type="dt" sz="half" idx="10"/>
          </p:nvPr>
        </p:nvSpPr>
        <p:spPr/>
        <p:txBody>
          <a:bodyPr/>
          <a:lstStyle/>
          <a:p>
            <a:fld id="{019BD157-D4F1-4157-8F92-0FB3CBF7FE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5CFA8F-A52A-4C8E-8BE0-81C0E177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图片 11"/>
          <p:cNvPicPr>
            <a:picLocks noChangeAspect="1"/>
          </p:cNvPicPr>
          <p:nvPr/>
        </p:nvPicPr>
        <p:blipFill rotWithShape="1">
          <a:blip r:embed="rId12">
            <a:extLst>
              <a:ext uri="{28A0092B-C50C-407E-A947-70E740481C1C}">
                <a14:useLocalDpi xmlns:a14="http://schemas.microsoft.com/office/drawing/2010/main" val="0"/>
              </a:ext>
            </a:extLst>
          </a:blip>
          <a:srcRect l="1474" t="26028" r="6166" b="4484"/>
          <a:stretch>
            <a:fillRect/>
          </a:stretch>
        </p:blipFill>
        <p:spPr>
          <a:xfrm>
            <a:off x="-1" y="1753372"/>
            <a:ext cx="5924552" cy="3390128"/>
          </a:xfrm>
          <a:prstGeom prst="rect">
            <a:avLst/>
          </a:prstGeom>
        </p:spPr>
      </p:pic>
      <p:sp>
        <p:nvSpPr>
          <p:cNvPr id="3" name="KSO_BC1"/>
          <p:cNvSpPr>
            <a:spLocks noGrp="1"/>
          </p:cNvSpPr>
          <p:nvPr>
            <p:ph type="body" idx="1"/>
          </p:nvPr>
        </p:nvSpPr>
        <p:spPr>
          <a:xfrm>
            <a:off x="854015" y="850106"/>
            <a:ext cx="7866654" cy="3825107"/>
          </a:xfrm>
          <a:prstGeom prst="rect">
            <a:avLst/>
          </a:prstGeom>
        </p:spPr>
        <p:txBody>
          <a:bodyPr vert="horz" lIns="91440" tIns="45720" rIns="91440" bIns="45720" rtlCol="0">
            <a:normAutofit/>
          </a:bodyPr>
          <a:lstStyle/>
          <a:p>
            <a:r>
              <a:rPr lang="zh-CN" altLang="en-US" dirty="0" smtClean="0"/>
              <a:t>单击此处编辑母版文本样式</a:t>
            </a:r>
            <a:endParaRPr lang="zh-CN" altLang="en-US" dirty="0" smtClean="0"/>
          </a:p>
          <a:p>
            <a:pPr lvl="1"/>
            <a:r>
              <a:rPr lang="en-US" altLang="zh-CN" dirty="0" smtClean="0"/>
              <a:t>	</a:t>
            </a:r>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a:p>
            <a:pPr lvl="1"/>
            <a:endParaRPr lang="zh-CN" altLang="en-US" dirty="0" smtClean="0"/>
          </a:p>
        </p:txBody>
      </p:sp>
      <p:sp>
        <p:nvSpPr>
          <p:cNvPr id="2" name="KSO_BT1"/>
          <p:cNvSpPr>
            <a:spLocks noGrp="1"/>
          </p:cNvSpPr>
          <p:nvPr>
            <p:ph type="title"/>
          </p:nvPr>
        </p:nvSpPr>
        <p:spPr>
          <a:xfrm>
            <a:off x="504826" y="160439"/>
            <a:ext cx="8215844" cy="597008"/>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solidFill>
              </a:defRPr>
            </a:lvl1pPr>
          </a:lstStyle>
          <a:p>
            <a:fld id="{019BD157-D4F1-4157-8F92-0FB3CBF7FE77}"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solidFill>
              </a:defRPr>
            </a:lvl1pPr>
          </a:lstStyle>
          <a:p>
            <a:fld id="{B65CFA8F-A52A-4C8E-8BE0-81C0E177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514350" rtl="0" eaLnBrk="1" latinLnBrk="0" hangingPunct="1">
        <a:lnSpc>
          <a:spcPct val="90000"/>
        </a:lnSpc>
        <a:spcBef>
          <a:spcPct val="0"/>
        </a:spcBef>
        <a:buNone/>
        <a:defRPr sz="2400" b="0" i="0" kern="1200" baseline="0">
          <a:solidFill>
            <a:schemeClr val="accent1"/>
          </a:solidFill>
          <a:effectLst/>
          <a:latin typeface="+mj-lt"/>
          <a:ea typeface="+mj-ea"/>
          <a:cs typeface="+mj-cs"/>
        </a:defRPr>
      </a:lvl1pPr>
    </p:titleStyle>
    <p:bodyStyle>
      <a:lvl1pPr marL="271780" indent="-271145" algn="just" defTabSz="514350" rtl="0" eaLnBrk="1" latinLnBrk="0" hangingPunct="1">
        <a:lnSpc>
          <a:spcPct val="110000"/>
        </a:lnSpc>
        <a:spcBef>
          <a:spcPts val="900"/>
        </a:spcBef>
        <a:spcAft>
          <a:spcPts val="0"/>
        </a:spcAft>
        <a:buClr>
          <a:schemeClr val="accent2"/>
        </a:buClr>
        <a:buSzPct val="50000"/>
        <a:buFont typeface="Wingdings 2" panose="05020102010507070707" pitchFamily="18" charset="2"/>
        <a:buChar char=""/>
        <a:defRPr lang="zh-CN" altLang="en-US" sz="1800" b="0" kern="1200" baseline="0" dirty="0" smtClean="0">
          <a:solidFill>
            <a:schemeClr val="tx2"/>
          </a:solidFill>
          <a:latin typeface="+mn-lt"/>
          <a:ea typeface="+mn-ea"/>
          <a:cs typeface="+mn-cs"/>
        </a:defRPr>
      </a:lvl1pPr>
      <a:lvl2pPr marL="269875" indent="0" algn="just" defTabSz="514350" rtl="0" eaLnBrk="1" latinLnBrk="0" hangingPunct="1">
        <a:spcBef>
          <a:spcPts val="0"/>
        </a:spcBef>
        <a:spcAft>
          <a:spcPts val="0"/>
        </a:spcAft>
        <a:buClrTx/>
        <a:buFont typeface="Arial" panose="020B0604020202020204" pitchFamily="34" charset="0"/>
        <a:buChar char="•"/>
        <a:defRPr sz="1500" b="0" kern="1200" baseline="0">
          <a:solidFill>
            <a:schemeClr val="tx1"/>
          </a:solidFill>
          <a:latin typeface="+mn-lt"/>
          <a:ea typeface="+mn-ea"/>
          <a:cs typeface="+mn-cs"/>
        </a:defRPr>
      </a:lvl2pPr>
      <a:lvl3pPr marL="643255" indent="-128270" algn="l" defTabSz="514350" rtl="0" eaLnBrk="1" latinLnBrk="0" hangingPunct="1">
        <a:lnSpc>
          <a:spcPct val="90000"/>
        </a:lnSpc>
        <a:spcBef>
          <a:spcPts val="280"/>
        </a:spcBef>
        <a:buFont typeface="Arial" panose="020B0604020202020204" pitchFamily="34" charset="0"/>
        <a:buChar char="•"/>
        <a:defRPr sz="1350" kern="1200">
          <a:solidFill>
            <a:schemeClr val="tx1"/>
          </a:solidFill>
          <a:latin typeface="+mn-lt"/>
          <a:ea typeface="+mn-ea"/>
          <a:cs typeface="+mn-cs"/>
        </a:defRPr>
      </a:lvl3pPr>
      <a:lvl4pPr marL="900430" indent="-128270" algn="l" defTabSz="514350" rtl="0" eaLnBrk="1" latinLnBrk="0" hangingPunct="1">
        <a:lnSpc>
          <a:spcPct val="90000"/>
        </a:lnSpc>
        <a:spcBef>
          <a:spcPts val="280"/>
        </a:spcBef>
        <a:buFont typeface="Arial" panose="020B0604020202020204" pitchFamily="34" charset="0"/>
        <a:buChar char="•"/>
        <a:defRPr sz="1350" kern="1200">
          <a:solidFill>
            <a:schemeClr val="tx1"/>
          </a:solidFill>
          <a:latin typeface="+mn-lt"/>
          <a:ea typeface="+mn-ea"/>
          <a:cs typeface="+mn-cs"/>
        </a:defRPr>
      </a:lvl4pPr>
      <a:lvl5pPr marL="1157605" indent="-128270" algn="l" defTabSz="514350" rtl="0" eaLnBrk="1" latinLnBrk="0" hangingPunct="1">
        <a:lnSpc>
          <a:spcPct val="90000"/>
        </a:lnSpc>
        <a:spcBef>
          <a:spcPts val="280"/>
        </a:spcBef>
        <a:buFont typeface="Arial" panose="020B0604020202020204" pitchFamily="34" charset="0"/>
        <a:buChar char="•"/>
        <a:defRPr sz="1350" kern="1200">
          <a:solidFill>
            <a:schemeClr val="tx1"/>
          </a:solidFill>
          <a:latin typeface="+mn-lt"/>
          <a:ea typeface="+mn-ea"/>
          <a:cs typeface="+mn-cs"/>
        </a:defRPr>
      </a:lvl5pPr>
      <a:lvl6pPr marL="141478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6pPr>
      <a:lvl7pPr marL="167195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0.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hyperlink" Target="mailto:email&#20449;&#31665;&#21457;&#36865;&#21040;&#19977;&#38498;&#31185;&#30740;&#22788;scidept@bjmu.edu.cn" TargetMode="Externa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40.xml"/><Relationship Id="rId4" Type="http://schemas.openxmlformats.org/officeDocument/2006/relationships/hyperlink" Target="http://www.nsfc.gov.cn/publish/portal0/tab38/info53551.htm" TargetMode="External"/><Relationship Id="rId3" Type="http://schemas.openxmlformats.org/officeDocument/2006/relationships/hyperlink" Target="http://www.nsfc.gov.cn/publish/portal0/tab229/info48335.htm" TargetMode="External"/><Relationship Id="rId2" Type="http://schemas.openxmlformats.org/officeDocument/2006/relationships/tags" Target="../tags/tag39.xml"/><Relationship Id="rId1" Type="http://schemas.openxmlformats.org/officeDocument/2006/relationships/tags" Target="../tags/tag38.xml"/></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3335020" y="4352290"/>
            <a:ext cx="4418965" cy="569595"/>
          </a:xfrm>
        </p:spPr>
        <p:txBody>
          <a:bodyPr>
            <a:noAutofit/>
            <a:scene3d>
              <a:camera prst="orthographicFront"/>
              <a:lightRig rig="threePt" dir="t"/>
            </a:scene3d>
          </a:bodyPr>
          <a:lstStyle/>
          <a:p>
            <a:r>
              <a:rPr altLang="zh-CN" sz="1800" b="1" dirty="0" err="1">
                <a:solidFill>
                  <a:schemeClr val="tx1"/>
                </a:solidFill>
                <a:effectLst>
                  <a:outerShdw blurRad="38100" dist="19050" dir="2700000" algn="tl" rotWithShape="0">
                    <a:schemeClr val="dk1">
                      <a:alpha val="40000"/>
                    </a:schemeClr>
                  </a:outerShdw>
                </a:effectLst>
                <a:sym typeface="+mn-ea"/>
              </a:rPr>
              <a:t>科研处      戴婉薇</a:t>
            </a:r>
            <a:endParaRPr altLang="zh-CN" sz="1800" b="1" dirty="0" err="1">
              <a:solidFill>
                <a:schemeClr val="tx1"/>
              </a:solidFill>
              <a:effectLst>
                <a:outerShdw blurRad="38100" dist="19050" dir="2700000" algn="tl" rotWithShape="0">
                  <a:schemeClr val="dk1">
                    <a:alpha val="40000"/>
                  </a:schemeClr>
                </a:outerShdw>
              </a:effectLst>
              <a:sym typeface="+mn-ea"/>
            </a:endParaRPr>
          </a:p>
          <a:p>
            <a:r>
              <a:rPr lang="en-US" altLang="zh-CN" sz="1800" b="1" dirty="0" err="1">
                <a:solidFill>
                  <a:schemeClr val="tx1"/>
                </a:solidFill>
                <a:effectLst>
                  <a:outerShdw blurRad="38100" dist="19050" dir="2700000" algn="tl" rotWithShape="0">
                    <a:schemeClr val="dk1">
                      <a:alpha val="40000"/>
                    </a:schemeClr>
                  </a:outerShdw>
                </a:effectLst>
                <a:sym typeface="+mn-ea"/>
              </a:rPr>
              <a:t>82265877/15011963563</a:t>
            </a:r>
            <a:endParaRPr lang="en-US" altLang="zh-CN" sz="1800" b="1" dirty="0" err="1">
              <a:solidFill>
                <a:schemeClr val="tx1"/>
              </a:solidFill>
              <a:effectLst>
                <a:outerShdw blurRad="38100" dist="19050" dir="2700000" algn="tl" rotWithShape="0">
                  <a:schemeClr val="dk1">
                    <a:alpha val="40000"/>
                  </a:schemeClr>
                </a:outerShdw>
              </a:effectLst>
              <a:sym typeface="+mn-ea"/>
            </a:endParaRPr>
          </a:p>
          <a:p>
            <a:r>
              <a:rPr lang="en-US" altLang="zh-CN" sz="1800" b="1" dirty="0" err="1">
                <a:solidFill>
                  <a:schemeClr val="tx1"/>
                </a:solidFill>
                <a:effectLst>
                  <a:outerShdw blurRad="38100" dist="19050" dir="2700000" algn="tl" rotWithShape="0">
                    <a:schemeClr val="dk1">
                      <a:alpha val="40000"/>
                    </a:schemeClr>
                  </a:outerShdw>
                </a:effectLst>
                <a:sym typeface="+mn-ea"/>
              </a:rPr>
              <a:t>scidept@bjmu.edu.cn</a:t>
            </a:r>
            <a:endParaRPr lang="en-US" altLang="zh-CN" sz="1800" b="1" dirty="0" err="1">
              <a:solidFill>
                <a:schemeClr val="tx1"/>
              </a:solidFill>
              <a:effectLst>
                <a:outerShdw blurRad="38100" dist="19050" dir="2700000" algn="tl" rotWithShape="0">
                  <a:schemeClr val="dk1">
                    <a:alpha val="40000"/>
                  </a:schemeClr>
                </a:outerShdw>
              </a:effectLst>
              <a:sym typeface="+mn-ea"/>
            </a:endParaRPr>
          </a:p>
          <a:p>
            <a:endParaRPr lang="en-US" altLang="zh-CN" sz="1800" b="1" dirty="0" err="1">
              <a:solidFill>
                <a:schemeClr val="tx1"/>
              </a:solidFill>
              <a:effectLst>
                <a:outerShdw blurRad="38100" dist="19050" dir="2700000" algn="tl" rotWithShape="0">
                  <a:schemeClr val="dk1">
                    <a:alpha val="40000"/>
                  </a:schemeClr>
                </a:outerShdw>
              </a:effectLst>
              <a:sym typeface="+mn-ea"/>
            </a:endParaRPr>
          </a:p>
          <a:p>
            <a:endParaRPr lang="en-US" altLang="zh-CN" sz="550" b="1" dirty="0" err="1">
              <a:solidFill>
                <a:schemeClr val="tx1"/>
              </a:solidFill>
              <a:effectLst>
                <a:outerShdw blurRad="38100" dist="19050" dir="2700000" algn="tl" rotWithShape="0">
                  <a:schemeClr val="dk1">
                    <a:alpha val="40000"/>
                  </a:schemeClr>
                </a:outerShdw>
                <a:reflection blurRad="6350" stA="60000" endA="900" endPos="60000" dist="29997" dir="5400000" sy="-100000" algn="bl" rotWithShape="0"/>
              </a:effectLst>
              <a:sym typeface="+mn-ea"/>
            </a:endParaRPr>
          </a:p>
        </p:txBody>
      </p:sp>
      <p:sp>
        <p:nvSpPr>
          <p:cNvPr id="4" name="标题 2"/>
          <p:cNvSpPr>
            <a:spLocks noGrp="1"/>
          </p:cNvSpPr>
          <p:nvPr/>
        </p:nvSpPr>
        <p:spPr>
          <a:xfrm>
            <a:off x="1002030" y="906780"/>
            <a:ext cx="8980805" cy="1360805"/>
          </a:xfrm>
          <a:prstGeom prst="rect">
            <a:avLst/>
          </a:prstGeom>
        </p:spPr>
        <p:txBody>
          <a:bodyPr vert="horz" lIns="91440" tIns="45720" rIns="91440" bIns="45720" rtlCol="0" anchor="b"/>
          <a:lstStyle>
            <a:lvl1pPr algn="l" defTabSz="685800" rtl="0" eaLnBrk="1" latinLnBrk="0" hangingPunct="1">
              <a:lnSpc>
                <a:spcPct val="90000"/>
              </a:lnSpc>
              <a:spcBef>
                <a:spcPct val="0"/>
              </a:spcBef>
              <a:buNone/>
              <a:defRPr sz="2400" b="1" i="0" kern="1200" baseline="0">
                <a:gradFill>
                  <a:gsLst>
                    <a:gs pos="34000">
                      <a:schemeClr val="accent2"/>
                    </a:gs>
                    <a:gs pos="1000">
                      <a:schemeClr val="accent1"/>
                    </a:gs>
                    <a:gs pos="97248">
                      <a:schemeClr val="accent3"/>
                    </a:gs>
                    <a:gs pos="67000">
                      <a:schemeClr val="accent5"/>
                    </a:gs>
                  </a:gsLst>
                  <a:lin ang="0" scaled="1"/>
                </a:gradFill>
                <a:effectLst/>
                <a:latin typeface="Arial Black" panose="020B0A04020102020204" pitchFamily="34" charset="0"/>
                <a:ea typeface="微软雅黑" panose="020B0503020204020204" pitchFamily="34" charset="-122"/>
                <a:cs typeface="+mj-cs"/>
              </a:defRPr>
            </a:lvl1pPr>
          </a:lstStyle>
          <a:p>
            <a:pPr algn="l"/>
            <a:r>
              <a:rPr lang="en-US" altLang="zh-CN" sz="5400">
                <a:effectLst>
                  <a:reflection blurRad="6350" stA="55000" endA="300" endPos="45500" dir="5400000" sy="-100000" algn="bl" rotWithShape="0"/>
                </a:effectLst>
              </a:rPr>
              <a:t>2017</a:t>
            </a:r>
            <a:r>
              <a:rPr lang="zh-CN" altLang="en-US" sz="5400">
                <a:effectLst>
                  <a:reflection blurRad="6350" stA="55000" endA="300" endPos="45500" dir="5400000" sy="-100000" algn="bl" rotWithShape="0"/>
                </a:effectLst>
              </a:rPr>
              <a:t>年度</a:t>
            </a:r>
            <a:endParaRPr lang="zh-CN" altLang="en-US" sz="5400">
              <a:effectLst>
                <a:reflection blurRad="6350" stA="55000" endA="300" endPos="45500" dir="5400000" sy="-100000" algn="bl" rotWithShape="0"/>
              </a:effectLst>
            </a:endParaRPr>
          </a:p>
          <a:p>
            <a:pPr algn="ctr"/>
            <a:r>
              <a:rPr lang="en-US" altLang="zh-CN" sz="5400">
                <a:effectLst>
                  <a:reflection blurRad="6350" stA="55000" endA="300" endPos="45500" dir="5400000" sy="-100000" algn="bl" rotWithShape="0"/>
                </a:effectLst>
              </a:rPr>
              <a:t>NSFC</a:t>
            </a:r>
            <a:r>
              <a:rPr lang="zh-CN" altLang="en-US" sz="5400">
                <a:effectLst>
                  <a:reflection blurRad="6350" stA="55000" endA="300" endPos="45500" dir="5400000" sy="-100000" algn="bl" rotWithShape="0"/>
                </a:effectLst>
              </a:rPr>
              <a:t>基金布置会</a:t>
            </a:r>
            <a:endParaRPr lang="zh-CN" altLang="en-US" sz="5400">
              <a:effectLst>
                <a:reflection blurRad="6350" stA="55000" endA="300" endPos="45500" dir="5400000" sy="-100000" algn="bl" rotWithShape="0"/>
              </a:effectLs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8640" y="35640"/>
            <a:ext cx="5829300" cy="857250"/>
          </a:xfrm>
        </p:spPr>
        <p:txBody>
          <a:bodyPr/>
          <a:lstStyle/>
          <a:p>
            <a:r>
              <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各科室申报中标情况</a:t>
            </a:r>
            <a:endPar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graphicFrame>
        <p:nvGraphicFramePr>
          <p:cNvPr id="6" name="内容占位符 5"/>
          <p:cNvGraphicFramePr>
            <a:graphicFrameLocks noGrp="1"/>
          </p:cNvGraphicFramePr>
          <p:nvPr>
            <p:ph sz="quarter" idx="1"/>
          </p:nvPr>
        </p:nvGraphicFramePr>
        <p:xfrm>
          <a:off x="384810" y="835025"/>
          <a:ext cx="8239125" cy="4166870"/>
        </p:xfrm>
        <a:graphic>
          <a:graphicData uri="http://schemas.openxmlformats.org/drawingml/2006/table">
            <a:tbl>
              <a:tblPr firstRow="1" bandRow="1">
                <a:tableStyleId>{B301B821-A1FF-4177-AEE7-76D212191A09}</a:tableStyleId>
              </a:tblPr>
              <a:tblGrid>
                <a:gridCol w="1667510"/>
                <a:gridCol w="1231900"/>
                <a:gridCol w="1261745"/>
                <a:gridCol w="1621790"/>
                <a:gridCol w="1124585"/>
                <a:gridCol w="1331595"/>
              </a:tblGrid>
              <a:tr h="321310">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科室</a:t>
                      </a:r>
                      <a:endParaRPr lang="zh-CN" altLang="en-US" sz="1350" u="none" dirty="0"/>
                    </a:p>
                  </a:txBody>
                  <a:tcPr marL="0" marR="0" marT="0" marB="0" anchor="ctr"/>
                </a:tc>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申报数</a:t>
                      </a:r>
                      <a:endParaRPr lang="zh-CN" altLang="en-US" sz="1350" u="none" dirty="0"/>
                    </a:p>
                  </a:txBody>
                  <a:tcPr marL="0" marR="0" marT="0" marB="0" anchor="ctr"/>
                </a:tc>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中标数</a:t>
                      </a:r>
                      <a:endParaRPr lang="zh-CN" altLang="en-US" sz="1350" u="none" dirty="0"/>
                    </a:p>
                  </a:txBody>
                  <a:tcPr marL="0" marR="0" marT="0" marB="0" anchor="ctr"/>
                </a:tc>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科室</a:t>
                      </a:r>
                      <a:endParaRPr lang="zh-CN" altLang="en-US" sz="1350" u="none" dirty="0"/>
                    </a:p>
                  </a:txBody>
                  <a:tcPr marL="0" marR="0" marT="0" marB="0" anchor="ctr"/>
                </a:tc>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申报数</a:t>
                      </a:r>
                      <a:endParaRPr lang="zh-CN" altLang="en-US" sz="1350" u="none" dirty="0"/>
                    </a:p>
                  </a:txBody>
                  <a:tcPr marL="0" marR="0" marT="0" marB="0" anchor="ctr"/>
                </a:tc>
                <a:tc>
                  <a:txBody>
                    <a:bodyPr/>
                    <a:lstStyle>
                      <a:defPPr>
                        <a:defRPr lang="zh-CN" b="1">
                          <a:solidFill>
                            <a:schemeClr val="lt1"/>
                          </a:solidFill>
                        </a:defRPr>
                      </a:defPPr>
                      <a:lvl1pPr marL="0" algn="l" defTabSz="914400" rtl="0" eaLnBrk="1" latinLnBrk="0" hangingPunct="1">
                        <a:defRPr sz="1800" b="1" kern="1200">
                          <a:solidFill>
                            <a:schemeClr val="lt1"/>
                          </a:solidFill>
                          <a:latin typeface="+mn-lt"/>
                          <a:ea typeface="+mn-ea"/>
                          <a:cs typeface="+mn-cs"/>
                        </a:defRPr>
                      </a:lvl1pPr>
                      <a:lvl2pPr marL="457200" algn="l" defTabSz="914400" rtl="0" eaLnBrk="1" latinLnBrk="0" hangingPunct="1">
                        <a:defRPr sz="1800" b="1" kern="1200">
                          <a:solidFill>
                            <a:schemeClr val="lt1"/>
                          </a:solidFill>
                          <a:latin typeface="+mn-lt"/>
                          <a:ea typeface="+mn-ea"/>
                          <a:cs typeface="+mn-cs"/>
                        </a:defRPr>
                      </a:lvl2pPr>
                      <a:lvl3pPr marL="914400" algn="l" defTabSz="914400" rtl="0" eaLnBrk="1" latinLnBrk="0" hangingPunct="1">
                        <a:defRPr sz="1800" b="1" kern="1200">
                          <a:solidFill>
                            <a:schemeClr val="lt1"/>
                          </a:solidFill>
                          <a:latin typeface="+mn-lt"/>
                          <a:ea typeface="+mn-ea"/>
                          <a:cs typeface="+mn-cs"/>
                        </a:defRPr>
                      </a:lvl3pPr>
                      <a:lvl4pPr marL="1371600" algn="l" defTabSz="914400" rtl="0" eaLnBrk="1" latinLnBrk="0" hangingPunct="1">
                        <a:defRPr sz="1800" b="1" kern="1200">
                          <a:solidFill>
                            <a:schemeClr val="lt1"/>
                          </a:solidFill>
                          <a:latin typeface="+mn-lt"/>
                          <a:ea typeface="+mn-ea"/>
                          <a:cs typeface="+mn-cs"/>
                        </a:defRPr>
                      </a:lvl4pPr>
                      <a:lvl5pPr marL="1828800" algn="l" defTabSz="914400" rtl="0" eaLnBrk="1" latinLnBrk="0" hangingPunct="1">
                        <a:defRPr sz="1800" b="1" kern="1200">
                          <a:solidFill>
                            <a:schemeClr val="lt1"/>
                          </a:solidFill>
                          <a:latin typeface="+mn-lt"/>
                          <a:ea typeface="+mn-ea"/>
                          <a:cs typeface="+mn-cs"/>
                        </a:defRPr>
                      </a:lvl5pPr>
                      <a:lvl6pPr marL="2286000" algn="l" defTabSz="914400" rtl="0" eaLnBrk="1" latinLnBrk="0" hangingPunct="1">
                        <a:defRPr sz="1800" b="1" kern="1200">
                          <a:solidFill>
                            <a:schemeClr val="lt1"/>
                          </a:solidFill>
                          <a:latin typeface="+mn-lt"/>
                          <a:ea typeface="+mn-ea"/>
                          <a:cs typeface="+mn-cs"/>
                        </a:defRPr>
                      </a:lvl6pPr>
                      <a:lvl7pPr marL="2743200" algn="l" defTabSz="914400" rtl="0" eaLnBrk="1" latinLnBrk="0" hangingPunct="1">
                        <a:defRPr sz="1800" b="1" kern="1200">
                          <a:solidFill>
                            <a:schemeClr val="lt1"/>
                          </a:solidFill>
                          <a:latin typeface="+mn-lt"/>
                          <a:ea typeface="+mn-ea"/>
                          <a:cs typeface="+mn-cs"/>
                        </a:defRPr>
                      </a:lvl7pPr>
                      <a:lvl8pPr marL="3200400" algn="l" defTabSz="914400" rtl="0" eaLnBrk="1" latinLnBrk="0" hangingPunct="1">
                        <a:defRPr sz="1800" b="1" kern="1200">
                          <a:solidFill>
                            <a:schemeClr val="lt1"/>
                          </a:solidFill>
                          <a:latin typeface="+mn-lt"/>
                          <a:ea typeface="+mn-ea"/>
                          <a:cs typeface="+mn-cs"/>
                        </a:defRPr>
                      </a:lvl8pPr>
                      <a:lvl9pPr marL="3657600" algn="l" defTabSz="914400" rtl="0" eaLnBrk="1" latinLnBrk="0" hangingPunct="1">
                        <a:defRPr sz="1800" b="1" kern="1200">
                          <a:solidFill>
                            <a:schemeClr val="lt1"/>
                          </a:solidFill>
                          <a:latin typeface="+mn-lt"/>
                          <a:ea typeface="+mn-ea"/>
                          <a:cs typeface="+mn-cs"/>
                        </a:defRPr>
                      </a:lvl9pPr>
                    </a:lstStyle>
                    <a:p>
                      <a:pPr marL="0" indent="0" algn="ctr">
                        <a:buNone/>
                      </a:pPr>
                      <a:r>
                        <a:rPr lang="zh-CN" altLang="en-US" sz="1350" u="none" dirty="0"/>
                        <a:t>中标数</a:t>
                      </a:r>
                      <a:endParaRPr lang="zh-CN" altLang="en-US" sz="1350" u="none" dirty="0"/>
                    </a:p>
                  </a:txBody>
                  <a:tcPr marL="0" marR="0" marT="0" marB="0" anchor="ctr"/>
                </a:tc>
              </a:tr>
              <a:tr h="32321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妇产科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19</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8</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放疗科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2</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2</a:t>
                      </a:r>
                      <a:endParaRPr lang="zh-CN" altLang="en-US" sz="1350" u="none"/>
                    </a:p>
                  </a:txBody>
                  <a:tcPr marL="0" marR="0" marT="0" marB="0" anchor="ctr"/>
                </a:tc>
              </a:tr>
              <a:tr h="30289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运动医学科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9</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6</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放射科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3</a:t>
                      </a:r>
                      <a:endParaRPr lang="en-US" altLang="zh-CN"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2</a:t>
                      </a:r>
                      <a:endParaRPr lang="en-US" altLang="zh-CN" sz="1350" u="none"/>
                    </a:p>
                  </a:txBody>
                  <a:tcPr marL="0" marR="0" marT="0" marB="0" anchor="ctr"/>
                </a:tc>
              </a:tr>
              <a:tr h="32194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心内科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11</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5</a:t>
                      </a:r>
                      <a:endParaRPr lang="en-US" altLang="zh-CN"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药剂科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6</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2580">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骨科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15</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4</a:t>
                      </a:r>
                      <a:endParaRPr lang="en-US" altLang="zh-CN"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中医科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5</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194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眼科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11</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4</a:t>
                      </a:r>
                      <a:endParaRPr lang="en-US" altLang="zh-CN"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泌尿外科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4</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1310">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检验科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7</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3</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血液科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4</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321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消化科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6</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3</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内分泌科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3</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067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病理科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5</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3</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神经外科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3</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194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呼吸科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5</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3</a:t>
                      </a:r>
                      <a:endParaRPr lang="en-US" altLang="zh-CN"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麻醉科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2</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3215">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普外科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5</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2</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中心实验室</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2</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1</a:t>
                      </a:r>
                      <a:endParaRPr lang="zh-CN" altLang="en-US" sz="1350" u="none"/>
                    </a:p>
                  </a:txBody>
                  <a:tcPr marL="0" marR="0" marT="0" marB="0" anchor="ctr"/>
                </a:tc>
              </a:tr>
              <a:tr h="321310">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神经内科</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zh-CN" altLang="en-US" sz="1350" u="none"/>
                        <a:t>4</a:t>
                      </a:r>
                      <a:endParaRPr lang="zh-CN" altLang="en-US" sz="1350" u="none"/>
                    </a:p>
                  </a:txBody>
                  <a:tcPr marL="0" marR="0" marT="0" marB="0" anchor="ctr"/>
                </a:tc>
                <a:tc>
                  <a:txBody>
                    <a:bodyPr/>
                    <a:lstStyle>
                      <a:defPPr>
                        <a:defRPr lang="zh-CN">
                          <a:solidFill>
                            <a:schemeClr val="dk1"/>
                          </a:solidFill>
                        </a:defRP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gn="ctr">
                        <a:buNone/>
                      </a:pPr>
                      <a:r>
                        <a:rPr lang="en-US" altLang="zh-CN" sz="1350" u="none"/>
                        <a:t>2</a:t>
                      </a:r>
                      <a:endParaRPr lang="en-US" altLang="zh-CN" sz="1350" u="none"/>
                    </a:p>
                  </a:txBody>
                  <a:tcPr marL="0" marR="0" marT="0" marB="0" anchor="ctr"/>
                </a:tc>
                <a:tc>
                  <a:txBody>
                    <a:bodyPr/>
                    <a:lstStyle/>
                    <a:p>
                      <a:pPr marL="0" indent="0" algn="ctr">
                        <a:buNone/>
                      </a:pPr>
                      <a:r>
                        <a:rPr lang="zh-CN" altLang="en-US" sz="1350" u="none"/>
                        <a:t>肾内科</a:t>
                      </a:r>
                      <a:endParaRPr lang="zh-CN" altLang="en-US" sz="1350" u="none"/>
                    </a:p>
                  </a:txBody>
                  <a:tcPr marL="0" marR="0" marT="0" marB="0" anchor="ctr"/>
                </a:tc>
                <a:tc>
                  <a:txBody>
                    <a:bodyPr/>
                    <a:lstStyle/>
                    <a:p>
                      <a:pPr marL="0" indent="0" algn="ctr">
                        <a:buNone/>
                      </a:pPr>
                      <a:r>
                        <a:rPr lang="en-US" altLang="zh-CN" sz="1350" u="none"/>
                        <a:t>1</a:t>
                      </a:r>
                      <a:endParaRPr lang="en-US" altLang="zh-CN" sz="1350" u="none"/>
                    </a:p>
                  </a:txBody>
                  <a:tcPr marL="0" marR="0" marT="0" marB="0" anchor="ctr"/>
                </a:tc>
                <a:tc>
                  <a:txBody>
                    <a:bodyPr/>
                    <a:lstStyle/>
                    <a:p>
                      <a:pPr marL="0" indent="0" algn="ctr">
                        <a:buNone/>
                      </a:pPr>
                      <a:r>
                        <a:rPr lang="en-US" altLang="zh-CN" sz="1350" u="none"/>
                        <a:t>1</a:t>
                      </a:r>
                      <a:endParaRPr lang="en-US" altLang="zh-CN" sz="1350" u="none"/>
                    </a:p>
                  </a:txBody>
                  <a:tcPr marL="0" marR="0" marT="0" marB="0" anchor="ctr"/>
                </a:tc>
              </a:tr>
            </a:tbl>
          </a:graphicData>
        </a:graphic>
      </p:graphicFrame>
      <p:sp>
        <p:nvSpPr>
          <p:cNvPr id="4" name="TextBox 3"/>
          <p:cNvSpPr txBox="1"/>
          <p:nvPr/>
        </p:nvSpPr>
        <p:spPr>
          <a:xfrm>
            <a:off x="1709682" y="4785996"/>
            <a:ext cx="2318385" cy="502920"/>
          </a:xfrm>
          <a:prstGeom prst="rect">
            <a:avLst/>
          </a:prstGeom>
          <a:noFill/>
        </p:spPr>
        <p:txBody>
          <a:bodyPr wrap="none" rtlCol="0">
            <a:spAutoFit/>
          </a:bodyPr>
          <a:lstStyle/>
          <a:p>
            <a:r>
              <a:rPr lang="en-US" altLang="zh-CN" sz="1350" b="1" dirty="0" smtClean="0">
                <a:solidFill>
                  <a:srgbClr val="FF0000"/>
                </a:solidFill>
              </a:rPr>
              <a:t>5</a:t>
            </a:r>
            <a:r>
              <a:rPr lang="zh-CN" altLang="en-US" sz="1350" b="1" dirty="0" smtClean="0">
                <a:solidFill>
                  <a:srgbClr val="FF0000"/>
                </a:solidFill>
              </a:rPr>
              <a:t>个重点学科申报量占</a:t>
            </a:r>
            <a:r>
              <a:rPr lang="en-US" altLang="zh-CN" sz="1350" b="1" dirty="0" smtClean="0">
                <a:solidFill>
                  <a:srgbClr val="FF0000"/>
                </a:solidFill>
              </a:rPr>
              <a:t>38.2%</a:t>
            </a:r>
            <a:endParaRPr lang="zh-CN" altLang="en-US" sz="1350" b="1" dirty="0" smtClean="0">
              <a:solidFill>
                <a:srgbClr val="FF0000"/>
              </a:solidFill>
            </a:endParaRPr>
          </a:p>
          <a:p>
            <a:endParaRPr lang="zh-CN" altLang="en-US" sz="135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zh-CN" altLang="en-US" dirty="0" smtClean="0">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同北京市各医院的比较</a:t>
            </a:r>
            <a:endParaRPr lang="zh-CN" altLang="en-US" b="0" dirty="0" smtClean="0">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endParaRPr>
          </a:p>
        </p:txBody>
      </p:sp>
      <p:graphicFrame>
        <p:nvGraphicFramePr>
          <p:cNvPr id="4" name="内容占位符 3"/>
          <p:cNvGraphicFramePr>
            <a:graphicFrameLocks noGrp="1"/>
          </p:cNvGraphicFramePr>
          <p:nvPr>
            <p:ph idx="1"/>
          </p:nvPr>
        </p:nvGraphicFramePr>
        <p:xfrm>
          <a:off x="419100" y="908559"/>
          <a:ext cx="8291195" cy="3645535"/>
        </p:xfrm>
        <a:graphic>
          <a:graphicData uri="http://schemas.openxmlformats.org/drawingml/2006/table">
            <a:tbl>
              <a:tblPr firstRow="1" bandRow="1">
                <a:tableStyleId>{5C22544A-7EE6-4342-B048-85BDC9FD1C3A}</a:tableStyleId>
              </a:tblPr>
              <a:tblGrid>
                <a:gridCol w="965101"/>
                <a:gridCol w="415354"/>
                <a:gridCol w="691021"/>
                <a:gridCol w="691021"/>
                <a:gridCol w="690492"/>
                <a:gridCol w="691550"/>
                <a:gridCol w="691550"/>
                <a:gridCol w="691021"/>
                <a:gridCol w="691550"/>
                <a:gridCol w="690493"/>
                <a:gridCol w="691021"/>
                <a:gridCol w="691021"/>
              </a:tblGrid>
              <a:tr h="515620">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b="1" u="none" dirty="0" smtClean="0">
                          <a:solidFill>
                            <a:schemeClr val="lt1"/>
                          </a:solidFill>
                          <a:latin typeface="黑体" panose="02010609060101010101" charset="-122"/>
                          <a:ea typeface="黑体" panose="02010609060101010101" charset="-122"/>
                          <a:cs typeface="+mn-cs"/>
                        </a:rPr>
                        <a:t>单位</a:t>
                      </a:r>
                      <a:endParaRPr lang="zh-CN" altLang="en-US" sz="1600" b="1" u="none" dirty="0" smtClean="0">
                        <a:solidFill>
                          <a:schemeClr val="lt1"/>
                        </a:solidFill>
                        <a:latin typeface="黑体" panose="02010609060101010101" charset="-122"/>
                        <a:ea typeface="黑体" panose="02010609060101010101" charset="-122"/>
                        <a:cs typeface="+mn-cs"/>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总计</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面上</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青年</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重点</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b="0" u="none">
                          <a:solidFill>
                            <a:schemeClr val="bg1"/>
                          </a:solidFill>
                          <a:latin typeface="黑体" panose="02010609060101010101" charset="-122"/>
                          <a:ea typeface="黑体" panose="02010609060101010101" charset="-122"/>
                          <a:cs typeface="Arial" panose="020B0604020202020204" pitchFamily="34" charset="0"/>
                        </a:rPr>
                        <a:t>重大</a:t>
                      </a:r>
                      <a:endParaRPr lang="zh-CN" altLang="en-US" sz="1600" b="0" u="none">
                        <a:solidFill>
                          <a:schemeClr val="bg1"/>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p>
                      <a:pPr marL="0" indent="0" algn="ctr">
                        <a:buNone/>
                      </a:pPr>
                      <a:r>
                        <a:rPr lang="zh-CN" altLang="en-US" sz="1600" u="none">
                          <a:latin typeface="黑体" panose="02010609060101010101" charset="-122"/>
                          <a:ea typeface="黑体" panose="02010609060101010101" charset="-122"/>
                        </a:rPr>
                        <a:t>群体</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杰青</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优青</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国际合作</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1" i="0" u="none" kern="1200" baseline="0">
                          <a:solidFill>
                            <a:schemeClr val="lt1"/>
                          </a:solidFill>
                          <a:latin typeface="+mn-lt"/>
                          <a:ea typeface="+mn-ea"/>
                          <a:cs typeface="+mn-cs"/>
                        </a:defRPr>
                      </a:lvl9pPr>
                    </a:lstStyle>
                    <a:p>
                      <a:pPr marL="0" indent="0" algn="ctr">
                        <a:buNone/>
                      </a:pPr>
                      <a:r>
                        <a:rPr lang="zh-CN" altLang="en-US" sz="1600" u="none">
                          <a:latin typeface="黑体" panose="02010609060101010101" charset="-122"/>
                          <a:ea typeface="黑体" panose="02010609060101010101" charset="-122"/>
                        </a:rPr>
                        <a:t>大仪器</a:t>
                      </a:r>
                      <a:endParaRPr lang="zh-CN" altLang="en-US" sz="1600" b="0" u="none">
                        <a:solidFill>
                          <a:srgbClr val="000000"/>
                        </a:solidFill>
                        <a:latin typeface="黑体" panose="02010609060101010101" charset="-122"/>
                        <a:ea typeface="黑体" panose="02010609060101010101" charset="-122"/>
                        <a:cs typeface="Arial" panose="020B0604020202020204" pitchFamily="34" charset="0"/>
                      </a:endParaRPr>
                    </a:p>
                  </a:txBody>
                  <a:tcPr marL="0" marR="0" marT="0" marB="0" anchor="ctr"/>
                </a:tc>
                <a:tc>
                  <a:txBody>
                    <a:bodyPr/>
                    <a:p>
                      <a:pPr marL="0" indent="0" algn="ctr">
                        <a:buNone/>
                      </a:pPr>
                      <a:r>
                        <a:rPr lang="zh-CN" altLang="en-US" sz="1600" u="none">
                          <a:latin typeface="黑体" panose="02010609060101010101" charset="-122"/>
                          <a:ea typeface="黑体" panose="02010609060101010101" charset="-122"/>
                        </a:rPr>
                        <a:t>应急</a:t>
                      </a:r>
                      <a:endParaRPr lang="zh-CN" altLang="en-US" sz="1600" u="none">
                        <a:latin typeface="黑体" panose="02010609060101010101" charset="-122"/>
                        <a:ea typeface="黑体" panose="02010609060101010101" charset="-122"/>
                      </a:endParaRPr>
                    </a:p>
                  </a:txBody>
                  <a:tcPr marL="0" marR="0" marT="0" marB="0" anchor="ctr"/>
                </a:tc>
              </a:tr>
              <a:tr h="313055">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301</a:t>
                      </a:r>
                      <a:r>
                        <a:rPr kumimoji="0" lang="zh-CN" altLang="en-US" sz="1600" b="0" i="0" u="none" kern="1200" baseline="0" dirty="0" smtClean="0">
                          <a:solidFill>
                            <a:schemeClr val="dk1"/>
                          </a:solidFill>
                          <a:latin typeface="黑体" panose="02010609060101010101" charset="-122"/>
                          <a:ea typeface="黑体" panose="02010609060101010101" charset="-122"/>
                          <a:cs typeface="+mn-cs"/>
                        </a:rPr>
                        <a:t>医院</a:t>
                      </a:r>
                      <a:endParaRPr kumimoji="0" lang="zh-CN" altLang="en-US"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85</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50</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32</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1</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1</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1</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r>
              <a:tr h="312420">
                <a:tc>
                  <a:txBody>
                    <a:bodyPr/>
                    <a:lstStyle/>
                    <a:p>
                      <a:pPr marL="0" indent="0" algn="l">
                        <a:buNone/>
                      </a:pPr>
                      <a:r>
                        <a:rPr kumimoji="0" lang="zh-CN" altLang="en-US" sz="1600" b="0" i="0" u="none" kern="1200" baseline="0" dirty="0" smtClean="0">
                          <a:solidFill>
                            <a:schemeClr val="dk1"/>
                          </a:solidFill>
                          <a:latin typeface="黑体" panose="02010609060101010101" charset="-122"/>
                          <a:ea typeface="黑体" panose="02010609060101010101" charset="-122"/>
                          <a:cs typeface="+mn-cs"/>
                        </a:rPr>
                        <a:t>协和医院</a:t>
                      </a:r>
                      <a:endParaRPr kumimoji="0" lang="zh-CN" altLang="en-US"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57</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29</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22</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2</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r>
                        <a:rPr kumimoji="0" lang="en-US" altLang="zh-CN" sz="1600" b="0" i="0" u="none" kern="1200" baseline="0" smtClean="0">
                          <a:solidFill>
                            <a:schemeClr val="dk1"/>
                          </a:solidFill>
                          <a:latin typeface="黑体" panose="02010609060101010101" charset="-122"/>
                          <a:ea typeface="黑体" panose="02010609060101010101" charset="-122"/>
                          <a:cs typeface="+mn-cs"/>
                        </a:rPr>
                        <a:t>1</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p>
                      <a:pPr marL="0" indent="0" algn="ctr">
                        <a:buNone/>
                      </a:pP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r>
                        <a:rPr kumimoji="0" lang="en-US" altLang="zh-CN" sz="1600" b="0" i="0" u="none" kern="1200" baseline="0" dirty="0" smtClean="0">
                          <a:solidFill>
                            <a:schemeClr val="dk1"/>
                          </a:solidFill>
                          <a:latin typeface="黑体" panose="02010609060101010101" charset="-122"/>
                          <a:ea typeface="黑体" panose="02010609060101010101" charset="-122"/>
                          <a:cs typeface="+mn-cs"/>
                        </a:rPr>
                        <a:t>3</a:t>
                      </a:r>
                      <a:endParaRPr kumimoji="0" lang="en-US" altLang="zh-CN"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r>
              <a:tr h="313690">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1" i="0" u="none" kern="1200" baseline="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北医三院</a:t>
                      </a:r>
                      <a:endParaRPr kumimoji="0" lang="zh-CN" altLang="en-US" sz="1600" b="1" i="0" u="none" kern="1200" baseline="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57</a:t>
                      </a:r>
                      <a:endPar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27</a:t>
                      </a:r>
                      <a:endPar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17</a:t>
                      </a:r>
                      <a:endPar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2</a:t>
                      </a:r>
                      <a:endPar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1</a:t>
                      </a:r>
                      <a:endPar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2</a:t>
                      </a:r>
                      <a:endPar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1</a:t>
                      </a:r>
                      <a:endPar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1</a:t>
                      </a:r>
                      <a:endParaRPr kumimoji="0" lang="en-US" altLang="zh-CN" sz="1600" b="1" i="0" u="none" kern="1200" baseline="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c>
                  <a:txBody>
                    <a:bodyPr/>
                    <a:p>
                      <a:pPr marL="0" indent="0" algn="ctr">
                        <a:buNone/>
                      </a:pPr>
                      <a:r>
                        <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rPr>
                        <a:t>6</a:t>
                      </a:r>
                      <a:endParaRPr kumimoji="0" lang="en-US" altLang="zh-CN" sz="1600" b="1" i="0" u="none" kern="1200" baseline="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mn-cs"/>
                      </a:endParaRPr>
                    </a:p>
                  </a:txBody>
                  <a:tcPr marL="0" marR="0" marT="0" marB="0" anchor="b"/>
                </a:tc>
              </a:tr>
              <a:tr h="313055">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dirty="0" smtClean="0">
                          <a:solidFill>
                            <a:schemeClr val="dk1"/>
                          </a:solidFill>
                          <a:latin typeface="黑体" panose="02010609060101010101" charset="-122"/>
                          <a:ea typeface="黑体" panose="02010609060101010101" charset="-122"/>
                          <a:cs typeface="+mn-cs"/>
                        </a:rPr>
                        <a:t>人民医院</a:t>
                      </a:r>
                      <a:endParaRPr kumimoji="0" lang="zh-CN" altLang="en-US"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41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29</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9</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r>
              <a:tr h="312420">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dirty="0" smtClean="0">
                          <a:solidFill>
                            <a:schemeClr val="dk1"/>
                          </a:solidFill>
                          <a:latin typeface="黑体" panose="02010609060101010101" charset="-122"/>
                          <a:ea typeface="黑体" panose="02010609060101010101" charset="-122"/>
                          <a:cs typeface="+mn-cs"/>
                        </a:rPr>
                        <a:t>北大口腔</a:t>
                      </a:r>
                      <a:endParaRPr kumimoji="0" lang="zh-CN" altLang="en-US"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30</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17</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12</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ctr"/>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r>
              <a:tr h="313690">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dirty="0" smtClean="0">
                          <a:solidFill>
                            <a:schemeClr val="dk1"/>
                          </a:solidFill>
                          <a:latin typeface="黑体" panose="02010609060101010101" charset="-122"/>
                          <a:ea typeface="黑体" panose="02010609060101010101" charset="-122"/>
                          <a:cs typeface="+mn-cs"/>
                        </a:rPr>
                        <a:t>北大医院</a:t>
                      </a:r>
                      <a:endParaRPr kumimoji="0" lang="zh-CN" altLang="en-US" sz="1600" b="0" i="0" u="none" kern="1200" baseline="0" dirty="0" smtClean="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28</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19</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6</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2</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r>
              <a:tr h="312420">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dirty="0">
                          <a:solidFill>
                            <a:schemeClr val="dk1"/>
                          </a:solidFill>
                          <a:latin typeface="黑体" panose="02010609060101010101" charset="-122"/>
                          <a:ea typeface="黑体" panose="02010609060101010101" charset="-122"/>
                          <a:cs typeface="+mn-cs"/>
                        </a:rPr>
                        <a:t>安贞医院</a:t>
                      </a: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22</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15</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7</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r>
              <a:tr h="313055">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a:solidFill>
                            <a:schemeClr val="dk1"/>
                          </a:solidFill>
                          <a:latin typeface="黑体" panose="02010609060101010101" charset="-122"/>
                          <a:ea typeface="黑体" panose="02010609060101010101" charset="-122"/>
                          <a:cs typeface="+mn-cs"/>
                        </a:rPr>
                        <a:t>朝阳医院</a:t>
                      </a: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21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8</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13</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r>
              <a:tr h="313055">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a:solidFill>
                            <a:schemeClr val="dk1"/>
                          </a:solidFill>
                          <a:latin typeface="黑体" panose="02010609060101010101" charset="-122"/>
                          <a:ea typeface="黑体" panose="02010609060101010101" charset="-122"/>
                          <a:cs typeface="+mn-cs"/>
                        </a:rPr>
                        <a:t>宣武医院</a:t>
                      </a: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21</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9</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8</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3</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r>
              <a:tr h="313055">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l">
                        <a:buNone/>
                      </a:pPr>
                      <a:r>
                        <a:rPr kumimoji="0" lang="zh-CN" altLang="en-US" sz="1600" b="0" i="0" u="none" kern="1200" baseline="0">
                          <a:solidFill>
                            <a:schemeClr val="dk1"/>
                          </a:solidFill>
                          <a:latin typeface="黑体" panose="02010609060101010101" charset="-122"/>
                          <a:ea typeface="黑体" panose="02010609060101010101" charset="-122"/>
                          <a:cs typeface="+mn-cs"/>
                        </a:rPr>
                        <a:t>友谊医院</a:t>
                      </a: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19</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7</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a:solidFill>
                            <a:schemeClr val="dk1"/>
                          </a:solidFill>
                          <a:latin typeface="黑体" panose="02010609060101010101" charset="-122"/>
                          <a:ea typeface="黑体" panose="02010609060101010101" charset="-122"/>
                          <a:cs typeface="+mn-cs"/>
                        </a:rPr>
                        <a:t>11</a:t>
                      </a:r>
                      <a:endParaRPr kumimoji="0" lang="en-US" altLang="zh-CN"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endParaRPr kumimoji="0" lang="zh-CN" altLang="en-US"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lst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dk1"/>
                          </a:solidFill>
                          <a:latin typeface="+mn-lt"/>
                          <a:ea typeface="+mn-ea"/>
                          <a:cs typeface="+mn-cs"/>
                        </a:defRPr>
                      </a:lvl9pPr>
                    </a:lstStyle>
                    <a:p>
                      <a:pPr marL="0" indent="0" algn="ctr">
                        <a:buNone/>
                      </a:pPr>
                      <a:r>
                        <a:rPr kumimoji="0" lang="en-US" altLang="zh-CN" sz="1600" b="0" i="0" u="none" kern="1200" baseline="0" dirty="0">
                          <a:solidFill>
                            <a:schemeClr val="dk1"/>
                          </a:solidFill>
                          <a:latin typeface="黑体" panose="02010609060101010101" charset="-122"/>
                          <a:ea typeface="黑体" panose="02010609060101010101" charset="-122"/>
                          <a:cs typeface="+mn-cs"/>
                        </a:rPr>
                        <a:t>1</a:t>
                      </a: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c>
                  <a:txBody>
                    <a:bodyPr/>
                    <a:p>
                      <a:pPr marL="0" indent="0" algn="ctr">
                        <a:buNone/>
                      </a:pPr>
                      <a:endParaRPr kumimoji="0" lang="en-US" altLang="zh-CN" sz="1600" b="0" i="0" u="none" kern="1200" baseline="0" dirty="0">
                        <a:solidFill>
                          <a:schemeClr val="dk1"/>
                        </a:solidFill>
                        <a:latin typeface="黑体" panose="02010609060101010101" charset="-122"/>
                        <a:ea typeface="黑体" panose="02010609060101010101" charset="-122"/>
                        <a:cs typeface="+mn-cs"/>
                      </a:endParaRPr>
                    </a:p>
                  </a:txBody>
                  <a:tcPr marL="0" marR="0" marT="0" marB="0" anchor="b"/>
                </a:tc>
              </a:tr>
            </a:tbl>
          </a:graphicData>
        </a:graphic>
      </p:graphicFrame>
      <p:sp>
        <p:nvSpPr>
          <p:cNvPr id="3" name="文本框 2"/>
          <p:cNvSpPr txBox="1"/>
          <p:nvPr/>
        </p:nvSpPr>
        <p:spPr>
          <a:xfrm>
            <a:off x="496570" y="4507230"/>
            <a:ext cx="2586990" cy="566420"/>
          </a:xfrm>
          <a:prstGeom prst="rect">
            <a:avLst/>
          </a:prstGeom>
          <a:noFill/>
        </p:spPr>
        <p:txBody>
          <a:bodyPr wrap="none" rtlCol="0">
            <a:spAutoFit/>
            <a:scene3d>
              <a:camera prst="orthographicFront"/>
              <a:lightRig rig="threePt" dir="t"/>
            </a:scene3d>
          </a:bodyPr>
          <a:p>
            <a:pPr>
              <a:lnSpc>
                <a:spcPct val="130000"/>
              </a:lnSpc>
            </a:pPr>
            <a:r>
              <a:rPr lang="en-US" altLang="zh-CN" sz="2400"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2017</a:t>
            </a:r>
            <a:r>
              <a:rPr lang="zh-CN" altLang="en-US" sz="2400"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任重道远</a:t>
            </a:r>
            <a:r>
              <a:rPr lang="en-US" altLang="zh-CN" sz="2400"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a:t>
            </a:r>
            <a:endParaRPr lang="en-US" altLang="zh-CN" sz="2400"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sp>
        <p:nvSpPr>
          <p:cNvPr id="4" name="标题 1"/>
          <p:cNvSpPr txBox="1"/>
          <p:nvPr/>
        </p:nvSpPr>
        <p:spPr>
          <a:xfrm>
            <a:off x="1624330" y="1707654"/>
            <a:ext cx="5829300" cy="857250"/>
          </a:xfrm>
          <a:prstGeom prst="rect">
            <a:avLst/>
          </a:prstGeom>
        </p:spPr>
        <p:txBody>
          <a:bodyPr bIns="68580" anchor="b" anchorCtr="0">
            <a:normAutofit/>
          </a:bodyPr>
          <a:p>
            <a:pPr marL="0" marR="0" lvl="0" indent="0" defTabSz="914400" rtl="0" eaLnBrk="1" fontAlgn="auto" latinLnBrk="0" hangingPunct="1">
              <a:lnSpc>
                <a:spcPct val="100000"/>
              </a:lnSpc>
              <a:spcBef>
                <a:spcPct val="0"/>
              </a:spcBef>
              <a:spcAft>
                <a:spcPts val="0"/>
              </a:spcAft>
              <a:buClrTx/>
              <a:buSzTx/>
              <a:buFontTx/>
              <a:buNone/>
              <a:defRPr/>
            </a:pPr>
            <a:r>
              <a:rPr kumimoji="0" lang="zh-CN" altLang="en-US" sz="4050" b="0" i="0" u="none" strike="noStrike" kern="1200" cap="none" spc="0" normalizeH="0" baseline="0" noProof="0" dirty="0" smtClean="0">
                <a:ln>
                  <a:noFill/>
                </a:ln>
                <a:solidFill>
                  <a:schemeClr val="accent1"/>
                </a:solidFill>
                <a:effectLst>
                  <a:outerShdw blurRad="38100" dist="25400" dir="5400000" algn="ctr" rotWithShape="0">
                    <a:srgbClr val="6E747A">
                      <a:alpha val="43000"/>
                    </a:srgbClr>
                  </a:outerShdw>
                </a:effectLst>
                <a:uLnTx/>
                <a:uFillTx/>
                <a:latin typeface="黑体" panose="02010609060101010101" charset="-122"/>
                <a:ea typeface="黑体" panose="02010609060101010101" charset="-122"/>
                <a:cs typeface="+mj-cs"/>
              </a:rPr>
              <a:t> </a:t>
            </a:r>
            <a:r>
              <a:rPr kumimoji="0" lang="zh-CN" altLang="en-US" sz="4400" b="0" i="0" u="none" strike="noStrike" kern="1200" cap="none" spc="0" normalizeH="0" baseline="0" noProof="0" dirty="0" smtClean="0">
                <a:ln>
                  <a:noFill/>
                </a:ln>
                <a:solidFill>
                  <a:schemeClr val="accent1"/>
                </a:solidFill>
                <a:effectLst>
                  <a:outerShdw blurRad="38100" dist="25400" dir="5400000" algn="ctr" rotWithShape="0">
                    <a:srgbClr val="6E747A">
                      <a:alpha val="43000"/>
                    </a:srgbClr>
                  </a:outerShdw>
                </a:effectLst>
                <a:uLnTx/>
                <a:uFillTx/>
                <a:latin typeface="黑体" panose="02010609060101010101" charset="-122"/>
                <a:ea typeface="黑体" panose="02010609060101010101" charset="-122"/>
                <a:cs typeface="+mj-cs"/>
              </a:rPr>
              <a:t> 二、</a:t>
            </a:r>
            <a:r>
              <a:rPr kumimoji="0" lang="en-US" altLang="zh-CN" sz="4400" b="0" i="0" u="none" strike="noStrike" kern="1200" cap="none" spc="0" normalizeH="0" baseline="0" noProof="0" dirty="0" smtClean="0">
                <a:ln>
                  <a:noFill/>
                </a:ln>
                <a:solidFill>
                  <a:schemeClr val="accent1"/>
                </a:solidFill>
                <a:effectLst>
                  <a:outerShdw blurRad="38100" dist="25400" dir="5400000" algn="ctr" rotWithShape="0">
                    <a:srgbClr val="6E747A">
                      <a:alpha val="43000"/>
                    </a:srgbClr>
                  </a:outerShdw>
                </a:effectLst>
                <a:uLnTx/>
                <a:uFillTx/>
                <a:latin typeface="黑体" panose="02010609060101010101" charset="-122"/>
                <a:ea typeface="黑体" panose="02010609060101010101" charset="-122"/>
                <a:cs typeface="+mj-cs"/>
              </a:rPr>
              <a:t>2017</a:t>
            </a:r>
            <a:r>
              <a:rPr kumimoji="0" lang="zh-CN" altLang="en-US" sz="4400" b="0" i="0" u="none" strike="noStrike" kern="1200" cap="none" spc="0" normalizeH="0" baseline="0" noProof="0" dirty="0" smtClean="0">
                <a:ln>
                  <a:noFill/>
                </a:ln>
                <a:solidFill>
                  <a:schemeClr val="accent1"/>
                </a:solidFill>
                <a:effectLst>
                  <a:outerShdw blurRad="38100" dist="25400" dir="5400000" algn="ctr" rotWithShape="0">
                    <a:srgbClr val="6E747A">
                      <a:alpha val="43000"/>
                    </a:srgbClr>
                  </a:outerShdw>
                </a:effectLst>
                <a:uLnTx/>
                <a:uFillTx/>
                <a:latin typeface="黑体" panose="02010609060101010101" charset="-122"/>
                <a:ea typeface="黑体" panose="02010609060101010101" charset="-122"/>
                <a:cs typeface="+mj-cs"/>
              </a:rPr>
              <a:t>年指南解读</a:t>
            </a:r>
            <a:endParaRPr kumimoji="0" lang="zh-CN" altLang="en-US" sz="4400" b="0" i="0" u="none" strike="noStrike" kern="1200" cap="none" spc="0" normalizeH="0" baseline="0" noProof="0" dirty="0" smtClean="0">
              <a:ln>
                <a:noFill/>
              </a:ln>
              <a:solidFill>
                <a:schemeClr val="accent1"/>
              </a:solidFill>
              <a:effectLst>
                <a:outerShdw blurRad="38100" dist="25400" dir="5400000" algn="ctr" rotWithShape="0">
                  <a:srgbClr val="6E747A">
                    <a:alpha val="43000"/>
                  </a:srgbClr>
                </a:outerShdw>
              </a:effectLst>
              <a:uLnTx/>
              <a:uFillTx/>
              <a:latin typeface="黑体" panose="02010609060101010101" charset="-122"/>
              <a:ea typeface="黑体" panose="02010609060101010101" charset="-122"/>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2770" name="图片 3"/>
          <p:cNvPicPr>
            <a:picLocks noChangeAspect="1"/>
          </p:cNvPicPr>
          <p:nvPr/>
        </p:nvPicPr>
        <p:blipFill>
          <a:blip r:embed="rId1"/>
          <a:srcRect l="6512" t="48630" r="16151" b="2"/>
          <a:stretch>
            <a:fillRect/>
          </a:stretch>
        </p:blipFill>
        <p:spPr>
          <a:xfrm>
            <a:off x="-1009650" y="356235"/>
            <a:ext cx="10122535" cy="4687570"/>
          </a:xfrm>
          <a:prstGeom prst="rect">
            <a:avLst/>
          </a:prstGeom>
          <a:noFill/>
          <a:ln w="9525">
            <a:noFill/>
          </a:ln>
        </p:spPr>
      </p:pic>
      <p:sp>
        <p:nvSpPr>
          <p:cNvPr id="7" name="矩形 6"/>
          <p:cNvSpPr/>
          <p:nvPr/>
        </p:nvSpPr>
        <p:spPr>
          <a:xfrm>
            <a:off x="2676525" y="153591"/>
            <a:ext cx="3857625" cy="433705"/>
          </a:xfrm>
          <a:prstGeom prst="rect">
            <a:avLst/>
          </a:prstGeom>
        </p:spPr>
        <p:txBody>
          <a:bodyPr>
            <a:spAutoFit/>
          </a:bodyPr>
          <a:lstStyle/>
          <a:p>
            <a:pPr marL="965200" marR="0" lvl="0" indent="-965200" algn="l" defTabSz="0" rtl="0" eaLnBrk="1" fontAlgn="auto" latinLnBrk="0" hangingPunct="1">
              <a:lnSpc>
                <a:spcPct val="100000"/>
              </a:lnSpc>
              <a:spcBef>
                <a:spcPct val="20000"/>
              </a:spcBef>
              <a:spcAft>
                <a:spcPts val="0"/>
              </a:spcAft>
              <a:buClrTx/>
              <a:buSzPct val="100000"/>
              <a:buFontTx/>
              <a:buNone/>
              <a:tabLst>
                <a:tab pos="2057400" algn="l"/>
              </a:tabLst>
              <a:defRPr/>
            </a:pPr>
            <a:r>
              <a:rPr kumimoji="0" lang="en-US" altLang="zh-CN" sz="2100" b="1" i="0" u="none" strike="noStrike" kern="0" cap="none" spc="0" normalizeH="0" baseline="0" noProof="0" dirty="0">
                <a:ln>
                  <a:noFill/>
                </a:ln>
                <a:solidFill>
                  <a:srgbClr val="002060"/>
                </a:solidFill>
                <a:effectLst/>
                <a:uLnTx/>
                <a:uFillTx/>
                <a:latin typeface="微软雅黑" panose="020B0503020204020204" pitchFamily="34" charset="-122"/>
                <a:ea typeface="微软雅黑" panose="020B0503020204020204" pitchFamily="34" charset="-122"/>
                <a:cs typeface="+mn-cs"/>
                <a:sym typeface="Verdana" panose="020B0604030504040204" pitchFamily="34" charset="0"/>
              </a:rPr>
              <a:t>NSFC</a:t>
            </a:r>
            <a:r>
              <a:rPr kumimoji="0" lang="zh-CN" altLang="en-US" sz="2100" b="1" i="0" u="none" strike="noStrike" kern="0" cap="none" spc="0" normalizeH="0" baseline="0" noProof="0" dirty="0">
                <a:ln>
                  <a:noFill/>
                </a:ln>
                <a:solidFill>
                  <a:srgbClr val="002060"/>
                </a:solidFill>
                <a:effectLst/>
                <a:uLnTx/>
                <a:uFillTx/>
                <a:latin typeface="微软雅黑" panose="020B0503020204020204" pitchFamily="34" charset="-122"/>
                <a:ea typeface="微软雅黑" panose="020B0503020204020204" pitchFamily="34" charset="-122"/>
                <a:cs typeface="+mn-cs"/>
                <a:sym typeface="Verdana" panose="020B0604030504040204" pitchFamily="34" charset="0"/>
              </a:rPr>
              <a:t>“十三五” 资助格局</a:t>
            </a:r>
            <a:endParaRPr kumimoji="0" lang="zh-CN" altLang="en-US" sz="2100" b="1" i="0" u="none" strike="noStrike" kern="0" cap="none" spc="0" normalizeH="0" baseline="0" noProof="0" dirty="0">
              <a:ln>
                <a:noFill/>
              </a:ln>
              <a:solidFill>
                <a:srgbClr val="002060"/>
              </a:solidFill>
              <a:effectLst/>
              <a:uLnTx/>
              <a:uFillTx/>
              <a:latin typeface="微软雅黑" panose="020B0503020204020204" pitchFamily="34" charset="-122"/>
              <a:ea typeface="微软雅黑" panose="020B0503020204020204" pitchFamily="34" charset="-122"/>
              <a:cs typeface="+mn-cs"/>
              <a:sym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85900" y="157004"/>
            <a:ext cx="6172200" cy="398860"/>
          </a:xfrm>
        </p:spPr>
        <p:txBody>
          <a:bodyPr vert="horz" wrap="square" lIns="68580" tIns="34290" rIns="68580" bIns="34290" numCol="1" anchor="ctr" anchorCtr="0" compatLnSpc="1">
            <a:normAutofit fontScale="90000"/>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100" b="1" i="0" u="none" strike="noStrike" kern="1200" cap="none" spc="0" normalizeH="0" baseline="0" noProof="0" dirty="0" smtClean="0">
                <a:ln>
                  <a:noFill/>
                </a:ln>
                <a:solidFill>
                  <a:srgbClr val="7030A0"/>
                </a:solidFill>
                <a:effectLst/>
                <a:uLnTx/>
                <a:uFillTx/>
                <a:latin typeface="微软雅黑" panose="020B0503020204020204" pitchFamily="34" charset="-122"/>
                <a:ea typeface="微软雅黑" panose="020B0503020204020204" pitchFamily="34" charset="-122"/>
                <a:cs typeface="+mn-cs"/>
              </a:rPr>
              <a:t>促进交叉，强化融合</a:t>
            </a:r>
            <a:endParaRPr kumimoji="0" lang="zh-CN" altLang="en-US" sz="2100" b="1" i="0" u="none" strike="noStrike" kern="1200" cap="none" spc="0" normalizeH="0" baseline="0" noProof="0" dirty="0">
              <a:ln>
                <a:noFill/>
              </a:ln>
              <a:solidFill>
                <a:srgbClr val="7030A0"/>
              </a:solidFill>
              <a:effectLst/>
              <a:uLnTx/>
              <a:uFillTx/>
              <a:latin typeface="微软雅黑" panose="020B0503020204020204" pitchFamily="34" charset="-122"/>
              <a:ea typeface="微软雅黑" panose="020B0503020204020204" pitchFamily="34" charset="-122"/>
              <a:cs typeface="+mn-cs"/>
            </a:endParaRPr>
          </a:p>
        </p:txBody>
      </p:sp>
      <p:sp>
        <p:nvSpPr>
          <p:cNvPr id="3" name="内容占位符 2"/>
          <p:cNvSpPr>
            <a:spLocks noGrp="1"/>
          </p:cNvSpPr>
          <p:nvPr>
            <p:ph idx="1"/>
          </p:nvPr>
        </p:nvSpPr>
        <p:spPr>
          <a:xfrm>
            <a:off x="234950" y="1365250"/>
            <a:ext cx="8667750" cy="3562350"/>
          </a:xfrm>
        </p:spPr>
        <p:style>
          <a:lnRef idx="2">
            <a:schemeClr val="accent5"/>
          </a:lnRef>
          <a:fillRef idx="1">
            <a:schemeClr val="lt1"/>
          </a:fillRef>
          <a:effectRef idx="0">
            <a:schemeClr val="accent5"/>
          </a:effectRef>
          <a:fontRef idx="minor">
            <a:schemeClr val="dk1"/>
          </a:fontRef>
        </p:style>
        <p:txBody>
          <a:bodyPr vert="horz" wrap="square" lIns="68580" tIns="34290" rIns="68580" bIns="34290" numCol="1" anchor="t" anchorCtr="0" compatLnSpc="1">
            <a:noAutofit/>
          </a:body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r>
              <a:rPr sz="2000" noProof="0">
                <a:ln>
                  <a:noFill/>
                </a:ln>
                <a:effectLst/>
                <a:uLnTx/>
                <a:uFillTx/>
                <a:latin typeface="微软雅黑" panose="020B0503020204020204" pitchFamily="34" charset="-122"/>
                <a:ea typeface="微软雅黑" panose="020B0503020204020204" pitchFamily="34" charset="-122"/>
                <a:sym typeface="+mn-ea"/>
              </a:rPr>
              <a:t>针对重要研究方向和系统性研究需求，探索实施项目群资助方式，加强研究交流和成果集成。</a:t>
            </a:r>
            <a:endPar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2000" b="0" i="0" u="none" strike="noStrike" kern="1200" cap="none" spc="0" normalizeH="0" baseline="0" noProof="0" dirty="0" smtClean="0">
                <a:ln>
                  <a:noFill/>
                </a:ln>
                <a:solidFill>
                  <a:srgbClr val="00B0F0"/>
                </a:solidFill>
                <a:effectLst/>
                <a:uLnTx/>
                <a:uFillTx/>
                <a:latin typeface="微软雅黑" panose="020B0503020204020204" pitchFamily="34" charset="-122"/>
                <a:ea typeface="微软雅黑" panose="020B0503020204020204" pitchFamily="34" charset="-122"/>
                <a:cs typeface="+mn-cs"/>
              </a:rPr>
              <a:t>重大项目</a:t>
            </a:r>
            <a:r>
              <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rPr>
              <a:t>要面向科学前沿和国家需求，推动学科交叉，汇集创新力量，攻克科学难题，服务创新驱动。</a:t>
            </a:r>
            <a:endPar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rPr>
              <a:t>继续推进实施</a:t>
            </a:r>
            <a:r>
              <a:rPr kumimoji="0" lang="zh-CN" altLang="en-US" sz="2000" b="0" i="0" u="none" strike="noStrike" kern="1200" cap="none" spc="0" normalizeH="0" baseline="0" noProof="0" dirty="0" smtClean="0">
                <a:ln>
                  <a:noFill/>
                </a:ln>
                <a:solidFill>
                  <a:srgbClr val="00B0F0"/>
                </a:solidFill>
                <a:effectLst/>
                <a:uLnTx/>
                <a:uFillTx/>
                <a:latin typeface="微软雅黑" panose="020B0503020204020204" pitchFamily="34" charset="-122"/>
                <a:ea typeface="微软雅黑" panose="020B0503020204020204" pitchFamily="34" charset="-122"/>
                <a:cs typeface="+mn-cs"/>
              </a:rPr>
              <a:t>重大研究计划</a:t>
            </a:r>
            <a:r>
              <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rPr>
              <a:t>，凝练科学目标，长期稳定支持，强化集成整合，推动跨越发展。</a:t>
            </a:r>
            <a:endPar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r>
              <a:rPr sz="2000" noProof="0">
                <a:ln>
                  <a:noFill/>
                </a:ln>
                <a:effectLst/>
                <a:uLnTx/>
                <a:uFillTx/>
                <a:latin typeface="微软雅黑" panose="020B0503020204020204" pitchFamily="34" charset="-122"/>
                <a:ea typeface="微软雅黑" panose="020B0503020204020204" pitchFamily="34" charset="-122"/>
                <a:sym typeface="+mn-ea"/>
              </a:rPr>
              <a:t>发挥</a:t>
            </a:r>
            <a:r>
              <a:rPr sz="2000" noProof="0">
                <a:ln>
                  <a:noFill/>
                </a:ln>
                <a:solidFill>
                  <a:srgbClr val="FF0000"/>
                </a:solidFill>
                <a:effectLst/>
                <a:uLnTx/>
                <a:uFillTx/>
                <a:latin typeface="微软雅黑" panose="020B0503020204020204" pitchFamily="34" charset="-122"/>
                <a:ea typeface="微软雅黑" panose="020B0503020204020204" pitchFamily="34" charset="-122"/>
                <a:sym typeface="+mn-ea"/>
              </a:rPr>
              <a:t>联合基金</a:t>
            </a:r>
            <a:r>
              <a:rPr sz="2000" noProof="0">
                <a:ln>
                  <a:noFill/>
                </a:ln>
                <a:effectLst/>
                <a:uLnTx/>
                <a:uFillTx/>
                <a:latin typeface="微软雅黑" panose="020B0503020204020204" pitchFamily="34" charset="-122"/>
                <a:ea typeface="微软雅黑" panose="020B0503020204020204" pitchFamily="34" charset="-122"/>
                <a:sym typeface="+mn-ea"/>
              </a:rPr>
              <a:t>的导向作用，引导社会资源，解决关键科学问题，促进产学研合作，推动领域、行业或区域的自主创新能力提升。</a:t>
            </a:r>
            <a:r>
              <a:rPr lang="en-US" altLang="zh-CN" sz="2000" noProof="0">
                <a:ln>
                  <a:noFill/>
                </a:ln>
                <a:solidFill>
                  <a:srgbClr val="FF0000"/>
                </a:solidFill>
                <a:effectLst/>
                <a:uLnTx/>
                <a:uFillTx/>
                <a:latin typeface="微软雅黑" panose="020B0503020204020204" pitchFamily="34" charset="-122"/>
                <a:ea typeface="微软雅黑" panose="020B0503020204020204" pitchFamily="34" charset="-122"/>
                <a:sym typeface="+mn-ea"/>
              </a:rPr>
              <a:t>10</a:t>
            </a:r>
            <a:r>
              <a:rPr sz="2000" noProof="0">
                <a:ln>
                  <a:noFill/>
                </a:ln>
                <a:solidFill>
                  <a:srgbClr val="FF0000"/>
                </a:solidFill>
                <a:effectLst/>
                <a:uLnTx/>
                <a:uFillTx/>
                <a:latin typeface="微软雅黑" panose="020B0503020204020204" pitchFamily="34" charset="-122"/>
                <a:ea typeface="微软雅黑" panose="020B0503020204020204" pitchFamily="34" charset="-122"/>
                <a:sym typeface="+mn-ea"/>
              </a:rPr>
              <a:t>个增至</a:t>
            </a:r>
            <a:r>
              <a:rPr lang="en-US" altLang="zh-CN" sz="2000" noProof="0">
                <a:ln>
                  <a:noFill/>
                </a:ln>
                <a:solidFill>
                  <a:srgbClr val="FF0000"/>
                </a:solidFill>
                <a:effectLst/>
                <a:uLnTx/>
                <a:uFillTx/>
                <a:latin typeface="微软雅黑" panose="020B0503020204020204" pitchFamily="34" charset="-122"/>
                <a:ea typeface="微软雅黑" panose="020B0503020204020204" pitchFamily="34" charset="-122"/>
                <a:sym typeface="+mn-ea"/>
              </a:rPr>
              <a:t>17</a:t>
            </a:r>
            <a:r>
              <a:rPr sz="2000" noProof="0">
                <a:ln>
                  <a:noFill/>
                </a:ln>
                <a:solidFill>
                  <a:srgbClr val="FF0000"/>
                </a:solidFill>
                <a:effectLst/>
                <a:uLnTx/>
                <a:uFillTx/>
                <a:latin typeface="微软雅黑" panose="020B0503020204020204" pitchFamily="34" charset="-122"/>
                <a:ea typeface="微软雅黑" panose="020B0503020204020204" pitchFamily="34" charset="-122"/>
                <a:sym typeface="+mn-ea"/>
              </a:rPr>
              <a:t>个</a:t>
            </a:r>
            <a:endParaRPr kumimoji="0"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mn-ea"/>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试点实施基础科学中心项目</a:t>
            </a:r>
            <a:r>
              <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rPr>
              <a:t>，面向科学前沿和未来制高点，集成优势资源，推动学科交叉融合，汇聚和培养高水平人才，打造科学研究高地。</a:t>
            </a:r>
            <a:endPar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u"/>
              <a:defRPr/>
            </a:pPr>
            <a:endParaRPr kumimoji="0" lang="zh-CN" altLang="en-US" sz="2000" b="0" i="0" u="none" strike="noStrike" kern="1200" cap="none" spc="0" normalizeH="0" baseline="0" noProof="0" dirty="0" smtClean="0">
              <a:ln>
                <a:noFill/>
              </a:ln>
              <a:solidFill>
                <a:schemeClr val="dk1"/>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341630" y="866140"/>
            <a:ext cx="5105400" cy="4178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聚焦重大主题，创新交叉融合资助模式</a:t>
            </a:r>
            <a:endParaRPr kumimoji="0" lang="zh-CN" altLang="en-US" sz="2000" b="0"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1"/>
          <p:cNvSpPr>
            <a:spLocks noGrp="1"/>
          </p:cNvSpPr>
          <p:nvPr>
            <p:ph type="title"/>
          </p:nvPr>
        </p:nvSpPr>
        <p:spPr>
          <a:xfrm>
            <a:off x="1439466" y="86916"/>
            <a:ext cx="6265069" cy="702469"/>
          </a:xfrm>
        </p:spPr>
        <p:txBody>
          <a:bodyPr vert="horz" wrap="square" lIns="40500" tIns="0" rIns="40500" bIns="0" anchor="b"/>
          <a:p>
            <a:r>
              <a:rPr lang="en-US" altLang="zh-CN" kern="1200" baseline="0" dirty="0">
                <a:solidFill>
                  <a:srgbClr val="2D206F"/>
                </a:solidFill>
                <a:latin typeface="微软雅黑" panose="020B0503020204020204" pitchFamily="34" charset="-122"/>
                <a:ea typeface="微软雅黑" panose="020B0503020204020204" pitchFamily="34" charset="-122"/>
                <a:cs typeface="+mj-cs"/>
              </a:rPr>
              <a:t>2017</a:t>
            </a:r>
            <a:r>
              <a:rPr lang="zh-CN" altLang="en-US" kern="1200" baseline="0" dirty="0">
                <a:solidFill>
                  <a:srgbClr val="2D206F"/>
                </a:solidFill>
                <a:latin typeface="微软雅黑" panose="020B0503020204020204" pitchFamily="34" charset="-122"/>
                <a:ea typeface="微软雅黑" panose="020B0503020204020204" pitchFamily="34" charset="-122"/>
                <a:cs typeface="+mj-cs"/>
              </a:rPr>
              <a:t>年集中接收项目申请类型（</a:t>
            </a:r>
            <a:r>
              <a:rPr lang="en-US" altLang="zh-CN" kern="1200" baseline="0" dirty="0">
                <a:solidFill>
                  <a:srgbClr val="2D206F"/>
                </a:solidFill>
                <a:latin typeface="微软雅黑" panose="020B0503020204020204" pitchFamily="34" charset="-122"/>
                <a:ea typeface="微软雅黑" panose="020B0503020204020204" pitchFamily="34" charset="-122"/>
                <a:cs typeface="+mj-cs"/>
              </a:rPr>
              <a:t>15</a:t>
            </a:r>
            <a:r>
              <a:rPr lang="zh-CN" altLang="en-US" kern="1200" baseline="0" dirty="0">
                <a:solidFill>
                  <a:srgbClr val="2D206F"/>
                </a:solidFill>
                <a:latin typeface="微软雅黑" panose="020B0503020204020204" pitchFamily="34" charset="-122"/>
                <a:ea typeface="微软雅黑" panose="020B0503020204020204" pitchFamily="34" charset="-122"/>
                <a:cs typeface="+mj-cs"/>
              </a:rPr>
              <a:t>类）</a:t>
            </a:r>
            <a:endParaRPr lang="zh-CN" altLang="en-US" kern="1200" baseline="0" dirty="0">
              <a:solidFill>
                <a:srgbClr val="2D206F"/>
              </a:solidFill>
              <a:latin typeface="微软雅黑" panose="020B0503020204020204" pitchFamily="34" charset="-122"/>
              <a:ea typeface="微软雅黑" panose="020B0503020204020204" pitchFamily="34" charset="-122"/>
              <a:cs typeface="+mj-cs"/>
            </a:endParaRPr>
          </a:p>
        </p:txBody>
      </p:sp>
      <p:sp>
        <p:nvSpPr>
          <p:cNvPr id="44035" name="矩形 3"/>
          <p:cNvSpPr/>
          <p:nvPr/>
        </p:nvSpPr>
        <p:spPr>
          <a:xfrm>
            <a:off x="90170" y="1100455"/>
            <a:ext cx="2674620" cy="25666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面上项目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重点项目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重大项目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重大研究计划项目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400" b="1" dirty="0">
                <a:solidFill>
                  <a:srgbClr val="2D206F"/>
                </a:solidFill>
                <a:latin typeface="微软雅黑" panose="020B0503020204020204" pitchFamily="34" charset="-122"/>
                <a:ea typeface="微软雅黑" panose="020B0503020204020204" pitchFamily="34" charset="-122"/>
              </a:rPr>
              <a:t>重点国际（地区）合作研究项目</a:t>
            </a:r>
            <a:endParaRPr lang="zh-CN" altLang="en-US" sz="14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endParaRPr lang="zh-CN" altLang="en-US" sz="1350" b="1" dirty="0">
              <a:solidFill>
                <a:srgbClr val="2D206F"/>
              </a:solidFill>
              <a:latin typeface="微软雅黑" panose="020B0503020204020204" pitchFamily="34" charset="-122"/>
              <a:ea typeface="微软雅黑" panose="020B0503020204020204" pitchFamily="34" charset="-122"/>
            </a:endParaRPr>
          </a:p>
        </p:txBody>
      </p:sp>
      <p:sp>
        <p:nvSpPr>
          <p:cNvPr id="44036" name="矩形 4"/>
          <p:cNvSpPr/>
          <p:nvPr/>
        </p:nvSpPr>
        <p:spPr>
          <a:xfrm>
            <a:off x="2708275" y="1059815"/>
            <a:ext cx="3440430" cy="37477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青年科学基金项目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地区科学基金项目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优秀青年科学基金项目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国家杰出青年科学基金项目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创新研究群体项目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海外及港澳学者合作研究基金项目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外国青年学者研究基金项目</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400" b="1" dirty="0">
                <a:solidFill>
                  <a:srgbClr val="2D206F"/>
                </a:solidFill>
                <a:latin typeface="微软雅黑" panose="020B0503020204020204" pitchFamily="34" charset="-122"/>
                <a:ea typeface="微软雅黑" panose="020B0503020204020204" pitchFamily="34" charset="-122"/>
              </a:rPr>
              <a:t>数学天元青年基金项目</a:t>
            </a:r>
            <a:endParaRPr lang="zh-CN" altLang="en-US" sz="14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endParaRPr lang="en-US" altLang="zh-CN" sz="1350" b="1" dirty="0">
              <a:solidFill>
                <a:srgbClr val="2D206F"/>
              </a:solidFill>
              <a:latin typeface="微软雅黑" panose="020B0503020204020204" pitchFamily="34" charset="-122"/>
              <a:ea typeface="微软雅黑" panose="020B0503020204020204" pitchFamily="34" charset="-122"/>
            </a:endParaRPr>
          </a:p>
        </p:txBody>
      </p:sp>
      <p:sp>
        <p:nvSpPr>
          <p:cNvPr id="44037" name="矩形 5"/>
          <p:cNvSpPr/>
          <p:nvPr/>
        </p:nvSpPr>
        <p:spPr>
          <a:xfrm>
            <a:off x="6130290" y="1059815"/>
            <a:ext cx="2650490" cy="11557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622300" lvl="0" indent="-355600" eaLnBrk="1" hangingPunct="1">
              <a:lnSpc>
                <a:spcPct val="150000"/>
              </a:lnSpc>
              <a:spcBef>
                <a:spcPts val="100"/>
              </a:spcBef>
              <a:buFont typeface="Wingdings" panose="05000000000000000000" pitchFamily="2" charset="2"/>
              <a:buChar char="Ø"/>
            </a:pPr>
            <a:r>
              <a:rPr lang="zh-CN" altLang="en-US" sz="1600" b="1" dirty="0">
                <a:solidFill>
                  <a:srgbClr val="2D206F"/>
                </a:solidFill>
                <a:latin typeface="微软雅黑" panose="020B0503020204020204" pitchFamily="34" charset="-122"/>
                <a:ea typeface="微软雅黑" panose="020B0503020204020204" pitchFamily="34" charset="-122"/>
              </a:rPr>
              <a:t>国家重大科研仪器研制项目（自由申请）</a:t>
            </a:r>
            <a:endParaRPr lang="zh-CN" altLang="en-US" sz="1600" b="1" dirty="0">
              <a:solidFill>
                <a:srgbClr val="2D206F"/>
              </a:solidFill>
              <a:latin typeface="微软雅黑" panose="020B0503020204020204" pitchFamily="34" charset="-122"/>
              <a:ea typeface="微软雅黑" panose="020B0503020204020204" pitchFamily="34" charset="-122"/>
            </a:endParaRPr>
          </a:p>
          <a:p>
            <a:pPr marL="622300" lvl="0" indent="-355600" eaLnBrk="1" hangingPunct="1">
              <a:lnSpc>
                <a:spcPct val="150000"/>
              </a:lnSpc>
              <a:spcBef>
                <a:spcPts val="100"/>
              </a:spcBef>
              <a:buFont typeface="Wingdings" panose="05000000000000000000" pitchFamily="2" charset="2"/>
              <a:buChar char="Ø"/>
            </a:pPr>
            <a:r>
              <a:rPr lang="zh-CN" altLang="en-US" sz="1400" b="1" dirty="0">
                <a:solidFill>
                  <a:srgbClr val="2D206F"/>
                </a:solidFill>
                <a:latin typeface="微软雅黑" panose="020B0503020204020204" pitchFamily="34" charset="-122"/>
                <a:ea typeface="微软雅黑" panose="020B0503020204020204" pitchFamily="34" charset="-122"/>
              </a:rPr>
              <a:t>联合基金项目</a:t>
            </a:r>
            <a:endParaRPr lang="zh-CN" altLang="en-US" sz="1400" b="1" dirty="0">
              <a:solidFill>
                <a:srgbClr val="2D206F"/>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scene3d>
              <a:camera prst="orthographicFront"/>
              <a:lightRig rig="threePt" dir="t"/>
            </a:scene3d>
          </a:bodyPr>
          <a:lstStyle/>
          <a:p>
            <a:r>
              <a:rPr lang="zh-CN" altLang="en-US" dirty="0" smtClean="0">
                <a:solidFill>
                  <a:schemeClr val="tx1"/>
                </a:solidFill>
                <a:effectLst>
                  <a:outerShdw blurRad="38100" dist="19050" dir="2700000" algn="tl" rotWithShape="0">
                    <a:schemeClr val="dk1">
                      <a:alpha val="40000"/>
                    </a:schemeClr>
                  </a:outerShdw>
                </a:effectLst>
                <a:sym typeface="+mn-ea"/>
              </a:rPr>
              <a:t>医学部机构设置</a:t>
            </a:r>
            <a:endParaRPr lang="zh-CN" altLang="en-US" dirty="0">
              <a:solidFill>
                <a:schemeClr val="tx1"/>
              </a:solidFill>
              <a:effectLst>
                <a:outerShdw blurRad="38100" dist="19050" dir="2700000" algn="tl" rotWithShape="0">
                  <a:schemeClr val="dk1">
                    <a:alpha val="40000"/>
                  </a:schemeClr>
                </a:outerShdw>
              </a:effectLst>
              <a:sym typeface="+mn-ea"/>
            </a:endParaRPr>
          </a:p>
        </p:txBody>
      </p:sp>
      <p:graphicFrame>
        <p:nvGraphicFramePr>
          <p:cNvPr id="4" name="Group 3"/>
          <p:cNvGraphicFramePr>
            <a:graphicFrameLocks noGrp="1"/>
          </p:cNvGraphicFramePr>
          <p:nvPr>
            <p:ph idx="1"/>
          </p:nvPr>
        </p:nvGraphicFramePr>
        <p:xfrm>
          <a:off x="419100" y="749275"/>
          <a:ext cx="8295692" cy="4134070"/>
        </p:xfrm>
        <a:graphic>
          <a:graphicData uri="http://schemas.openxmlformats.org/drawingml/2006/table">
            <a:tbl>
              <a:tblPr firstRow="1" bandRow="1">
                <a:effectLst/>
                <a:tableStyleId>{B301B821-A1FF-4177-AEE7-76D212191A09}</a:tableStyleId>
              </a:tblPr>
              <a:tblGrid>
                <a:gridCol w="686807"/>
                <a:gridCol w="7608885"/>
              </a:tblGrid>
              <a:tr h="288873">
                <a:tc>
                  <a:txBody>
                    <a:bodyPr/>
                    <a:lstStyle/>
                    <a:p>
                      <a:pPr marL="0" marR="0" lvl="0" indent="0" algn="ctr" defTabSz="914400" rtl="0" hangingPunct="1">
                        <a:spcBef>
                          <a:spcPts val="600"/>
                        </a:spcBef>
                        <a:spcAft>
                          <a:spcPts val="0"/>
                        </a:spcAft>
                        <a:buNone/>
                      </a:pPr>
                      <a:r>
                        <a:rPr lang="en-US" sz="1400" u="none" strike="noStrike" cap="none" baseline="0" dirty="0">
                          <a:effectLst/>
                          <a:latin typeface="黑体" panose="02010609060101010101" charset="-122"/>
                          <a:ea typeface="黑体" panose="02010609060101010101" charset="-122"/>
                        </a:rPr>
                        <a:t> </a:t>
                      </a:r>
                      <a:endParaRPr lang="en-US" sz="1400" u="none" strike="noStrike" cap="none" baseline="0" dirty="0">
                        <a:effectLst/>
                        <a:latin typeface="黑体" panose="02010609060101010101" charset="-122"/>
                        <a:ea typeface="黑体" panose="02010609060101010101" charset="-122"/>
                      </a:endParaRPr>
                    </a:p>
                  </a:txBody>
                  <a:tcPr marL="0" marR="0" marT="47000" marB="47000"/>
                </a:tc>
                <a:tc>
                  <a:txBody>
                    <a:bodyPr/>
                    <a:lstStyle/>
                    <a:p>
                      <a:pPr marL="0" marR="0" lvl="0" indent="0" algn="ctr" defTabSz="914400" rtl="0" hangingPunct="1">
                        <a:spcBef>
                          <a:spcPts val="600"/>
                        </a:spcBef>
                        <a:spcAft>
                          <a:spcPts val="0"/>
                        </a:spcAft>
                        <a:buNone/>
                      </a:pPr>
                      <a:r>
                        <a:rPr lang="zh-CN" sz="1400" u="none" strike="noStrike" cap="none" baseline="0" dirty="0">
                          <a:effectLst/>
                          <a:latin typeface="黑体" panose="02010609060101010101" charset="-122"/>
                          <a:ea typeface="黑体" panose="02010609060101010101" charset="-122"/>
                        </a:rPr>
                        <a:t>资 </a:t>
                      </a:r>
                      <a:r>
                        <a:rPr lang="en-US" sz="1400" u="none" strike="noStrike" cap="none" baseline="0" dirty="0">
                          <a:effectLst/>
                          <a:latin typeface="黑体" panose="02010609060101010101" charset="-122"/>
                          <a:ea typeface="黑体" panose="02010609060101010101" charset="-122"/>
                        </a:rPr>
                        <a:t>  </a:t>
                      </a:r>
                      <a:r>
                        <a:rPr lang="zh-CN" sz="1400" u="none" strike="noStrike" cap="none" baseline="0" dirty="0">
                          <a:effectLst/>
                          <a:latin typeface="黑体" panose="02010609060101010101" charset="-122"/>
                          <a:ea typeface="黑体" panose="02010609060101010101" charset="-122"/>
                        </a:rPr>
                        <a:t>助 </a:t>
                      </a:r>
                      <a:r>
                        <a:rPr lang="en-US" sz="1400" u="none" strike="noStrike" cap="none" baseline="0" dirty="0">
                          <a:effectLst/>
                          <a:latin typeface="黑体" panose="02010609060101010101" charset="-122"/>
                          <a:ea typeface="黑体" panose="02010609060101010101" charset="-122"/>
                        </a:rPr>
                        <a:t>  </a:t>
                      </a:r>
                      <a:r>
                        <a:rPr lang="zh-CN" sz="1400" u="none" strike="noStrike" cap="none" baseline="0" dirty="0">
                          <a:effectLst/>
                          <a:latin typeface="黑体" panose="02010609060101010101" charset="-122"/>
                          <a:ea typeface="黑体" panose="02010609060101010101" charset="-122"/>
                        </a:rPr>
                        <a:t>范 </a:t>
                      </a:r>
                      <a:r>
                        <a:rPr lang="en-US" sz="1400" u="none" strike="noStrike" cap="none" baseline="0" dirty="0">
                          <a:effectLst/>
                          <a:latin typeface="黑体" panose="02010609060101010101" charset="-122"/>
                          <a:ea typeface="黑体" panose="02010609060101010101" charset="-122"/>
                        </a:rPr>
                        <a:t>  </a:t>
                      </a:r>
                      <a:r>
                        <a:rPr lang="zh-CN" sz="1400" u="none" strike="noStrike" cap="none" baseline="0" dirty="0">
                          <a:effectLst/>
                          <a:latin typeface="黑体" panose="02010609060101010101" charset="-122"/>
                          <a:ea typeface="黑体" panose="02010609060101010101" charset="-122"/>
                        </a:rPr>
                        <a:t>围</a:t>
                      </a:r>
                      <a:r>
                        <a:rPr lang="en-US" sz="1400" u="none" strike="noStrike" cap="none" baseline="0" dirty="0">
                          <a:effectLst/>
                          <a:latin typeface="黑体" panose="02010609060101010101" charset="-122"/>
                          <a:ea typeface="黑体" panose="02010609060101010101" charset="-122"/>
                        </a:rPr>
                        <a:t> </a:t>
                      </a:r>
                      <a:endParaRPr lang="en-US" sz="1400" u="none" strike="noStrike" cap="none" baseline="0" dirty="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altLang="en-US" sz="1400" u="none" strike="noStrike" kern="1200" cap="none" baseline="0" dirty="0" smtClean="0">
                          <a:solidFill>
                            <a:schemeClr val="dk1"/>
                          </a:solidFill>
                          <a:effectLst/>
                          <a:latin typeface="黑体" panose="02010609060101010101" charset="-122"/>
                          <a:ea typeface="黑体" panose="02010609060101010101" charset="-122"/>
                          <a:cs typeface="+mn-cs"/>
                        </a:rPr>
                        <a:t>综合处</a:t>
                      </a:r>
                      <a:endParaRPr lang="en-US" sz="1400" u="none" strike="noStrike" kern="1200" cap="none" baseline="0" dirty="0">
                        <a:solidFill>
                          <a:schemeClr val="dk1"/>
                        </a:solidFill>
                        <a:effectLst/>
                        <a:latin typeface="黑体" panose="02010609060101010101" charset="-122"/>
                        <a:ea typeface="黑体" panose="02010609060101010101" charset="-122"/>
                        <a:cs typeface="+mn-cs"/>
                      </a:endParaRPr>
                    </a:p>
                  </a:txBody>
                  <a:tcPr marL="0" marR="0" marT="47000" marB="47000"/>
                </a:tc>
                <a:tc>
                  <a:txBody>
                    <a:bodyPr/>
                    <a:lstStyle/>
                    <a:p>
                      <a:pPr marL="0" marR="0" lvl="0" indent="0" algn="l" defTabSz="914400" rtl="0" hangingPunct="1">
                        <a:spcBef>
                          <a:spcPts val="400"/>
                        </a:spcBef>
                        <a:spcAft>
                          <a:spcPts val="0"/>
                        </a:spcAft>
                        <a:buNone/>
                      </a:pPr>
                      <a:r>
                        <a:rPr lang="zh-CN" altLang="en-US" sz="1400" u="none" strike="noStrike" kern="1200" cap="none" baseline="0" dirty="0" smtClean="0">
                          <a:solidFill>
                            <a:schemeClr val="dk1"/>
                          </a:solidFill>
                          <a:effectLst/>
                          <a:latin typeface="黑体" panose="02010609060101010101" charset="-122"/>
                          <a:ea typeface="黑体" panose="02010609060101010101" charset="-122"/>
                          <a:cs typeface="+mn-cs"/>
                        </a:rPr>
                        <a:t>协助科学部主任完成年度预算；负责资助项目成果集成；部分项目综合管理；科学部信息化、网络化建设、政务信息及运行保障等日常管理工作。</a:t>
                      </a:r>
                      <a:endParaRPr lang="zh-CN" sz="1400" u="none" strike="noStrike" kern="1200" cap="none" baseline="0" dirty="0">
                        <a:solidFill>
                          <a:schemeClr val="dk1"/>
                        </a:solidFill>
                        <a:effectLst/>
                        <a:latin typeface="黑体" panose="02010609060101010101" charset="-122"/>
                        <a:ea typeface="黑体" panose="02010609060101010101" charset="-122"/>
                        <a:cs typeface="+mn-cs"/>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u="none" strike="noStrike" cap="none" baseline="0" dirty="0">
                          <a:effectLst/>
                          <a:latin typeface="黑体" panose="02010609060101010101" charset="-122"/>
                          <a:ea typeface="黑体" panose="02010609060101010101" charset="-122"/>
                        </a:rPr>
                        <a:t>一处</a:t>
                      </a:r>
                      <a:r>
                        <a:rPr lang="en-US" sz="1400" u="none" strike="noStrike" cap="none" baseline="0" dirty="0">
                          <a:effectLst/>
                          <a:latin typeface="黑体" panose="02010609060101010101" charset="-122"/>
                          <a:ea typeface="黑体" panose="02010609060101010101" charset="-122"/>
                        </a:rPr>
                        <a:t> </a:t>
                      </a:r>
                      <a:endParaRPr lang="en-US" sz="1400" u="none" strike="noStrike" cap="none" baseline="0" dirty="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dirty="0">
                          <a:effectLst/>
                          <a:latin typeface="黑体" panose="02010609060101010101" charset="-122"/>
                          <a:ea typeface="黑体" panose="02010609060101010101" charset="-122"/>
                        </a:rPr>
                        <a:t>呼吸系统疾病、循环系统疾病、血液系统疾病</a:t>
                      </a:r>
                      <a:endParaRPr lang="zh-CN" sz="1400" u="none" strike="noStrike" cap="none" baseline="0" dirty="0">
                        <a:effectLst/>
                        <a:latin typeface="黑体" panose="02010609060101010101" charset="-122"/>
                        <a:ea typeface="黑体" panose="02010609060101010101" charset="-122"/>
                      </a:endParaRPr>
                    </a:p>
                  </a:txBody>
                  <a:tcPr marL="0" marR="0" marT="47000" marB="47000"/>
                </a:tc>
              </a:tr>
              <a:tr h="326390">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二处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dirty="0" smtClean="0">
                          <a:effectLst/>
                          <a:latin typeface="黑体" panose="02010609060101010101" charset="-122"/>
                          <a:ea typeface="黑体" panose="02010609060101010101" charset="-122"/>
                        </a:rPr>
                        <a:t>泌尿、内分泌系统（</a:t>
                      </a:r>
                      <a:r>
                        <a:rPr lang="zh-CN" sz="1400" u="none" strike="noStrike" cap="none" baseline="0" dirty="0">
                          <a:effectLst/>
                          <a:latin typeface="黑体" panose="02010609060101010101" charset="-122"/>
                          <a:ea typeface="黑体" panose="02010609060101010101" charset="-122"/>
                        </a:rPr>
                        <a:t>含代谢与营养支持）、</a:t>
                      </a:r>
                      <a:r>
                        <a:rPr lang="zh-CN" sz="1400" u="none" strike="noStrike" cap="none" baseline="0" dirty="0" smtClean="0">
                          <a:effectLst/>
                          <a:latin typeface="黑体" panose="02010609060101010101" charset="-122"/>
                          <a:ea typeface="黑体" panose="02010609060101010101" charset="-122"/>
                        </a:rPr>
                        <a:t>消化系统、</a:t>
                      </a:r>
                      <a:r>
                        <a:rPr lang="zh-CN" sz="1400" u="none" strike="noStrike" cap="none" baseline="0" dirty="0">
                          <a:effectLst/>
                          <a:latin typeface="黑体" panose="02010609060101010101" charset="-122"/>
                          <a:ea typeface="黑体" panose="02010609060101010101" charset="-122"/>
                        </a:rPr>
                        <a:t>眼科学、耳鼻喉科学、口腔颌面科学</a:t>
                      </a:r>
                      <a:endParaRPr lang="en-US" sz="1400" u="none" strike="noStrike" cap="none" baseline="0" dirty="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三处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a:effectLst/>
                          <a:latin typeface="黑体" panose="02010609060101010101" charset="-122"/>
                          <a:ea typeface="黑体" panose="02010609060101010101" charset="-122"/>
                        </a:rPr>
                        <a:t>神经系统疾病、精神疾病、老年医学</a:t>
                      </a:r>
                      <a:r>
                        <a:rPr lang="en-US" sz="1400" u="none" strike="noStrike" cap="none" baseline="0">
                          <a:effectLst/>
                          <a:latin typeface="黑体" panose="02010609060101010101" charset="-122"/>
                          <a:ea typeface="黑体" panose="02010609060101010101" charset="-122"/>
                        </a:rPr>
                        <a:t> </a:t>
                      </a:r>
                      <a:endParaRPr lang="en-US" sz="1400" u="none" strike="noStrike" cap="none" baseline="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四处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a:effectLst/>
                          <a:latin typeface="黑体" panose="02010609060101010101" charset="-122"/>
                          <a:ea typeface="黑体" panose="02010609060101010101" charset="-122"/>
                        </a:rPr>
                        <a:t>医学免疫学、生殖系统疾病（含围产医学和新生儿）</a:t>
                      </a:r>
                      <a:endParaRPr lang="zh-CN" sz="1400" u="none" strike="noStrike" cap="none" baseline="0">
                        <a:effectLst/>
                        <a:latin typeface="黑体" panose="02010609060101010101" charset="-122"/>
                        <a:ea typeface="黑体" panose="02010609060101010101" charset="-122"/>
                      </a:endParaRPr>
                    </a:p>
                  </a:txBody>
                  <a:tcPr marL="0" marR="0" marT="47000" marB="47000"/>
                </a:tc>
              </a:tr>
              <a:tr h="288873">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五处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a:solidFill>
                            <a:srgbClr val="FF0000"/>
                          </a:solidFill>
                          <a:effectLst/>
                          <a:latin typeface="黑体" panose="02010609060101010101" charset="-122"/>
                          <a:ea typeface="黑体" panose="02010609060101010101" charset="-122"/>
                        </a:rPr>
                        <a:t>影像医学与生物医学工程</a:t>
                      </a:r>
                      <a:r>
                        <a:rPr lang="zh-CN" sz="1400" u="none" strike="noStrike" cap="none" baseline="0">
                          <a:effectLst/>
                          <a:latin typeface="黑体" panose="02010609060101010101" charset="-122"/>
                          <a:ea typeface="黑体" panose="02010609060101010101" charset="-122"/>
                        </a:rPr>
                        <a:t> 、法医学、特种医学</a:t>
                      </a:r>
                      <a:endParaRPr lang="zh-CN" sz="1400" u="none" strike="noStrike" cap="none" baseline="0">
                        <a:effectLst/>
                        <a:latin typeface="黑体" panose="02010609060101010101" charset="-122"/>
                        <a:ea typeface="黑体" panose="02010609060101010101" charset="-122"/>
                      </a:endParaRPr>
                    </a:p>
                  </a:txBody>
                  <a:tcPr marL="0" marR="0" marT="47000" marB="47000"/>
                </a:tc>
              </a:tr>
              <a:tr h="493689">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六处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a:effectLst/>
                          <a:latin typeface="黑体" panose="02010609060101010101" charset="-122"/>
                          <a:ea typeface="黑体" panose="02010609060101010101" charset="-122"/>
                        </a:rPr>
                        <a:t>医学病原微生物与感染性疾病、运动系统疾病、创伤、烧伤、整形、检验医学、急重症医学、康复医学</a:t>
                      </a:r>
                      <a:endParaRPr lang="zh-CN" sz="1400" u="none" strike="noStrike" cap="none" baseline="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u="none" strike="noStrike" cap="none" baseline="0">
                          <a:effectLst/>
                          <a:latin typeface="黑体" panose="02010609060101010101" charset="-122"/>
                          <a:ea typeface="黑体" panose="02010609060101010101" charset="-122"/>
                        </a:rPr>
                        <a:t>七处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u="none" strike="noStrike" cap="none" baseline="0">
                          <a:effectLst/>
                          <a:latin typeface="黑体" panose="02010609060101010101" charset="-122"/>
                          <a:ea typeface="黑体" panose="02010609060101010101" charset="-122"/>
                        </a:rPr>
                        <a:t>肿瘤学</a:t>
                      </a:r>
                      <a:endParaRPr lang="zh-CN" sz="1400" u="none" strike="noStrike" cap="none" baseline="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a:effectLst/>
                          <a:latin typeface="黑体" panose="02010609060101010101" charset="-122"/>
                          <a:ea typeface="黑体" panose="02010609060101010101" charset="-122"/>
                        </a:rPr>
                        <a:t>八处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dirty="0">
                          <a:effectLst/>
                          <a:latin typeface="黑体" panose="02010609060101010101" charset="-122"/>
                          <a:ea typeface="黑体" panose="02010609060101010101" charset="-122"/>
                        </a:rPr>
                        <a:t>预防医学、地方病学、职业病学、放射医学、皮肤及其附属器疾病</a:t>
                      </a:r>
                      <a:endParaRPr lang="zh-CN" sz="1400" u="none" strike="noStrike" cap="none" baseline="0" dirty="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a:effectLst/>
                          <a:latin typeface="黑体" panose="02010609060101010101" charset="-122"/>
                          <a:ea typeface="黑体" panose="02010609060101010101" charset="-122"/>
                        </a:rPr>
                        <a:t>九处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dirty="0">
                          <a:effectLst/>
                          <a:latin typeface="黑体" panose="02010609060101010101" charset="-122"/>
                          <a:ea typeface="黑体" panose="02010609060101010101" charset="-122"/>
                        </a:rPr>
                        <a:t>药物学、药理学</a:t>
                      </a:r>
                      <a:endParaRPr lang="zh-CN" sz="1400" u="none" strike="noStrike" cap="none" baseline="0" dirty="0">
                        <a:effectLst/>
                        <a:latin typeface="黑体" panose="02010609060101010101" charset="-122"/>
                        <a:ea typeface="黑体" panose="02010609060101010101" charset="-122"/>
                      </a:endParaRPr>
                    </a:p>
                  </a:txBody>
                  <a:tcPr marL="0" marR="0" marT="47000" marB="47000"/>
                </a:tc>
              </a:tr>
              <a:tr h="286735">
                <a:tc>
                  <a:txBody>
                    <a:bodyPr/>
                    <a:lstStyle/>
                    <a:p>
                      <a:pPr marL="0" marR="0" lvl="0" indent="0" algn="ctr" defTabSz="914400" rtl="0" hangingPunct="1">
                        <a:spcBef>
                          <a:spcPts val="600"/>
                        </a:spcBef>
                        <a:spcAft>
                          <a:spcPts val="0"/>
                        </a:spcAft>
                        <a:buNone/>
                      </a:pPr>
                      <a:r>
                        <a:rPr lang="zh-CN" sz="1400">
                          <a:effectLst/>
                          <a:latin typeface="黑体" panose="02010609060101010101" charset="-122"/>
                          <a:ea typeface="黑体" panose="02010609060101010101" charset="-122"/>
                        </a:rPr>
                        <a:t>十处</a:t>
                      </a:r>
                      <a:endParaRPr lang="zh-CN" sz="1400" u="none" strike="noStrike" cap="none" baseline="0">
                        <a:effectLst/>
                        <a:latin typeface="黑体" panose="02010609060101010101" charset="-122"/>
                        <a:ea typeface="黑体" panose="02010609060101010101" charset="-122"/>
                      </a:endParaRPr>
                    </a:p>
                  </a:txBody>
                  <a:tcPr marL="0" marR="0" marT="47000" marB="47000"/>
                </a:tc>
                <a:tc>
                  <a:txBody>
                    <a:bodyPr/>
                    <a:lstStyle/>
                    <a:p>
                      <a:pPr marL="0" marR="0" lvl="0" indent="0" algn="l" defTabSz="914400" rtl="0" hangingPunct="1">
                        <a:spcBef>
                          <a:spcPts val="400"/>
                        </a:spcBef>
                        <a:spcAft>
                          <a:spcPts val="0"/>
                        </a:spcAft>
                        <a:buNone/>
                      </a:pPr>
                      <a:r>
                        <a:rPr lang="zh-CN" sz="1400" dirty="0">
                          <a:effectLst/>
                          <a:latin typeface="黑体" panose="02010609060101010101" charset="-122"/>
                          <a:ea typeface="黑体" panose="02010609060101010101" charset="-122"/>
                        </a:rPr>
                        <a:t>中医学、中西医结合学、中药学</a:t>
                      </a:r>
                      <a:endParaRPr lang="zh-CN" sz="1400" u="none" strike="noStrike" cap="none" baseline="0" dirty="0">
                        <a:effectLst/>
                        <a:latin typeface="黑体" panose="02010609060101010101" charset="-122"/>
                        <a:ea typeface="黑体" panose="02010609060101010101" charset="-122"/>
                      </a:endParaRPr>
                    </a:p>
                  </a:txBody>
                  <a:tcPr marL="0" marR="0" marT="47000" marB="47000"/>
                </a:tc>
              </a:tr>
            </a:tbl>
          </a:graphicData>
        </a:graphic>
      </p:graphicFrame>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800" dirty="0" smtClean="0">
                <a:sym typeface="+mn-ea"/>
              </a:rPr>
              <a:t>1</a:t>
            </a:r>
            <a:r>
              <a:rPr lang="zh-CN" altLang="en-US" sz="2800" dirty="0" smtClean="0">
                <a:sym typeface="+mn-ea"/>
              </a:rPr>
              <a:t>、申请</a:t>
            </a:r>
            <a:r>
              <a:rPr lang="en-US" altLang="zh-CN" sz="2800" dirty="0" smtClean="0">
                <a:sym typeface="+mn-ea"/>
              </a:rPr>
              <a:t>资格</a:t>
            </a:r>
            <a:endParaRPr lang="zh-CN" altLang="en-US" sz="2800" dirty="0" smtClean="0">
              <a:sym typeface="+mn-ea"/>
            </a:endParaRPr>
          </a:p>
        </p:txBody>
      </p:sp>
      <p:sp>
        <p:nvSpPr>
          <p:cNvPr id="6" name="文本框 5"/>
          <p:cNvSpPr txBox="1"/>
          <p:nvPr>
            <p:custDataLst>
              <p:tags r:id="rId2"/>
            </p:custDataLst>
          </p:nvPr>
        </p:nvSpPr>
        <p:spPr>
          <a:xfrm>
            <a:off x="638810" y="783590"/>
            <a:ext cx="8425180" cy="4364355"/>
          </a:xfrm>
          <a:prstGeom prst="rect">
            <a:avLst/>
          </a:prstGeom>
        </p:spPr>
        <p:txBody>
          <a:bodyPr vert="horz" lIns="68580" tIns="34290" rIns="68580" bIns="34290" rtlCol="0">
            <a:normAutofit fontScale="90000" lnSpcReduction="10000"/>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zh-CN" altLang="en-US" smtClean="0">
                <a:solidFill>
                  <a:srgbClr val="FF0000"/>
                </a:solidFill>
                <a:uLnTx/>
                <a:uFillTx/>
              </a:rPr>
              <a:t>申请人条件</a:t>
            </a:r>
            <a:endParaRPr lang="zh-CN" altLang="en-US" smtClean="0">
              <a:solidFill>
                <a:srgbClr val="FF0000"/>
              </a:solidFill>
              <a:uLnTx/>
              <a:uFillTx/>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en-US" altLang="zh-CN" sz="1800" smtClean="0"/>
              <a:t>1</a:t>
            </a:r>
            <a:r>
              <a:rPr sz="1800" smtClean="0"/>
              <a:t>、</a:t>
            </a:r>
            <a:r>
              <a:rPr sz="1800" smtClean="0">
                <a:solidFill>
                  <a:srgbClr val="FF0000"/>
                </a:solidFill>
              </a:rPr>
              <a:t>高级职称</a:t>
            </a:r>
            <a:r>
              <a:rPr sz="1800" smtClean="0"/>
              <a:t>或者</a:t>
            </a:r>
            <a:r>
              <a:rPr sz="1800" smtClean="0">
                <a:solidFill>
                  <a:srgbClr val="FF0000"/>
                </a:solidFill>
              </a:rPr>
              <a:t>博士</a:t>
            </a:r>
            <a:r>
              <a:rPr sz="1800" smtClean="0"/>
              <a:t>学位，或者两名同领域高级职称人员推荐</a:t>
            </a:r>
            <a:endParaRPr sz="1800" smtClean="0"/>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en-US" altLang="zh-CN" sz="1800" smtClean="0"/>
              <a:t>2</a:t>
            </a:r>
            <a:r>
              <a:rPr sz="1800" smtClean="0"/>
              <a:t>、依托单位全职工作人员、全职聘用人员、博士后</a:t>
            </a:r>
            <a:r>
              <a:rPr sz="1800" smtClean="0">
                <a:sym typeface="+mn-ea"/>
              </a:rPr>
              <a:t>（面青）</a:t>
            </a:r>
            <a:r>
              <a:rPr sz="1800" smtClean="0"/>
              <a:t>、在职博（面青）</a:t>
            </a:r>
            <a:endParaRPr sz="1800" smtClean="0"/>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2400" smtClean="0">
                <a:solidFill>
                  <a:srgbClr val="FF0000"/>
                </a:solidFill>
                <a:uLnTx/>
                <a:uFillTx/>
                <a:sym typeface="+mn-ea"/>
              </a:rPr>
              <a:t>注意事项</a:t>
            </a:r>
            <a:r>
              <a:rPr lang="en-US" altLang="zh-CN" sz="1600" smtClean="0">
                <a:solidFill>
                  <a:srgbClr val="FF0000"/>
                </a:solidFill>
                <a:uLnTx/>
                <a:uFillTx/>
                <a:sym typeface="+mn-ea"/>
              </a:rPr>
              <a:t>(</a:t>
            </a:r>
            <a:r>
              <a:rPr sz="1600" smtClean="0">
                <a:solidFill>
                  <a:srgbClr val="FF0000"/>
                </a:solidFill>
                <a:uLnTx/>
                <a:uFillTx/>
                <a:sym typeface="+mn-ea"/>
              </a:rPr>
              <a:t>以下函件模板到院内办公</a:t>
            </a:r>
            <a:r>
              <a:rPr lang="en-US" altLang="zh-CN" sz="1600" smtClean="0">
                <a:solidFill>
                  <a:srgbClr val="FF0000"/>
                </a:solidFill>
                <a:uLnTx/>
                <a:uFillTx/>
                <a:sym typeface="+mn-ea"/>
              </a:rPr>
              <a:t>-</a:t>
            </a:r>
            <a:r>
              <a:rPr sz="1600" smtClean="0">
                <a:solidFill>
                  <a:srgbClr val="FF0000"/>
                </a:solidFill>
                <a:uLnTx/>
                <a:uFillTx/>
                <a:sym typeface="+mn-ea"/>
              </a:rPr>
              <a:t>科研快讯</a:t>
            </a:r>
            <a:r>
              <a:rPr lang="en-US" altLang="zh-CN" sz="1600" smtClean="0">
                <a:solidFill>
                  <a:srgbClr val="FF0000"/>
                </a:solidFill>
                <a:uLnTx/>
                <a:uFillTx/>
                <a:sym typeface="+mn-ea"/>
              </a:rPr>
              <a:t>-2017</a:t>
            </a:r>
            <a:r>
              <a:rPr sz="1600" smtClean="0">
                <a:solidFill>
                  <a:srgbClr val="FF0000"/>
                </a:solidFill>
                <a:uLnTx/>
                <a:uFillTx/>
                <a:sym typeface="+mn-ea"/>
              </a:rPr>
              <a:t>年国自然申报通知中下载，作为附件报送</a:t>
            </a:r>
            <a:r>
              <a:rPr lang="en-US" altLang="zh-CN" sz="1600" smtClean="0">
                <a:solidFill>
                  <a:srgbClr val="FF0000"/>
                </a:solidFill>
                <a:uLnTx/>
                <a:uFillTx/>
                <a:sym typeface="+mn-ea"/>
              </a:rPr>
              <a:t>)</a:t>
            </a:r>
            <a:endParaRPr lang="en-US" altLang="zh-CN" sz="1600" dirty="0" err="1" smtClean="0">
              <a:solidFill>
                <a:srgbClr val="FF0000"/>
              </a:solidFill>
              <a:uLnTx/>
              <a:uFillTx/>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dirty="0" err="1" smtClean="0">
                <a:sym typeface="+mn-ea"/>
              </a:rPr>
              <a:t>硕士学位、在职博士附</a:t>
            </a:r>
            <a:r>
              <a:rPr sz="1800" smtClean="0">
                <a:sym typeface="+mn-ea"/>
              </a:rPr>
              <a:t>两名同领域高级职称人员推荐</a:t>
            </a:r>
            <a:r>
              <a:rPr sz="1800" dirty="0" err="1" smtClean="0">
                <a:sym typeface="+mn-ea"/>
              </a:rPr>
              <a:t>函</a:t>
            </a:r>
            <a:endParaRPr sz="1800" dirty="0" err="1"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smtClean="0">
                <a:sym typeface="+mn-ea"/>
              </a:rPr>
              <a:t>在职博士附导师推荐函</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smtClean="0">
                <a:sym typeface="+mn-ea"/>
              </a:rPr>
              <a:t>博士后附单位承诺函（以出站当年</a:t>
            </a:r>
            <a:r>
              <a:rPr lang="en-US" altLang="zh-CN" sz="1800" smtClean="0">
                <a:sym typeface="+mn-ea"/>
              </a:rPr>
              <a:t>12</a:t>
            </a:r>
            <a:r>
              <a:rPr sz="1800" smtClean="0">
                <a:sym typeface="+mn-ea"/>
              </a:rPr>
              <a:t>月作为预计结题时间）</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dirty="0" err="1" smtClean="0">
                <a:sym typeface="+mn-ea"/>
              </a:rPr>
              <a:t>基地轮转</a:t>
            </a:r>
            <a:r>
              <a:rPr sz="1800" smtClean="0">
                <a:sym typeface="+mn-ea"/>
              </a:rPr>
              <a:t>需附科室承诺，仅可申请面青项目</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endParaRPr sz="1800" smtClean="0">
              <a:sym typeface="+mn-ea"/>
            </a:endParaRPr>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464344" y="226140"/>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800" dirty="0" smtClean="0">
                <a:sym typeface="+mn-ea"/>
              </a:rPr>
              <a:t>1</a:t>
            </a:r>
            <a:r>
              <a:rPr lang="zh-CN" altLang="en-US" sz="2800" dirty="0" smtClean="0">
                <a:sym typeface="+mn-ea"/>
              </a:rPr>
              <a:t>、申请资格</a:t>
            </a:r>
            <a:endParaRPr lang="zh-CN" altLang="en-US" sz="2800" dirty="0" smtClean="0">
              <a:sym typeface="+mn-ea"/>
            </a:endParaRPr>
          </a:p>
        </p:txBody>
      </p:sp>
      <p:sp>
        <p:nvSpPr>
          <p:cNvPr id="5" name="文本框 4"/>
          <p:cNvSpPr txBox="1"/>
          <p:nvPr>
            <p:custDataLst>
              <p:tags r:id="rId2"/>
            </p:custDataLst>
          </p:nvPr>
        </p:nvSpPr>
        <p:spPr>
          <a:xfrm>
            <a:off x="638810" y="774065"/>
            <a:ext cx="8041640" cy="4414520"/>
          </a:xfrm>
          <a:prstGeom prst="rect">
            <a:avLst/>
          </a:prstGeom>
        </p:spPr>
        <p:txBody>
          <a:bodyPr vert="horz" lIns="68580" tIns="34290" rIns="68580" bIns="34290" rtlCol="0">
            <a:normAutofit fontScale="90000" lnSpcReduction="10000"/>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635" indent="0">
              <a:lnSpc>
                <a:spcPct val="150000"/>
              </a:lnSpc>
              <a:spcBef>
                <a:spcPts val="0"/>
              </a:spcBef>
              <a:buNone/>
            </a:pPr>
            <a:r>
              <a:rPr smtClean="0">
                <a:solidFill>
                  <a:srgbClr val="FF0000"/>
                </a:solidFill>
                <a:uLnTx/>
                <a:uFillTx/>
                <a:sym typeface="+mn-ea"/>
              </a:rPr>
              <a:t>高级职称总数≤“3”</a:t>
            </a:r>
            <a:endParaRPr dirty="0" smtClean="0">
              <a:solidFill>
                <a:srgbClr val="FF0000"/>
              </a:solidFill>
              <a:uLnTx/>
              <a:uFillTx/>
              <a:sym typeface="+mn-ea"/>
            </a:endParaRPr>
          </a:p>
          <a:p>
            <a:pPr indent="0">
              <a:lnSpc>
                <a:spcPct val="150000"/>
              </a:lnSpc>
              <a:spcBef>
                <a:spcPts val="0"/>
              </a:spcBef>
              <a:buNone/>
            </a:pPr>
            <a:r>
              <a:rPr sz="1800" dirty="0" smtClean="0">
                <a:uLnTx/>
                <a:uFillTx/>
                <a:sym typeface="+mn-ea"/>
              </a:rPr>
              <a:t>负责</a:t>
            </a:r>
            <a:r>
              <a:rPr lang="en-US" sz="1800" dirty="0" smtClean="0">
                <a:uLnTx/>
                <a:uFillTx/>
                <a:sym typeface="+mn-ea"/>
              </a:rPr>
              <a:t>+</a:t>
            </a:r>
            <a:r>
              <a:rPr sz="1800" dirty="0" smtClean="0">
                <a:uLnTx/>
                <a:uFillTx/>
                <a:sym typeface="+mn-ea"/>
              </a:rPr>
              <a:t>参与，申请</a:t>
            </a:r>
            <a:r>
              <a:rPr lang="en-US" sz="1800" dirty="0" smtClean="0">
                <a:uLnTx/>
                <a:uFillTx/>
                <a:sym typeface="+mn-ea"/>
              </a:rPr>
              <a:t>+</a:t>
            </a:r>
            <a:r>
              <a:rPr sz="1800" dirty="0" smtClean="0">
                <a:uLnTx/>
                <a:uFillTx/>
                <a:sym typeface="+mn-ea"/>
              </a:rPr>
              <a:t>正在承担≤</a:t>
            </a:r>
            <a:r>
              <a:rPr lang="en-US" sz="1800" dirty="0" smtClean="0">
                <a:uLnTx/>
                <a:uFillTx/>
                <a:sym typeface="+mn-ea"/>
              </a:rPr>
              <a:t>3</a:t>
            </a:r>
            <a:r>
              <a:rPr sz="1800" dirty="0" smtClean="0">
                <a:uLnTx/>
                <a:uFillTx/>
                <a:sym typeface="+mn-ea"/>
              </a:rPr>
              <a:t>项，</a:t>
            </a:r>
            <a:r>
              <a:rPr sz="1800" dirty="0" smtClean="0">
                <a:solidFill>
                  <a:schemeClr val="tx1"/>
                </a:solidFill>
                <a:sym typeface="+mn-ea"/>
              </a:rPr>
              <a:t>限项范围包括：面</a:t>
            </a:r>
            <a:r>
              <a:rPr lang="en-US" altLang="zh-CN" sz="1800" dirty="0" smtClean="0">
                <a:solidFill>
                  <a:schemeClr val="tx1"/>
                </a:solidFill>
                <a:sym typeface="+mn-ea"/>
              </a:rPr>
              <a:t>/</a:t>
            </a:r>
            <a:r>
              <a:rPr sz="1800" dirty="0" smtClean="0">
                <a:solidFill>
                  <a:schemeClr val="tx1"/>
                </a:solidFill>
                <a:sym typeface="+mn-ea"/>
              </a:rPr>
              <a:t>青</a:t>
            </a:r>
            <a:r>
              <a:rPr lang="en-US" altLang="zh-CN" sz="1800" dirty="0" smtClean="0">
                <a:solidFill>
                  <a:schemeClr val="tx1"/>
                </a:solidFill>
                <a:sym typeface="+mn-ea"/>
              </a:rPr>
              <a:t>/</a:t>
            </a:r>
            <a:r>
              <a:rPr sz="1800" dirty="0" smtClean="0">
                <a:solidFill>
                  <a:schemeClr val="tx1"/>
                </a:solidFill>
                <a:sym typeface="+mn-ea"/>
              </a:rPr>
              <a:t>地</a:t>
            </a:r>
            <a:r>
              <a:rPr lang="en-US" altLang="zh-CN" sz="1800" dirty="0" smtClean="0">
                <a:solidFill>
                  <a:schemeClr val="tx1"/>
                </a:solidFill>
                <a:sym typeface="+mn-ea"/>
              </a:rPr>
              <a:t>/</a:t>
            </a:r>
            <a:r>
              <a:rPr sz="1800" dirty="0" smtClean="0">
                <a:solidFill>
                  <a:schemeClr val="tx1"/>
                </a:solidFill>
                <a:sym typeface="+mn-ea"/>
              </a:rPr>
              <a:t>重点</a:t>
            </a:r>
            <a:r>
              <a:rPr lang="en-US" altLang="zh-CN" sz="1800" dirty="0" smtClean="0">
                <a:solidFill>
                  <a:schemeClr val="tx1"/>
                </a:solidFill>
                <a:sym typeface="+mn-ea"/>
              </a:rPr>
              <a:t>/</a:t>
            </a:r>
            <a:r>
              <a:rPr sz="1800" dirty="0" smtClean="0">
                <a:solidFill>
                  <a:schemeClr val="tx1"/>
                </a:solidFill>
                <a:sym typeface="+mn-ea"/>
              </a:rPr>
              <a:t>重大</a:t>
            </a:r>
            <a:r>
              <a:rPr lang="en-US" altLang="zh-CN" sz="1800" dirty="0" smtClean="0">
                <a:solidFill>
                  <a:schemeClr val="tx1"/>
                </a:solidFill>
                <a:sym typeface="+mn-ea"/>
              </a:rPr>
              <a:t>/</a:t>
            </a:r>
            <a:r>
              <a:rPr sz="1800" dirty="0" smtClean="0">
                <a:solidFill>
                  <a:schemeClr val="tx1"/>
                </a:solidFill>
                <a:sym typeface="+mn-ea"/>
              </a:rPr>
              <a:t>重大计划（除集成和战略）</a:t>
            </a:r>
            <a:r>
              <a:rPr lang="en-US" altLang="zh-CN" sz="1800" dirty="0" smtClean="0">
                <a:solidFill>
                  <a:schemeClr val="tx1"/>
                </a:solidFill>
                <a:sym typeface="+mn-ea"/>
              </a:rPr>
              <a:t>/</a:t>
            </a:r>
            <a:r>
              <a:rPr sz="1800" dirty="0" smtClean="0">
                <a:solidFill>
                  <a:schemeClr val="tx1"/>
                </a:solidFill>
                <a:sym typeface="+mn-ea"/>
              </a:rPr>
              <a:t>联合</a:t>
            </a:r>
            <a:r>
              <a:rPr lang="en-US" altLang="zh-CN" sz="1800" dirty="0" smtClean="0">
                <a:solidFill>
                  <a:schemeClr val="tx1"/>
                </a:solidFill>
                <a:sym typeface="+mn-ea"/>
              </a:rPr>
              <a:t>/</a:t>
            </a:r>
            <a:r>
              <a:rPr sz="1800" dirty="0" smtClean="0">
                <a:solidFill>
                  <a:schemeClr val="tx1"/>
                </a:solidFill>
                <a:sym typeface="+mn-ea"/>
              </a:rPr>
              <a:t>优</a:t>
            </a:r>
            <a:r>
              <a:rPr sz="1800">
                <a:solidFill>
                  <a:schemeClr val="tx1"/>
                </a:solidFill>
                <a:sym typeface="+mn-ea"/>
              </a:rPr>
              <a:t>青</a:t>
            </a:r>
            <a:r>
              <a:rPr lang="en-US" altLang="zh-CN" sz="1800">
                <a:solidFill>
                  <a:schemeClr val="tx1"/>
                </a:solidFill>
                <a:sym typeface="+mn-ea"/>
              </a:rPr>
              <a:t>/</a:t>
            </a:r>
            <a:r>
              <a:rPr sz="1800" dirty="0" smtClean="0">
                <a:solidFill>
                  <a:schemeClr val="tx1"/>
                </a:solidFill>
                <a:sym typeface="+mn-ea"/>
              </a:rPr>
              <a:t>杰青</a:t>
            </a:r>
            <a:r>
              <a:rPr lang="en-US" altLang="zh-CN" sz="1800" dirty="0" smtClean="0">
                <a:solidFill>
                  <a:schemeClr val="tx1"/>
                </a:solidFill>
                <a:sym typeface="+mn-ea"/>
              </a:rPr>
              <a:t>/</a:t>
            </a:r>
            <a:r>
              <a:rPr sz="1800" dirty="0" smtClean="0">
                <a:solidFill>
                  <a:schemeClr val="tx1"/>
                </a:solidFill>
                <a:sym typeface="+mn-ea"/>
              </a:rPr>
              <a:t>重点国合</a:t>
            </a:r>
            <a:r>
              <a:rPr lang="en-US" altLang="zh-CN" sz="1800" dirty="0" smtClean="0">
                <a:solidFill>
                  <a:schemeClr val="tx1"/>
                </a:solidFill>
                <a:sym typeface="+mn-ea"/>
              </a:rPr>
              <a:t>/200</a:t>
            </a:r>
            <a:r>
              <a:rPr sz="1800" dirty="0" smtClean="0">
                <a:solidFill>
                  <a:schemeClr val="tx1"/>
                </a:solidFill>
                <a:sym typeface="+mn-ea"/>
              </a:rPr>
              <a:t>万以上组织间国合（负责人身份）</a:t>
            </a:r>
            <a:r>
              <a:rPr lang="en-US" altLang="zh-CN" sz="1800" dirty="0" smtClean="0">
                <a:solidFill>
                  <a:schemeClr val="tx1"/>
                </a:solidFill>
                <a:sym typeface="+mn-ea"/>
              </a:rPr>
              <a:t>/</a:t>
            </a:r>
            <a:r>
              <a:rPr sz="1800" dirty="0" smtClean="0">
                <a:solidFill>
                  <a:schemeClr val="tx1"/>
                </a:solidFill>
                <a:sym typeface="+mn-ea"/>
              </a:rPr>
              <a:t>重大仪器</a:t>
            </a:r>
            <a:r>
              <a:rPr lang="en-US" altLang="zh-CN" sz="1800" dirty="0" smtClean="0">
                <a:solidFill>
                  <a:schemeClr val="tx1"/>
                </a:solidFill>
                <a:sym typeface="+mn-ea"/>
              </a:rPr>
              <a:t>/</a:t>
            </a:r>
            <a:r>
              <a:rPr sz="1800" dirty="0" smtClean="0">
                <a:solidFill>
                  <a:schemeClr val="tx1"/>
                </a:solidFill>
                <a:sym typeface="+mn-ea"/>
              </a:rPr>
              <a:t>优秀国重</a:t>
            </a:r>
            <a:r>
              <a:rPr lang="en-US" altLang="zh-CN" sz="1800" dirty="0" smtClean="0">
                <a:solidFill>
                  <a:schemeClr val="tx1"/>
                </a:solidFill>
                <a:sym typeface="+mn-ea"/>
              </a:rPr>
              <a:t>/1</a:t>
            </a:r>
            <a:r>
              <a:rPr sz="1800" dirty="0" smtClean="0">
                <a:solidFill>
                  <a:schemeClr val="tx1"/>
                </a:solidFill>
                <a:sym typeface="+mn-ea"/>
              </a:rPr>
              <a:t>年期以上应急</a:t>
            </a:r>
            <a:endParaRPr sz="1800" dirty="0" smtClean="0">
              <a:solidFill>
                <a:schemeClr val="tx1"/>
              </a:solidFill>
              <a:sym typeface="+mn-ea"/>
            </a:endParaRPr>
          </a:p>
          <a:p>
            <a:pPr indent="0">
              <a:lnSpc>
                <a:spcPct val="150000"/>
              </a:lnSpc>
              <a:spcBef>
                <a:spcPts val="0"/>
              </a:spcBef>
              <a:buNone/>
            </a:pPr>
            <a:r>
              <a:rPr sz="1800" dirty="0" smtClean="0">
                <a:solidFill>
                  <a:srgbClr val="FF0000"/>
                </a:solidFill>
                <a:sym typeface="+mn-ea"/>
              </a:rPr>
              <a:t>优、杰青申请时不限项</a:t>
            </a:r>
            <a:r>
              <a:rPr lang="zh-CN" altLang="en-US" sz="1800" dirty="0" smtClean="0">
                <a:solidFill>
                  <a:srgbClr val="FF0000"/>
                </a:solidFill>
                <a:sym typeface="+mn-ea"/>
              </a:rPr>
              <a:t>。</a:t>
            </a:r>
            <a:endParaRPr lang="zh-CN" altLang="en-US" sz="1800" dirty="0" smtClean="0">
              <a:solidFill>
                <a:srgbClr val="FF0000"/>
              </a:solidFill>
              <a:sym typeface="+mn-ea"/>
            </a:endParaRPr>
          </a:p>
          <a:p>
            <a:pPr indent="0">
              <a:lnSpc>
                <a:spcPct val="150000"/>
              </a:lnSpc>
              <a:spcBef>
                <a:spcPts val="0"/>
              </a:spcBef>
              <a:buNone/>
            </a:pPr>
            <a:r>
              <a:rPr sz="1800" u="sng" dirty="0" err="1" smtClean="0">
                <a:sym typeface="+mn-ea"/>
              </a:rPr>
              <a:t>注：处于评审阶段的申请，计入限项</a:t>
            </a:r>
            <a:r>
              <a:rPr sz="1800" u="sng" dirty="0" smtClean="0">
                <a:sym typeface="+mn-ea"/>
              </a:rPr>
              <a:t>。</a:t>
            </a:r>
            <a:endParaRPr sz="1800" u="sng" dirty="0" smtClean="0">
              <a:sym typeface="+mn-ea"/>
            </a:endParaRPr>
          </a:p>
          <a:p>
            <a:pPr marL="635" indent="0">
              <a:buNone/>
            </a:pPr>
            <a:r>
              <a:rPr smtClean="0">
                <a:solidFill>
                  <a:srgbClr val="FF0000"/>
                </a:solidFill>
                <a:uLnTx/>
                <a:uFillTx/>
                <a:sym typeface="+mn-ea"/>
              </a:rPr>
              <a:t>中级、初级职称申请+承担≤“1”</a:t>
            </a:r>
            <a:endParaRPr smtClean="0">
              <a:solidFill>
                <a:srgbClr val="FF0000"/>
              </a:solidFill>
              <a:uLnTx/>
              <a:uFillTx/>
              <a:sym typeface="+mn-ea"/>
            </a:endParaRPr>
          </a:p>
          <a:p>
            <a:pPr indent="0">
              <a:lnSpc>
                <a:spcPct val="150000"/>
              </a:lnSpc>
              <a:spcBef>
                <a:spcPts val="0"/>
              </a:spcBef>
              <a:buNone/>
            </a:pPr>
            <a:r>
              <a:rPr sz="1800" smtClean="0">
                <a:uLnTx/>
                <a:uFillTx/>
                <a:sym typeface="+mn-ea"/>
              </a:rPr>
              <a:t>“</a:t>
            </a:r>
            <a:r>
              <a:rPr sz="1800" dirty="0" err="1" smtClean="0">
                <a:uLnTx/>
                <a:uFillTx/>
                <a:sym typeface="+mn-ea"/>
              </a:rPr>
              <a:t>负责</a:t>
            </a:r>
            <a:r>
              <a:rPr sz="1800" smtClean="0">
                <a:uLnTx/>
                <a:uFillTx/>
                <a:sym typeface="+mn-ea"/>
              </a:rPr>
              <a:t>”</a:t>
            </a:r>
            <a:r>
              <a:rPr sz="1800" dirty="0" err="1" smtClean="0">
                <a:uLnTx/>
                <a:uFillTx/>
                <a:sym typeface="+mn-ea"/>
              </a:rPr>
              <a:t>申请</a:t>
            </a:r>
            <a:r>
              <a:rPr sz="1800" smtClean="0">
                <a:uLnTx/>
                <a:uFillTx/>
                <a:sym typeface="+mn-ea"/>
              </a:rPr>
              <a:t> </a:t>
            </a:r>
            <a:r>
              <a:rPr lang="en-US" sz="1800" smtClean="0">
                <a:uLnTx/>
                <a:uFillTx/>
                <a:sym typeface="+mn-ea"/>
              </a:rPr>
              <a:t>+ </a:t>
            </a:r>
            <a:r>
              <a:rPr sz="1800" dirty="0" err="1" smtClean="0">
                <a:uLnTx/>
                <a:uFillTx/>
                <a:sym typeface="+mn-ea"/>
              </a:rPr>
              <a:t>正在承担</a:t>
            </a:r>
            <a:r>
              <a:rPr sz="1800" smtClean="0">
                <a:uLnTx/>
                <a:uFillTx/>
                <a:sym typeface="+mn-ea"/>
              </a:rPr>
              <a:t> </a:t>
            </a:r>
            <a:r>
              <a:rPr lang="en-US" sz="1800" smtClean="0">
                <a:uLnTx/>
                <a:uFillTx/>
                <a:sym typeface="+mn-ea"/>
              </a:rPr>
              <a:t>= 1</a:t>
            </a:r>
            <a:r>
              <a:rPr sz="1800" smtClean="0">
                <a:uLnTx/>
                <a:uFillTx/>
                <a:sym typeface="+mn-ea"/>
              </a:rPr>
              <a:t>项。</a:t>
            </a:r>
            <a:r>
              <a:rPr sz="1800" smtClean="0">
                <a:sym typeface="+mn-ea"/>
              </a:rPr>
              <a:t>“参加”不限项。</a:t>
            </a:r>
            <a:endParaRPr sz="1800" smtClean="0">
              <a:sym typeface="+mn-ea"/>
            </a:endParaRPr>
          </a:p>
          <a:p>
            <a:pPr indent="0">
              <a:lnSpc>
                <a:spcPct val="150000"/>
              </a:lnSpc>
              <a:spcBef>
                <a:spcPts val="0"/>
              </a:spcBef>
              <a:buNone/>
            </a:pPr>
            <a:r>
              <a:rPr sz="2000" u="sng" smtClean="0">
                <a:solidFill>
                  <a:srgbClr val="FF0000"/>
                </a:solidFill>
                <a:sym typeface="+mn-ea"/>
              </a:rPr>
              <a:t>青年项目负责人在结题当年可以申请面上项目（见下页清单）</a:t>
            </a:r>
            <a:endParaRPr sz="2000" u="sng" smtClean="0">
              <a:solidFill>
                <a:srgbClr val="FF0000"/>
              </a:solidFill>
              <a:sym typeface="+mn-ea"/>
            </a:endParaRPr>
          </a:p>
          <a:p>
            <a:pPr indent="0">
              <a:lnSpc>
                <a:spcPct val="150000"/>
              </a:lnSpc>
              <a:spcBef>
                <a:spcPts val="0"/>
              </a:spcBef>
              <a:buNone/>
            </a:pPr>
            <a:r>
              <a:rPr sz="1800" smtClean="0">
                <a:sym typeface="+mn-ea"/>
              </a:rPr>
              <a:t>注：新晋升高级职称的人员，晋升前作为负责人正在承担的项目计入限3项，作为参与者不计入限项范围。</a:t>
            </a:r>
            <a:endParaRPr sz="1800" smtClean="0">
              <a:sym typeface="+mn-ea"/>
            </a:endParaRPr>
          </a:p>
          <a:p>
            <a:pPr indent="0">
              <a:spcBef>
                <a:spcPts val="0"/>
              </a:spcBef>
              <a:buNone/>
            </a:pPr>
            <a:endParaRPr sz="1800" smtClean="0">
              <a:sym typeface="+mn-ea"/>
            </a:endParaRPr>
          </a:p>
          <a:p>
            <a:pPr marL="635" indent="0">
              <a:buNone/>
            </a:pPr>
            <a:endParaRPr sz="1800" smtClean="0">
              <a:sym typeface="+mn-ea"/>
            </a:endParaRPr>
          </a:p>
          <a:p>
            <a:pPr marL="201295" indent="-200660">
              <a:buClr>
                <a:schemeClr val="accent2"/>
              </a:buClr>
              <a:buSzTx/>
              <a:buSzPct val="60000"/>
              <a:buFont typeface="Wingdings 2" panose="05020102010507070707" pitchFamily="18" charset="2"/>
              <a:buChar char="ï"/>
            </a:pPr>
            <a:endParaRPr sz="1800" smtClean="0">
              <a:sym typeface="+mn-ea"/>
            </a:endParaRPr>
          </a:p>
        </p:txBody>
      </p:sp>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nvGraphicFramePr>
        <p:xfrm>
          <a:off x="476250" y="353695"/>
          <a:ext cx="7842885" cy="4777740"/>
        </p:xfrm>
        <a:graphic>
          <a:graphicData uri="http://schemas.openxmlformats.org/drawingml/2006/table">
            <a:tbl>
              <a:tblPr firstRow="1" bandRow="1">
                <a:tableStyleId>{5C22544A-7EE6-4342-B048-85BDC9FD1C3A}</a:tableStyleId>
              </a:tblPr>
              <a:tblGrid>
                <a:gridCol w="798830"/>
                <a:gridCol w="615315"/>
                <a:gridCol w="6428740"/>
              </a:tblGrid>
              <a:tr h="177800">
                <a:tc>
                  <a:txBody>
                    <a:bodyPr/>
                    <a:p>
                      <a:pPr marL="0" indent="0" algn="l">
                        <a:buNone/>
                      </a:pPr>
                      <a:r>
                        <a:rPr lang="zh-CN" altLang="en-US" sz="1000" u="none"/>
                        <a:t>所属科室</a:t>
                      </a:r>
                      <a:endParaRPr lang="zh-CN" altLang="en-US" sz="1000" u="none"/>
                    </a:p>
                  </a:txBody>
                  <a:tcPr marL="0" marR="0" marT="0" marB="0" vert="horz" anchor="b"/>
                </a:tc>
                <a:tc>
                  <a:txBody>
                    <a:bodyPr/>
                    <a:p>
                      <a:pPr marL="0" indent="0" algn="l">
                        <a:buNone/>
                      </a:pPr>
                      <a:r>
                        <a:rPr lang="zh-CN" altLang="en-US" sz="1000" u="none"/>
                        <a:t>负责人</a:t>
                      </a:r>
                      <a:endParaRPr lang="zh-CN" altLang="en-US" sz="1000" u="none"/>
                    </a:p>
                  </a:txBody>
                  <a:tcPr marL="0" marR="0" marT="0" marB="0" vert="horz" anchor="b"/>
                </a:tc>
                <a:tc>
                  <a:txBody>
                    <a:bodyPr/>
                    <a:p>
                      <a:pPr marL="0" indent="0" algn="l">
                        <a:buNone/>
                      </a:pPr>
                      <a:r>
                        <a:rPr lang="zh-CN" altLang="en-US" sz="1000" u="none"/>
                        <a:t>项目名称</a:t>
                      </a:r>
                      <a:endParaRPr lang="zh-CN" altLang="en-US" sz="1000" u="none"/>
                    </a:p>
                  </a:txBody>
                  <a:tcPr marL="0" marR="0" marT="0" marB="0" vert="horz" anchor="b"/>
                </a:tc>
              </a:tr>
              <a:tr h="177800">
                <a:tc>
                  <a:txBody>
                    <a:bodyPr/>
                    <a:p>
                      <a:pPr marL="0" indent="0" algn="l">
                        <a:buNone/>
                      </a:pPr>
                      <a:r>
                        <a:rPr lang="zh-CN" altLang="en-US" sz="1000" u="none"/>
                        <a:t>耳鼻喉科</a:t>
                      </a:r>
                      <a:endParaRPr lang="zh-CN" altLang="en-US" sz="1000" u="none"/>
                    </a:p>
                  </a:txBody>
                  <a:tcPr marL="0" marR="0" marT="0" marB="0" vert="horz" anchor="b"/>
                </a:tc>
                <a:tc>
                  <a:txBody>
                    <a:bodyPr/>
                    <a:p>
                      <a:pPr marL="0" indent="0" algn="l">
                        <a:buNone/>
                      </a:pPr>
                      <a:r>
                        <a:rPr lang="zh-CN" altLang="en-US" sz="1000" u="none"/>
                        <a:t>李涛</a:t>
                      </a:r>
                      <a:endParaRPr lang="zh-CN" altLang="en-US" sz="1000" u="none"/>
                    </a:p>
                  </a:txBody>
                  <a:tcPr marL="0" marR="0" marT="0" marB="0" vert="horz" anchor="b"/>
                </a:tc>
                <a:tc>
                  <a:txBody>
                    <a:bodyPr/>
                    <a:p>
                      <a:pPr marL="0" indent="0" algn="l">
                        <a:buNone/>
                      </a:pPr>
                      <a:r>
                        <a:rPr lang="zh-CN" altLang="en-US" sz="1000" u="none"/>
                        <a:t>水杨酸钠介导的听皮层与海马区之间神经连接的分子机制研究</a:t>
                      </a:r>
                      <a:endParaRPr lang="zh-CN" altLang="en-US" sz="1000" u="none"/>
                    </a:p>
                  </a:txBody>
                  <a:tcPr marL="0" marR="0" marT="0" marB="0" vert="horz" anchor="b"/>
                </a:tc>
              </a:tr>
              <a:tr h="177800">
                <a:tc>
                  <a:txBody>
                    <a:bodyPr/>
                    <a:p>
                      <a:pPr marL="0" indent="0" algn="l">
                        <a:buNone/>
                      </a:pPr>
                      <a:r>
                        <a:rPr lang="zh-CN" altLang="en-US" sz="1000" u="none"/>
                        <a:t>妇产科</a:t>
                      </a:r>
                      <a:endParaRPr lang="zh-CN" altLang="en-US" sz="1000" u="none"/>
                    </a:p>
                  </a:txBody>
                  <a:tcPr marL="0" marR="0" marT="0" marB="0" vert="horz" anchor="b"/>
                </a:tc>
                <a:tc>
                  <a:txBody>
                    <a:bodyPr/>
                    <a:p>
                      <a:pPr marL="0" indent="0" algn="l">
                        <a:buNone/>
                      </a:pPr>
                      <a:r>
                        <a:rPr lang="zh-CN" altLang="en-US" sz="1000" u="none"/>
                        <a:t>智旭</a:t>
                      </a:r>
                      <a:endParaRPr lang="zh-CN" altLang="en-US" sz="1000" u="none"/>
                    </a:p>
                  </a:txBody>
                  <a:tcPr marL="0" marR="0" marT="0" marB="0" vert="horz" anchor="b"/>
                </a:tc>
                <a:tc>
                  <a:txBody>
                    <a:bodyPr/>
                    <a:p>
                      <a:pPr marL="0" indent="0" algn="l">
                        <a:buNone/>
                      </a:pPr>
                      <a:r>
                        <a:rPr lang="en-US" altLang="zh-CN" sz="1000" u="none"/>
                        <a:t>KLF5</a:t>
                      </a:r>
                      <a:r>
                        <a:rPr lang="zh-CN" altLang="en-US" sz="1000" u="none"/>
                        <a:t>泛素化调节在人早期胚胎与胚胎干细胞中的分子机制研究</a:t>
                      </a:r>
                      <a:endParaRPr lang="zh-CN" altLang="en-US" sz="1000" u="none"/>
                    </a:p>
                  </a:txBody>
                  <a:tcPr marL="0" marR="0" marT="0" marB="0" vert="horz" anchor="b"/>
                </a:tc>
              </a:tr>
              <a:tr h="177800">
                <a:tc>
                  <a:txBody>
                    <a:bodyPr/>
                    <a:p>
                      <a:pPr marL="0" indent="0" algn="l">
                        <a:buNone/>
                      </a:pPr>
                      <a:r>
                        <a:rPr lang="zh-CN" altLang="en-US" sz="1000" u="none"/>
                        <a:t>妇产科</a:t>
                      </a:r>
                      <a:endParaRPr lang="zh-CN" altLang="en-US" sz="1000" u="none"/>
                    </a:p>
                  </a:txBody>
                  <a:tcPr marL="0" marR="0" marT="0" marB="0" vert="horz" anchor="b"/>
                </a:tc>
                <a:tc>
                  <a:txBody>
                    <a:bodyPr/>
                    <a:p>
                      <a:pPr marL="0" indent="0" algn="l">
                        <a:buNone/>
                      </a:pPr>
                      <a:r>
                        <a:rPr lang="zh-CN" altLang="en-US" sz="1000" u="none"/>
                        <a:t>杨艳</a:t>
                      </a:r>
                      <a:endParaRPr lang="zh-CN" altLang="en-US" sz="1000" u="none"/>
                    </a:p>
                  </a:txBody>
                  <a:tcPr marL="0" marR="0" marT="0" marB="0" vert="horz" anchor="b"/>
                </a:tc>
                <a:tc>
                  <a:txBody>
                    <a:bodyPr/>
                    <a:p>
                      <a:pPr marL="0" indent="0" algn="l">
                        <a:buNone/>
                      </a:pPr>
                      <a:r>
                        <a:rPr lang="en-US" altLang="zh-CN" sz="1000" u="none"/>
                        <a:t>SIRT1/SRY</a:t>
                      </a:r>
                      <a:r>
                        <a:rPr lang="zh-CN" altLang="en-US" sz="1000" u="none"/>
                        <a:t>乙酰化途径调控</a:t>
                      </a:r>
                      <a:r>
                        <a:rPr lang="en-US" altLang="zh-CN" sz="1000" u="none"/>
                        <a:t>PCOS</a:t>
                      </a:r>
                      <a:r>
                        <a:rPr lang="zh-CN" altLang="en-US" sz="1000" u="none"/>
                        <a:t>患者</a:t>
                      </a:r>
                      <a:r>
                        <a:rPr lang="en-US" altLang="zh-CN" sz="1000" u="none"/>
                        <a:t>IL18</a:t>
                      </a:r>
                      <a:r>
                        <a:rPr lang="zh-CN" altLang="en-US" sz="1000" u="none"/>
                        <a:t>表达的作用机制研究</a:t>
                      </a:r>
                      <a:endParaRPr lang="zh-CN" altLang="en-US" sz="1000" u="none"/>
                    </a:p>
                  </a:txBody>
                  <a:tcPr marL="0" marR="0" marT="0" marB="0" vert="horz" anchor="b"/>
                </a:tc>
              </a:tr>
              <a:tr h="177800">
                <a:tc>
                  <a:txBody>
                    <a:bodyPr/>
                    <a:p>
                      <a:pPr marL="0" indent="0" algn="l">
                        <a:buNone/>
                      </a:pPr>
                      <a:r>
                        <a:rPr lang="zh-CN" altLang="en-US" sz="1000" u="none"/>
                        <a:t>妇产科</a:t>
                      </a:r>
                      <a:endParaRPr lang="zh-CN" altLang="en-US" sz="1000" u="none"/>
                    </a:p>
                  </a:txBody>
                  <a:tcPr marL="0" marR="0" marT="0" marB="0" vert="horz" anchor="b"/>
                </a:tc>
                <a:tc>
                  <a:txBody>
                    <a:bodyPr/>
                    <a:p>
                      <a:pPr marL="0" indent="0" algn="l">
                        <a:buNone/>
                      </a:pPr>
                      <a:r>
                        <a:rPr lang="zh-CN" altLang="en-US" sz="1000" u="none"/>
                        <a:t>庞艳莉</a:t>
                      </a:r>
                      <a:endParaRPr lang="zh-CN" altLang="en-US" sz="1000" u="none"/>
                    </a:p>
                  </a:txBody>
                  <a:tcPr marL="0" marR="0" marT="0" marB="0" vert="horz" anchor="b"/>
                </a:tc>
                <a:tc>
                  <a:txBody>
                    <a:bodyPr/>
                    <a:p>
                      <a:pPr marL="0" indent="0" algn="l">
                        <a:buNone/>
                      </a:pPr>
                      <a:r>
                        <a:rPr lang="zh-CN" altLang="en-US" sz="1000" u="none"/>
                        <a:t>高同型半胱氨酸血症通过调节巨噬细胞亚群而促进脂肪组织胰岛素抵抗</a:t>
                      </a:r>
                      <a:r>
                        <a:rPr lang="en-US" altLang="zh-CN" sz="1000" u="none"/>
                        <a:t>-</a:t>
                      </a:r>
                      <a:r>
                        <a:rPr lang="zh-CN" altLang="en-US" sz="1000" u="none"/>
                        <a:t>多囊卵巢综合征患者并发症的机制研究</a:t>
                      </a:r>
                      <a:endParaRPr lang="zh-CN" altLang="en-US" sz="1000" u="none"/>
                    </a:p>
                  </a:txBody>
                  <a:tcPr marL="0" marR="0" marT="0" marB="0" vert="horz" anchor="b"/>
                </a:tc>
              </a:tr>
              <a:tr h="177800">
                <a:tc>
                  <a:txBody>
                    <a:bodyPr/>
                    <a:p>
                      <a:pPr marL="0" indent="0" algn="l">
                        <a:buNone/>
                      </a:pPr>
                      <a:r>
                        <a:rPr lang="zh-CN" altLang="en-US" sz="1000" u="none"/>
                        <a:t>妇产科</a:t>
                      </a:r>
                      <a:endParaRPr lang="zh-CN" altLang="en-US" sz="1000" u="none"/>
                    </a:p>
                  </a:txBody>
                  <a:tcPr marL="0" marR="0" marT="0" marB="0" vert="horz" anchor="b"/>
                </a:tc>
                <a:tc>
                  <a:txBody>
                    <a:bodyPr/>
                    <a:p>
                      <a:pPr marL="0" indent="0" algn="l">
                        <a:buNone/>
                      </a:pPr>
                      <a:r>
                        <a:rPr lang="zh-CN" altLang="en-US" sz="1000" u="none"/>
                        <a:t>冯雪</a:t>
                      </a:r>
                      <a:endParaRPr lang="zh-CN" altLang="en-US" sz="1000" u="none"/>
                    </a:p>
                  </a:txBody>
                  <a:tcPr marL="0" marR="0" marT="0" marB="0" vert="horz" anchor="b"/>
                </a:tc>
                <a:tc>
                  <a:txBody>
                    <a:bodyPr/>
                    <a:p>
                      <a:pPr marL="0" indent="0" algn="l">
                        <a:buNone/>
                      </a:pPr>
                      <a:r>
                        <a:rPr lang="zh-CN" altLang="en-US" sz="1000" u="none"/>
                        <a:t>体外诱导人多能干细胞形成雄性生殖细胞的研究</a:t>
                      </a:r>
                      <a:endParaRPr lang="zh-CN" altLang="en-US" sz="1000" u="none"/>
                    </a:p>
                  </a:txBody>
                  <a:tcPr marL="0" marR="0" marT="0" marB="0" vert="horz" anchor="b"/>
                </a:tc>
              </a:tr>
              <a:tr h="177800">
                <a:tc>
                  <a:txBody>
                    <a:bodyPr/>
                    <a:p>
                      <a:pPr marL="0" indent="0" algn="l">
                        <a:buNone/>
                      </a:pPr>
                      <a:r>
                        <a:rPr lang="zh-CN" altLang="en-US" sz="1000" u="none"/>
                        <a:t>呼吸内科</a:t>
                      </a:r>
                      <a:endParaRPr lang="zh-CN" altLang="en-US" sz="1000" u="none"/>
                    </a:p>
                  </a:txBody>
                  <a:tcPr marL="0" marR="0" marT="0" marB="0" vert="horz" anchor="b"/>
                </a:tc>
                <a:tc>
                  <a:txBody>
                    <a:bodyPr/>
                    <a:p>
                      <a:pPr marL="0" indent="0" algn="l">
                        <a:buNone/>
                      </a:pPr>
                      <a:r>
                        <a:rPr lang="zh-CN" altLang="en-US" sz="1000" u="none"/>
                        <a:t>常春</a:t>
                      </a:r>
                      <a:endParaRPr lang="zh-CN" altLang="en-US" sz="1000" u="none"/>
                    </a:p>
                  </a:txBody>
                  <a:tcPr marL="0" marR="0" marT="0" marB="0" vert="horz" anchor="b"/>
                </a:tc>
                <a:tc>
                  <a:txBody>
                    <a:bodyPr/>
                    <a:p>
                      <a:pPr marL="0" indent="0" algn="l">
                        <a:buNone/>
                      </a:pPr>
                      <a:r>
                        <a:rPr lang="zh-CN" altLang="en-US" sz="1000" u="none"/>
                        <a:t>基于液相色谱</a:t>
                      </a:r>
                      <a:r>
                        <a:rPr lang="en-US" altLang="zh-CN" sz="1000" u="none"/>
                        <a:t>-</a:t>
                      </a:r>
                      <a:r>
                        <a:rPr lang="zh-CN" altLang="en-US" sz="1000" u="none"/>
                        <a:t>质谱联用技术和气相色谱</a:t>
                      </a:r>
                      <a:r>
                        <a:rPr lang="en-US" altLang="zh-CN" sz="1000" u="none"/>
                        <a:t>-</a:t>
                      </a:r>
                      <a:r>
                        <a:rPr lang="zh-CN" altLang="en-US" sz="1000" u="none"/>
                        <a:t>质谱联用技术的不同表型哮喘患者的血清代谢组学研究</a:t>
                      </a:r>
                      <a:endParaRPr lang="zh-CN" altLang="en-US" sz="1000" u="none"/>
                    </a:p>
                  </a:txBody>
                  <a:tcPr marL="0" marR="0" marT="0" marB="0" vert="horz" anchor="b"/>
                </a:tc>
              </a:tr>
              <a:tr h="177800">
                <a:tc>
                  <a:txBody>
                    <a:bodyPr/>
                    <a:p>
                      <a:pPr marL="0" indent="0" algn="l">
                        <a:buNone/>
                      </a:pPr>
                      <a:r>
                        <a:rPr lang="zh-CN" altLang="en-US" sz="1000" u="none"/>
                        <a:t>检验科</a:t>
                      </a:r>
                      <a:endParaRPr lang="zh-CN" altLang="en-US" sz="1000" u="none"/>
                    </a:p>
                  </a:txBody>
                  <a:tcPr marL="0" marR="0" marT="0" marB="0" vert="horz" anchor="b"/>
                </a:tc>
                <a:tc>
                  <a:txBody>
                    <a:bodyPr/>
                    <a:p>
                      <a:pPr marL="0" indent="0" algn="l">
                        <a:buNone/>
                      </a:pPr>
                      <a:r>
                        <a:rPr lang="zh-CN" altLang="en-US" sz="1000" u="none"/>
                        <a:t>郑佳佳</a:t>
                      </a:r>
                      <a:endParaRPr lang="zh-CN" altLang="en-US" sz="1000" u="none"/>
                    </a:p>
                  </a:txBody>
                  <a:tcPr marL="0" marR="0" marT="0" marB="0" vert="horz" anchor="b"/>
                </a:tc>
                <a:tc>
                  <a:txBody>
                    <a:bodyPr/>
                    <a:p>
                      <a:pPr marL="0" indent="0" algn="l">
                        <a:buNone/>
                      </a:pPr>
                      <a:r>
                        <a:rPr lang="zh-CN" altLang="en-US" sz="1000" u="none"/>
                        <a:t>滤泡辅助性</a:t>
                      </a:r>
                      <a:r>
                        <a:rPr lang="en-US" altLang="zh-CN" sz="1000" u="none"/>
                        <a:t>T</a:t>
                      </a:r>
                      <a:r>
                        <a:rPr lang="zh-CN" altLang="en-US" sz="1000" u="none"/>
                        <a:t>（</a:t>
                      </a:r>
                      <a:r>
                        <a:rPr lang="en-US" altLang="zh-CN" sz="1000" u="none"/>
                        <a:t>TFH</a:t>
                      </a:r>
                      <a:r>
                        <a:rPr lang="zh-CN" altLang="en-US" sz="1000" u="none"/>
                        <a:t>）细胞在原发性胆汁性肝硬化中的作用和机制探讨</a:t>
                      </a:r>
                      <a:endParaRPr lang="zh-CN" altLang="en-US" sz="1000" u="none"/>
                    </a:p>
                  </a:txBody>
                  <a:tcPr marL="0" marR="0" marT="0" marB="0" vert="horz" anchor="b"/>
                </a:tc>
              </a:tr>
              <a:tr h="177800">
                <a:tc>
                  <a:txBody>
                    <a:bodyPr/>
                    <a:p>
                      <a:pPr marL="0" indent="0" algn="l">
                        <a:buNone/>
                      </a:pPr>
                      <a:r>
                        <a:rPr lang="zh-CN" altLang="en-US" sz="1000" u="none"/>
                        <a:t>麻醉科</a:t>
                      </a:r>
                      <a:endParaRPr lang="zh-CN" altLang="en-US" sz="1000" u="none"/>
                    </a:p>
                  </a:txBody>
                  <a:tcPr marL="0" marR="0" marT="0" marB="0" vert="horz" anchor="b"/>
                </a:tc>
                <a:tc>
                  <a:txBody>
                    <a:bodyPr/>
                    <a:p>
                      <a:pPr marL="0" indent="0" algn="l">
                        <a:buNone/>
                      </a:pPr>
                      <a:r>
                        <a:rPr lang="zh-CN" altLang="en-US" sz="1000" u="none"/>
                        <a:t>倪诚</a:t>
                      </a:r>
                      <a:endParaRPr lang="zh-CN" altLang="en-US" sz="1000" u="none"/>
                    </a:p>
                  </a:txBody>
                  <a:tcPr marL="0" marR="0" marT="0" marB="0" vert="horz" anchor="b"/>
                </a:tc>
                <a:tc>
                  <a:txBody>
                    <a:bodyPr/>
                    <a:p>
                      <a:pPr marL="0" indent="0" algn="l">
                        <a:buNone/>
                      </a:pPr>
                      <a:r>
                        <a:rPr lang="zh-CN" altLang="en-US" sz="1000" u="none"/>
                        <a:t>线粒体反向调控通路在麻醉手术因素导致神经毒性反应中的作用及</a:t>
                      </a:r>
                      <a:r>
                        <a:rPr lang="en-US" altLang="zh-CN" sz="1000" u="none"/>
                        <a:t>CaN-siRNA</a:t>
                      </a:r>
                      <a:r>
                        <a:rPr lang="zh-CN" altLang="en-US" sz="1000" u="none"/>
                        <a:t>干预研究</a:t>
                      </a:r>
                      <a:endParaRPr lang="zh-CN" altLang="en-US" sz="1000" u="none"/>
                    </a:p>
                  </a:txBody>
                  <a:tcPr marL="0" marR="0" marT="0" marB="0" vert="horz" anchor="b"/>
                </a:tc>
              </a:tr>
              <a:tr h="177800">
                <a:tc>
                  <a:txBody>
                    <a:bodyPr/>
                    <a:p>
                      <a:pPr marL="0" indent="0" algn="l">
                        <a:buNone/>
                      </a:pPr>
                      <a:r>
                        <a:rPr lang="zh-CN" altLang="en-US" sz="1000" u="none"/>
                        <a:t>内分泌科</a:t>
                      </a:r>
                      <a:endParaRPr lang="zh-CN" altLang="en-US" sz="1000" u="none"/>
                    </a:p>
                  </a:txBody>
                  <a:tcPr marL="0" marR="0" marT="0" marB="0" vert="horz" anchor="b"/>
                </a:tc>
                <a:tc>
                  <a:txBody>
                    <a:bodyPr/>
                    <a:p>
                      <a:pPr marL="0" indent="0" algn="l">
                        <a:buNone/>
                      </a:pPr>
                      <a:r>
                        <a:rPr lang="zh-CN" altLang="en-US" sz="1000" u="none"/>
                        <a:t>杨进</a:t>
                      </a:r>
                      <a:endParaRPr lang="zh-CN" altLang="en-US" sz="1000" u="none"/>
                    </a:p>
                  </a:txBody>
                  <a:tcPr marL="0" marR="0" marT="0" marB="0" vert="horz" anchor="b"/>
                </a:tc>
                <a:tc>
                  <a:txBody>
                    <a:bodyPr/>
                    <a:p>
                      <a:pPr marL="0" indent="0" algn="l">
                        <a:buNone/>
                      </a:pPr>
                      <a:r>
                        <a:rPr lang="zh-CN" altLang="en-US" sz="1000" u="none"/>
                        <a:t>胰高糖素样肽</a:t>
                      </a:r>
                      <a:r>
                        <a:rPr lang="en-US" altLang="zh-CN" sz="1000" u="none"/>
                        <a:t>-1</a:t>
                      </a:r>
                      <a:r>
                        <a:rPr lang="zh-CN" altLang="en-US" sz="1000" u="none"/>
                        <a:t>调控人胰岛</a:t>
                      </a:r>
                      <a:r>
                        <a:rPr lang="en-US" altLang="zh-CN" sz="1000" u="none"/>
                        <a:t>β</a:t>
                      </a:r>
                      <a:r>
                        <a:rPr lang="zh-CN" altLang="en-US" sz="1000" u="none"/>
                        <a:t>细胞定向分化的分子机制研究</a:t>
                      </a:r>
                      <a:endParaRPr lang="zh-CN" altLang="en-US" sz="1000" u="none"/>
                    </a:p>
                  </a:txBody>
                  <a:tcPr marL="0" marR="0" marT="0" marB="0" vert="horz" anchor="b"/>
                </a:tc>
              </a:tr>
              <a:tr h="177800">
                <a:tc>
                  <a:txBody>
                    <a:bodyPr/>
                    <a:p>
                      <a:pPr marL="0" indent="0" algn="l">
                        <a:buNone/>
                      </a:pPr>
                      <a:r>
                        <a:rPr lang="zh-CN" altLang="en-US" sz="1000" u="none"/>
                        <a:t>内分泌科</a:t>
                      </a:r>
                      <a:endParaRPr lang="zh-CN" altLang="en-US" sz="1000" u="none"/>
                    </a:p>
                  </a:txBody>
                  <a:tcPr marL="0" marR="0" marT="0" marB="0" vert="horz" anchor="b"/>
                </a:tc>
                <a:tc>
                  <a:txBody>
                    <a:bodyPr/>
                    <a:p>
                      <a:pPr marL="0" indent="0" algn="l">
                        <a:buNone/>
                      </a:pPr>
                      <a:r>
                        <a:rPr lang="zh-CN" altLang="en-US" sz="1000" u="none"/>
                        <a:t>魏蕊</a:t>
                      </a:r>
                      <a:endParaRPr lang="zh-CN" altLang="en-US" sz="1000" u="none"/>
                    </a:p>
                  </a:txBody>
                  <a:tcPr marL="0" marR="0" marT="0" marB="0" vert="horz" anchor="b"/>
                </a:tc>
                <a:tc>
                  <a:txBody>
                    <a:bodyPr/>
                    <a:p>
                      <a:pPr marL="0" indent="0" algn="l">
                        <a:buNone/>
                      </a:pPr>
                      <a:r>
                        <a:rPr lang="zh-CN" altLang="en-US" sz="1000" u="none"/>
                        <a:t>胰岛</a:t>
                      </a:r>
                      <a:r>
                        <a:rPr lang="en-US" altLang="zh-CN" sz="1000" u="none"/>
                        <a:t>β</a:t>
                      </a:r>
                      <a:r>
                        <a:rPr lang="zh-CN" altLang="en-US" sz="1000" u="none"/>
                        <a:t>细胞去分化和再分化在降糖药物治疗</a:t>
                      </a:r>
                      <a:r>
                        <a:rPr lang="en-US" altLang="zh-CN" sz="1000" u="none"/>
                        <a:t>2</a:t>
                      </a:r>
                      <a:r>
                        <a:rPr lang="zh-CN" altLang="en-US" sz="1000" u="none"/>
                        <a:t>型糖尿病中的动态变化及其相关机制研究</a:t>
                      </a:r>
                      <a:endParaRPr lang="zh-CN" altLang="en-US" sz="1000" u="none"/>
                    </a:p>
                  </a:txBody>
                  <a:tcPr marL="0" marR="0" marT="0" marB="0" vert="horz" anchor="b"/>
                </a:tc>
              </a:tr>
              <a:tr h="177800">
                <a:tc>
                  <a:txBody>
                    <a:bodyPr/>
                    <a:p>
                      <a:pPr marL="0" indent="0" algn="l">
                        <a:buNone/>
                      </a:pPr>
                      <a:r>
                        <a:rPr lang="zh-CN" altLang="en-US" sz="1000" u="none"/>
                        <a:t>内分泌科</a:t>
                      </a:r>
                      <a:endParaRPr lang="zh-CN" altLang="en-US" sz="1000" u="none"/>
                    </a:p>
                  </a:txBody>
                  <a:tcPr marL="0" marR="0" marT="0" marB="0" vert="horz" anchor="b"/>
                </a:tc>
                <a:tc>
                  <a:txBody>
                    <a:bodyPr/>
                    <a:p>
                      <a:pPr marL="0" indent="0" algn="l">
                        <a:buNone/>
                      </a:pPr>
                      <a:r>
                        <a:rPr lang="zh-CN" altLang="en-US" sz="1000" u="none"/>
                        <a:t>刘烨</a:t>
                      </a:r>
                      <a:endParaRPr lang="zh-CN" altLang="en-US" sz="1000" u="none"/>
                    </a:p>
                  </a:txBody>
                  <a:tcPr marL="0" marR="0" marT="0" marB="0" vert="horz" anchor="b"/>
                </a:tc>
                <a:tc>
                  <a:txBody>
                    <a:bodyPr/>
                    <a:p>
                      <a:pPr marL="0" indent="0" algn="l">
                        <a:buNone/>
                      </a:pPr>
                      <a:r>
                        <a:rPr lang="zh-CN" altLang="en-US" sz="1000" u="none"/>
                        <a:t>二甲双胍通过上调胰高糖素样肽</a:t>
                      </a:r>
                      <a:r>
                        <a:rPr lang="en-US" altLang="zh-CN" sz="1000" u="none"/>
                        <a:t>-1</a:t>
                      </a:r>
                      <a:r>
                        <a:rPr lang="zh-CN" altLang="en-US" sz="1000" u="none"/>
                        <a:t>受体表达而与胰高糖素样肽</a:t>
                      </a:r>
                      <a:r>
                        <a:rPr lang="en-US" altLang="zh-CN" sz="1000" u="none"/>
                        <a:t>-1</a:t>
                      </a:r>
                      <a:r>
                        <a:rPr lang="zh-CN" altLang="en-US" sz="1000" u="none"/>
                        <a:t>类似物在抗动脉粥样硬化中发挥协同作用</a:t>
                      </a:r>
                      <a:endParaRPr lang="zh-CN" altLang="en-US" sz="1000" u="none"/>
                    </a:p>
                  </a:txBody>
                  <a:tcPr marL="0" marR="0" marT="0" marB="0" vert="horz" anchor="b"/>
                </a:tc>
              </a:tr>
              <a:tr h="177800">
                <a:tc>
                  <a:txBody>
                    <a:bodyPr/>
                    <a:p>
                      <a:pPr marL="0" indent="0" algn="l">
                        <a:buNone/>
                      </a:pPr>
                      <a:r>
                        <a:rPr lang="zh-CN" altLang="en-US" sz="1000" u="none"/>
                        <a:t>消化科</a:t>
                      </a:r>
                      <a:endParaRPr lang="zh-CN" altLang="en-US" sz="1000" u="none"/>
                    </a:p>
                  </a:txBody>
                  <a:tcPr marL="0" marR="0" marT="0" marB="0" vert="horz" anchor="b"/>
                </a:tc>
                <a:tc>
                  <a:txBody>
                    <a:bodyPr/>
                    <a:p>
                      <a:pPr marL="0" indent="0" algn="l">
                        <a:buNone/>
                      </a:pPr>
                      <a:r>
                        <a:rPr lang="zh-CN" altLang="en-US" sz="1000" u="none"/>
                        <a:t>王琨</a:t>
                      </a:r>
                      <a:endParaRPr lang="zh-CN" altLang="en-US" sz="1000" u="none"/>
                    </a:p>
                  </a:txBody>
                  <a:tcPr marL="0" marR="0" marT="0" marB="0" vert="horz" anchor="b"/>
                </a:tc>
                <a:tc>
                  <a:txBody>
                    <a:bodyPr/>
                    <a:p>
                      <a:pPr marL="0" indent="0" algn="l">
                        <a:buNone/>
                      </a:pPr>
                      <a:r>
                        <a:rPr lang="en-US" altLang="zh-CN" sz="1000" u="none"/>
                        <a:t>D-</a:t>
                      </a:r>
                      <a:r>
                        <a:rPr lang="zh-CN" altLang="en-US" sz="1000" u="none"/>
                        <a:t>丝氨酸调控</a:t>
                      </a:r>
                      <a:r>
                        <a:rPr lang="en-US" altLang="zh-CN" sz="1000" u="none"/>
                        <a:t>NMDA</a:t>
                      </a:r>
                      <a:r>
                        <a:rPr lang="zh-CN" altLang="en-US" sz="1000" u="none"/>
                        <a:t>受体在食管内脏高敏感中枢敏化发生中的作用及机制研究</a:t>
                      </a:r>
                      <a:endParaRPr lang="zh-CN" altLang="en-US" sz="1000" u="none"/>
                    </a:p>
                  </a:txBody>
                  <a:tcPr marL="0" marR="0" marT="0" marB="0" vert="horz" anchor="b"/>
                </a:tc>
              </a:tr>
              <a:tr h="177800">
                <a:tc>
                  <a:txBody>
                    <a:bodyPr/>
                    <a:p>
                      <a:pPr marL="0" indent="0" algn="l">
                        <a:buNone/>
                      </a:pPr>
                      <a:r>
                        <a:rPr lang="zh-CN" altLang="en-US" sz="1000" u="none"/>
                        <a:t>心血管内科</a:t>
                      </a:r>
                      <a:endParaRPr lang="zh-CN" altLang="en-US" sz="1000" u="none"/>
                    </a:p>
                  </a:txBody>
                  <a:tcPr marL="0" marR="0" marT="0" marB="0" vert="horz" anchor="b"/>
                </a:tc>
                <a:tc>
                  <a:txBody>
                    <a:bodyPr/>
                    <a:p>
                      <a:pPr marL="0" indent="0" algn="l">
                        <a:buNone/>
                      </a:pPr>
                      <a:r>
                        <a:rPr lang="zh-CN" altLang="en-US" sz="1000" u="none"/>
                        <a:t>王方芳</a:t>
                      </a:r>
                      <a:endParaRPr lang="zh-CN" altLang="en-US" sz="1000" u="none"/>
                    </a:p>
                  </a:txBody>
                  <a:tcPr marL="0" marR="0" marT="0" marB="0" vert="horz" anchor="b"/>
                </a:tc>
                <a:tc>
                  <a:txBody>
                    <a:bodyPr/>
                    <a:p>
                      <a:pPr marL="0" indent="0" algn="l">
                        <a:buNone/>
                      </a:pPr>
                      <a:r>
                        <a:rPr lang="zh-CN" altLang="en-US" sz="1000" u="none"/>
                        <a:t>生长分化因子</a:t>
                      </a:r>
                      <a:r>
                        <a:rPr lang="en-US" altLang="zh-CN" sz="1000" u="none"/>
                        <a:t>-15</a:t>
                      </a:r>
                      <a:r>
                        <a:rPr lang="zh-CN" altLang="en-US" sz="1000" u="none"/>
                        <a:t>在急性心肌梗死中对巨噬细胞极化的影响及其调控机制研究</a:t>
                      </a:r>
                      <a:endParaRPr lang="zh-CN" altLang="en-US" sz="1000" u="none"/>
                    </a:p>
                  </a:txBody>
                  <a:tcPr marL="0" marR="0" marT="0" marB="0" vert="horz" anchor="b"/>
                </a:tc>
              </a:tr>
              <a:tr h="177800">
                <a:tc>
                  <a:txBody>
                    <a:bodyPr/>
                    <a:p>
                      <a:pPr marL="0" indent="0" algn="l">
                        <a:buNone/>
                      </a:pPr>
                      <a:r>
                        <a:rPr lang="zh-CN" altLang="en-US" sz="1000" u="none"/>
                        <a:t>心血管内科</a:t>
                      </a:r>
                      <a:endParaRPr lang="zh-CN" altLang="en-US" sz="1000" u="none"/>
                    </a:p>
                  </a:txBody>
                  <a:tcPr marL="0" marR="0" marT="0" marB="0" vert="horz" anchor="b"/>
                </a:tc>
                <a:tc>
                  <a:txBody>
                    <a:bodyPr/>
                    <a:p>
                      <a:pPr marL="0" indent="0" algn="l">
                        <a:buNone/>
                      </a:pPr>
                      <a:r>
                        <a:rPr lang="zh-CN" altLang="en-US" sz="1000" u="none"/>
                        <a:t>周博达</a:t>
                      </a:r>
                      <a:endParaRPr lang="zh-CN" altLang="en-US" sz="1000" u="none"/>
                    </a:p>
                  </a:txBody>
                  <a:tcPr marL="0" marR="0" marT="0" marB="0" vert="horz" anchor="b"/>
                </a:tc>
                <a:tc>
                  <a:txBody>
                    <a:bodyPr/>
                    <a:p>
                      <a:pPr marL="0" indent="0" algn="l">
                        <a:buNone/>
                      </a:pPr>
                      <a:r>
                        <a:rPr lang="zh-CN" altLang="en-US" sz="1000" u="none"/>
                        <a:t>髓过氧化物酶氧化的高密度脂蛋白对血管平滑肌细胞增殖、迁移功能的影响研究</a:t>
                      </a:r>
                      <a:endParaRPr lang="zh-CN" altLang="en-US" sz="1000" u="none"/>
                    </a:p>
                  </a:txBody>
                  <a:tcPr marL="0" marR="0" marT="0" marB="0" vert="horz" anchor="b"/>
                </a:tc>
              </a:tr>
              <a:tr h="177800">
                <a:tc>
                  <a:txBody>
                    <a:bodyPr/>
                    <a:p>
                      <a:pPr marL="0" indent="0" algn="l">
                        <a:buNone/>
                      </a:pPr>
                      <a:r>
                        <a:rPr lang="zh-CN" altLang="en-US" sz="1000" u="none"/>
                        <a:t>心血管内科</a:t>
                      </a:r>
                      <a:endParaRPr lang="zh-CN" altLang="en-US" sz="1000" u="none"/>
                    </a:p>
                  </a:txBody>
                  <a:tcPr marL="0" marR="0" marT="0" marB="0" vert="horz" anchor="b"/>
                </a:tc>
                <a:tc>
                  <a:txBody>
                    <a:bodyPr/>
                    <a:p>
                      <a:pPr marL="0" indent="0" algn="l">
                        <a:buNone/>
                      </a:pPr>
                      <a:r>
                        <a:rPr lang="zh-CN" altLang="en-US" sz="1000" u="none"/>
                        <a:t>徐昕晔</a:t>
                      </a:r>
                      <a:endParaRPr lang="zh-CN" altLang="en-US" sz="1000" u="none"/>
                    </a:p>
                  </a:txBody>
                  <a:tcPr marL="0" marR="0" marT="0" marB="0" vert="horz" anchor="b"/>
                </a:tc>
                <a:tc>
                  <a:txBody>
                    <a:bodyPr/>
                    <a:p>
                      <a:pPr marL="0" indent="0" algn="l">
                        <a:buNone/>
                      </a:pPr>
                      <a:r>
                        <a:rPr lang="zh-CN" altLang="en-US" sz="1000" u="none"/>
                        <a:t>生长分化因子</a:t>
                      </a:r>
                      <a:r>
                        <a:rPr lang="en-US" altLang="zh-CN" sz="1000" u="none"/>
                        <a:t>15</a:t>
                      </a:r>
                      <a:r>
                        <a:rPr lang="zh-CN" altLang="en-US" sz="1000" u="none"/>
                        <a:t>抑制去甲肾上腺素诱导大鼠心力衰竭的作用及机制研究</a:t>
                      </a:r>
                      <a:endParaRPr lang="zh-CN" altLang="en-US" sz="1000" u="none"/>
                    </a:p>
                  </a:txBody>
                  <a:tcPr marL="0" marR="0" marT="0" marB="0" vert="horz" anchor="b"/>
                </a:tc>
              </a:tr>
              <a:tr h="177800">
                <a:tc>
                  <a:txBody>
                    <a:bodyPr/>
                    <a:p>
                      <a:pPr marL="0" indent="0" algn="l">
                        <a:buNone/>
                      </a:pPr>
                      <a:r>
                        <a:rPr lang="zh-CN" altLang="en-US" sz="1000" u="none"/>
                        <a:t>心血管内科</a:t>
                      </a:r>
                      <a:endParaRPr lang="zh-CN" altLang="en-US" sz="1000" u="none"/>
                    </a:p>
                  </a:txBody>
                  <a:tcPr marL="0" marR="0" marT="0" marB="0" vert="horz" anchor="b"/>
                </a:tc>
                <a:tc>
                  <a:txBody>
                    <a:bodyPr/>
                    <a:p>
                      <a:pPr marL="0" indent="0" algn="l">
                        <a:buNone/>
                      </a:pPr>
                      <a:r>
                        <a:rPr lang="zh-CN" altLang="en-US" sz="1000" u="none"/>
                        <a:t>徐伟仙</a:t>
                      </a:r>
                      <a:endParaRPr lang="zh-CN" altLang="en-US" sz="1000" u="none"/>
                    </a:p>
                  </a:txBody>
                  <a:tcPr marL="0" marR="0" marT="0" marB="0" vert="horz" anchor="b"/>
                </a:tc>
                <a:tc>
                  <a:txBody>
                    <a:bodyPr/>
                    <a:p>
                      <a:pPr marL="0" indent="0" algn="l">
                        <a:buNone/>
                      </a:pPr>
                      <a:r>
                        <a:rPr lang="zh-CN" altLang="en-US" sz="1000" u="none"/>
                        <a:t>儿茶酚抑素</a:t>
                      </a:r>
                      <a:r>
                        <a:rPr lang="en-US" altLang="zh-CN" sz="1000" u="none"/>
                        <a:t>Catestatin</a:t>
                      </a:r>
                      <a:r>
                        <a:rPr lang="zh-CN" altLang="en-US" sz="1000" u="none"/>
                        <a:t>在心理应激中抗动脉粥样硬化的作用及机制研究</a:t>
                      </a:r>
                      <a:endParaRPr lang="zh-CN" altLang="en-US" sz="1000" u="none"/>
                    </a:p>
                  </a:txBody>
                  <a:tcPr marL="0" marR="0" marT="0" marB="0" vert="horz" anchor="b"/>
                </a:tc>
              </a:tr>
              <a:tr h="177800">
                <a:tc>
                  <a:txBody>
                    <a:bodyPr/>
                    <a:p>
                      <a:pPr marL="0" indent="0" algn="l">
                        <a:buNone/>
                      </a:pPr>
                      <a:r>
                        <a:rPr lang="zh-CN" altLang="en-US" sz="1000" u="none"/>
                        <a:t>心血管内科</a:t>
                      </a:r>
                      <a:endParaRPr lang="zh-CN" altLang="en-US" sz="1000" u="none"/>
                    </a:p>
                  </a:txBody>
                  <a:tcPr marL="0" marR="0" marT="0" marB="0" vert="horz" anchor="b"/>
                </a:tc>
                <a:tc>
                  <a:txBody>
                    <a:bodyPr/>
                    <a:p>
                      <a:pPr marL="0" indent="0" algn="l">
                        <a:buNone/>
                      </a:pPr>
                      <a:r>
                        <a:rPr lang="zh-CN" altLang="en-US" sz="1000" u="none"/>
                        <a:t>陈少敏</a:t>
                      </a:r>
                      <a:endParaRPr lang="zh-CN" altLang="en-US" sz="1000" u="none"/>
                    </a:p>
                  </a:txBody>
                  <a:tcPr marL="0" marR="0" marT="0" marB="0" vert="horz" anchor="b"/>
                </a:tc>
                <a:tc>
                  <a:txBody>
                    <a:bodyPr/>
                    <a:p>
                      <a:pPr marL="0" indent="0" algn="l">
                        <a:buNone/>
                      </a:pPr>
                      <a:r>
                        <a:rPr lang="zh-CN" altLang="en-US" sz="1000" u="none"/>
                        <a:t>血管生成素</a:t>
                      </a:r>
                      <a:r>
                        <a:rPr lang="en-US" altLang="zh-CN" sz="1000" u="none"/>
                        <a:t>-2</a:t>
                      </a:r>
                      <a:r>
                        <a:rPr lang="zh-CN" altLang="en-US" sz="1000" u="none"/>
                        <a:t>在心肌梗死后心肌纤维化中的作用</a:t>
                      </a:r>
                      <a:endParaRPr lang="zh-CN" altLang="en-US" sz="1000" u="none"/>
                    </a:p>
                  </a:txBody>
                  <a:tcPr marL="0" marR="0" marT="0" marB="0" vert="horz" anchor="b"/>
                </a:tc>
              </a:tr>
              <a:tr h="177800">
                <a:tc>
                  <a:txBody>
                    <a:bodyPr/>
                    <a:p>
                      <a:pPr marL="0" indent="0" algn="l">
                        <a:buNone/>
                      </a:pPr>
                      <a:r>
                        <a:rPr lang="zh-CN" altLang="en-US" sz="1000" u="none"/>
                        <a:t>眼科</a:t>
                      </a:r>
                      <a:endParaRPr lang="zh-CN" altLang="en-US" sz="1000" u="none"/>
                    </a:p>
                  </a:txBody>
                  <a:tcPr marL="0" marR="0" marT="0" marB="0" vert="horz" anchor="b"/>
                </a:tc>
                <a:tc>
                  <a:txBody>
                    <a:bodyPr/>
                    <a:p>
                      <a:pPr marL="0" indent="0" algn="l">
                        <a:buNone/>
                      </a:pPr>
                      <a:r>
                        <a:rPr lang="zh-CN" altLang="en-US" sz="1000" u="none"/>
                        <a:t>韩亮</a:t>
                      </a:r>
                      <a:endParaRPr lang="zh-CN" altLang="en-US" sz="1000" u="none"/>
                    </a:p>
                  </a:txBody>
                  <a:tcPr marL="0" marR="0" marT="0" marB="0" vert="horz" anchor="b"/>
                </a:tc>
                <a:tc>
                  <a:txBody>
                    <a:bodyPr/>
                    <a:p>
                      <a:pPr marL="0" indent="0" algn="l">
                        <a:buNone/>
                      </a:pPr>
                      <a:r>
                        <a:rPr lang="zh-CN" altLang="en-US" sz="1000" u="none"/>
                        <a:t>组织病理结构与临床检查对照观察在指导渗出性年龄相关性黄斑变性诊治中的意义研究</a:t>
                      </a:r>
                      <a:endParaRPr lang="zh-CN" altLang="en-US" sz="1000" u="none"/>
                    </a:p>
                  </a:txBody>
                  <a:tcPr marL="0" marR="0" marT="0" marB="0" vert="horz" anchor="b"/>
                </a:tc>
              </a:tr>
              <a:tr h="177800">
                <a:tc>
                  <a:txBody>
                    <a:bodyPr/>
                    <a:p>
                      <a:pPr marL="0" indent="0" algn="l">
                        <a:buNone/>
                      </a:pPr>
                      <a:r>
                        <a:rPr lang="zh-CN" altLang="en-US" sz="1000" u="none"/>
                        <a:t>药剂科</a:t>
                      </a:r>
                      <a:endParaRPr lang="zh-CN" altLang="en-US" sz="1000" u="none"/>
                    </a:p>
                  </a:txBody>
                  <a:tcPr marL="0" marR="0" marT="0" marB="0" vert="horz" anchor="b"/>
                </a:tc>
                <a:tc>
                  <a:txBody>
                    <a:bodyPr/>
                    <a:p>
                      <a:pPr marL="0" indent="0" algn="l">
                        <a:buNone/>
                      </a:pPr>
                      <a:r>
                        <a:rPr lang="zh-CN" altLang="en-US" sz="1000" u="none"/>
                        <a:t>张弨</a:t>
                      </a:r>
                      <a:endParaRPr lang="zh-CN" altLang="en-US" sz="1000" u="none"/>
                    </a:p>
                  </a:txBody>
                  <a:tcPr marL="0" marR="0" marT="0" marB="0" vert="horz" anchor="b"/>
                </a:tc>
                <a:tc>
                  <a:txBody>
                    <a:bodyPr/>
                    <a:p>
                      <a:pPr marL="0" indent="0" algn="l">
                        <a:buNone/>
                      </a:pPr>
                      <a:r>
                        <a:rPr lang="zh-CN" altLang="en-US" sz="1000" u="none"/>
                        <a:t>伏立康唑复杂药物相互作用和变异机制的定量研究</a:t>
                      </a:r>
                      <a:endParaRPr lang="zh-CN" altLang="en-US" sz="1000" u="none"/>
                    </a:p>
                  </a:txBody>
                  <a:tcPr marL="0" marR="0" marT="0" marB="0" vert="horz" anchor="b"/>
                </a:tc>
              </a:tr>
              <a:tr h="177800">
                <a:tc>
                  <a:txBody>
                    <a:bodyPr/>
                    <a:p>
                      <a:pPr marL="0" indent="0" algn="l">
                        <a:buNone/>
                      </a:pPr>
                      <a:r>
                        <a:rPr lang="zh-CN" altLang="en-US" sz="1000" u="none"/>
                        <a:t>药剂科</a:t>
                      </a:r>
                      <a:endParaRPr lang="zh-CN" altLang="en-US" sz="1000" u="none"/>
                    </a:p>
                  </a:txBody>
                  <a:tcPr marL="0" marR="0" marT="0" marB="0" vert="horz" anchor="b"/>
                </a:tc>
                <a:tc>
                  <a:txBody>
                    <a:bodyPr/>
                    <a:p>
                      <a:pPr marL="0" indent="0" algn="l">
                        <a:buNone/>
                      </a:pPr>
                      <a:r>
                        <a:rPr lang="zh-CN" altLang="en-US" sz="1000" u="none"/>
                        <a:t>熊歆</a:t>
                      </a:r>
                      <a:endParaRPr lang="zh-CN" altLang="en-US" sz="1000" u="none"/>
                    </a:p>
                  </a:txBody>
                  <a:tcPr marL="0" marR="0" marT="0" marB="0" vert="horz" anchor="b"/>
                </a:tc>
                <a:tc>
                  <a:txBody>
                    <a:bodyPr/>
                    <a:p>
                      <a:pPr marL="0" indent="0" algn="l">
                        <a:buNone/>
                      </a:pPr>
                      <a:r>
                        <a:rPr lang="zh-CN" altLang="en-US" sz="1000" u="none"/>
                        <a:t>基于液相色谱</a:t>
                      </a:r>
                      <a:r>
                        <a:rPr lang="en-US" altLang="zh-CN" sz="1000" u="none"/>
                        <a:t>/</a:t>
                      </a:r>
                      <a:r>
                        <a:rPr lang="zh-CN" altLang="en-US" sz="1000" u="none"/>
                        <a:t>质谱联用技术的卵巢癌患者尿液中蝶呤类化合物的代谢谱研究</a:t>
                      </a:r>
                      <a:endParaRPr lang="zh-CN" altLang="en-US" sz="1000" u="none"/>
                    </a:p>
                  </a:txBody>
                  <a:tcPr marL="0" marR="0" marT="0" marB="0" vert="horz" anchor="b"/>
                </a:tc>
              </a:tr>
              <a:tr h="177800">
                <a:tc>
                  <a:txBody>
                    <a:bodyPr/>
                    <a:p>
                      <a:pPr marL="0" indent="0" algn="l">
                        <a:buNone/>
                      </a:pPr>
                      <a:r>
                        <a:rPr lang="zh-CN" altLang="en-US" sz="1000" u="none"/>
                        <a:t>运动医学科</a:t>
                      </a:r>
                      <a:endParaRPr lang="zh-CN" altLang="en-US" sz="1000" u="none"/>
                    </a:p>
                  </a:txBody>
                  <a:tcPr marL="0" marR="0" marT="0" marB="0" vert="horz" anchor="b"/>
                </a:tc>
                <a:tc>
                  <a:txBody>
                    <a:bodyPr/>
                    <a:p>
                      <a:pPr marL="0" indent="0" algn="l">
                        <a:buNone/>
                      </a:pPr>
                      <a:r>
                        <a:rPr lang="zh-CN" altLang="en-US" sz="1000" u="none"/>
                        <a:t>谢兴</a:t>
                      </a:r>
                      <a:endParaRPr lang="zh-CN" altLang="en-US" sz="1000" u="none"/>
                    </a:p>
                  </a:txBody>
                  <a:tcPr marL="0" marR="0" marT="0" marB="0" vert="horz" anchor="b"/>
                </a:tc>
                <a:tc>
                  <a:txBody>
                    <a:bodyPr/>
                    <a:p>
                      <a:pPr marL="0" indent="0" algn="l">
                        <a:buNone/>
                      </a:pPr>
                      <a:r>
                        <a:rPr lang="zh-CN" altLang="en-US" sz="1000" u="none"/>
                        <a:t>数字成形的脱矿皮质骨组织工程半月板用于小型猪半月板移植的研究</a:t>
                      </a:r>
                      <a:endParaRPr lang="zh-CN" altLang="en-US" sz="1000" u="none"/>
                    </a:p>
                  </a:txBody>
                  <a:tcPr marL="0" marR="0" marT="0" marB="0" vert="horz" anchor="b"/>
                </a:tc>
              </a:tr>
              <a:tr h="177800">
                <a:tc>
                  <a:txBody>
                    <a:bodyPr/>
                    <a:p>
                      <a:pPr marL="0" indent="0" algn="l">
                        <a:buNone/>
                      </a:pPr>
                      <a:r>
                        <a:rPr lang="zh-CN" altLang="en-US" sz="1000" u="none"/>
                        <a:t>运动医学科</a:t>
                      </a:r>
                      <a:endParaRPr lang="zh-CN" altLang="en-US" sz="1000" u="none"/>
                    </a:p>
                  </a:txBody>
                  <a:tcPr marL="0" marR="0" marT="0" marB="0" vert="horz" anchor="b"/>
                </a:tc>
                <a:tc>
                  <a:txBody>
                    <a:bodyPr/>
                    <a:p>
                      <a:pPr marL="0" indent="0" algn="l">
                        <a:buNone/>
                      </a:pPr>
                      <a:r>
                        <a:rPr lang="zh-CN" altLang="en-US" sz="1000" u="none"/>
                        <a:t>邵振兴</a:t>
                      </a:r>
                      <a:endParaRPr lang="zh-CN" altLang="en-US" sz="1000" u="none"/>
                    </a:p>
                  </a:txBody>
                  <a:tcPr marL="0" marR="0" marT="0" marB="0" vert="horz" anchor="b"/>
                </a:tc>
                <a:tc>
                  <a:txBody>
                    <a:bodyPr/>
                    <a:p>
                      <a:pPr marL="0" indent="0" algn="l">
                        <a:buNone/>
                      </a:pPr>
                      <a:r>
                        <a:rPr lang="zh-CN" altLang="en-US" sz="1000" u="none"/>
                        <a:t>滑膜间充质干细胞亲和多肽生物学机制及在构建功能化水凝胶组织工程软骨支架中的应用研究</a:t>
                      </a:r>
                      <a:endParaRPr lang="zh-CN" altLang="en-US" sz="1000" u="none"/>
                    </a:p>
                  </a:txBody>
                  <a:tcPr marL="0" marR="0" marT="0" marB="0" vert="horz" anchor="b"/>
                </a:tc>
              </a:tr>
              <a:tr h="177800">
                <a:tc>
                  <a:txBody>
                    <a:bodyPr/>
                    <a:p>
                      <a:pPr marL="0" indent="0" algn="l">
                        <a:buNone/>
                      </a:pPr>
                      <a:r>
                        <a:rPr lang="zh-CN" altLang="en-US" sz="1000" u="none"/>
                        <a:t>职业病科</a:t>
                      </a:r>
                      <a:endParaRPr lang="zh-CN" altLang="en-US" sz="1000" u="none"/>
                    </a:p>
                  </a:txBody>
                  <a:tcPr marL="0" marR="0" marT="0" marB="0" vert="horz" anchor="b"/>
                </a:tc>
                <a:tc>
                  <a:txBody>
                    <a:bodyPr/>
                    <a:p>
                      <a:pPr marL="0" indent="0" algn="l">
                        <a:buNone/>
                      </a:pPr>
                      <a:r>
                        <a:rPr lang="zh-CN" altLang="en-US" sz="1000" u="none"/>
                        <a:t>赵赞梅</a:t>
                      </a:r>
                      <a:endParaRPr lang="zh-CN" altLang="en-US" sz="1000" u="none"/>
                    </a:p>
                  </a:txBody>
                  <a:tcPr marL="0" marR="0" marT="0" marB="0" vert="horz" anchor="b"/>
                </a:tc>
                <a:tc>
                  <a:txBody>
                    <a:bodyPr/>
                    <a:p>
                      <a:pPr marL="0" indent="0" algn="l">
                        <a:buNone/>
                      </a:pPr>
                      <a:r>
                        <a:rPr lang="zh-CN" altLang="en-US" sz="1000" u="none"/>
                        <a:t>细胞外组蛋白在光气致急性肺损伤中起关键作用</a:t>
                      </a:r>
                      <a:endParaRPr lang="zh-CN" altLang="en-US" sz="1000" u="none"/>
                    </a:p>
                  </a:txBody>
                  <a:tcPr marL="0" marR="0" marT="0" marB="0" vert="horz" anchor="b"/>
                </a:tc>
              </a:tr>
              <a:tr h="177800">
                <a:tc>
                  <a:txBody>
                    <a:bodyPr/>
                    <a:p>
                      <a:pPr marL="0" indent="0" algn="l">
                        <a:buNone/>
                      </a:pPr>
                      <a:r>
                        <a:rPr lang="zh-CN" altLang="en-US" sz="1000" u="none"/>
                        <a:t>中心实验室</a:t>
                      </a:r>
                      <a:endParaRPr lang="zh-CN" altLang="en-US" sz="1000" u="none"/>
                    </a:p>
                  </a:txBody>
                  <a:tcPr marL="0" marR="0" marT="0" marB="0" vert="horz" anchor="b"/>
                </a:tc>
                <a:tc>
                  <a:txBody>
                    <a:bodyPr/>
                    <a:p>
                      <a:pPr marL="0" indent="0" algn="l">
                        <a:buNone/>
                      </a:pPr>
                      <a:r>
                        <a:rPr lang="zh-CN" altLang="en-US" sz="1000" u="none"/>
                        <a:t>黄琛</a:t>
                      </a:r>
                      <a:endParaRPr lang="zh-CN" altLang="en-US" sz="1000" u="none"/>
                    </a:p>
                  </a:txBody>
                  <a:tcPr marL="0" marR="0" marT="0" marB="0" vert="horz" anchor="b"/>
                </a:tc>
                <a:tc>
                  <a:txBody>
                    <a:bodyPr/>
                    <a:p>
                      <a:pPr marL="0" indent="0" algn="l">
                        <a:buNone/>
                      </a:pPr>
                      <a:r>
                        <a:rPr lang="zh-CN" altLang="en-US" sz="1000" u="none"/>
                        <a:t>线粒体重塑对超量窄谱蓝光致视网膜神经节细胞损伤的影响和机制研究</a:t>
                      </a:r>
                      <a:endParaRPr lang="zh-CN" altLang="en-US" sz="1000" u="none"/>
                    </a:p>
                  </a:txBody>
                  <a:tcPr marL="0" marR="0" marT="0" marB="0" vert="horz" anchor="b"/>
                </a:tc>
              </a:tr>
              <a:tr h="177800">
                <a:tc>
                  <a:txBody>
                    <a:bodyPr/>
                    <a:p>
                      <a:pPr marL="0" indent="0" algn="l">
                        <a:buNone/>
                      </a:pPr>
                      <a:r>
                        <a:rPr lang="zh-CN" altLang="en-US" sz="1000" u="none"/>
                        <a:t>放疗科</a:t>
                      </a:r>
                      <a:endParaRPr lang="zh-CN" altLang="en-US" sz="1000" u="none"/>
                    </a:p>
                  </a:txBody>
                  <a:tcPr marL="0" marR="0" marT="0" marB="0" vert="horz" anchor="b"/>
                </a:tc>
                <a:tc>
                  <a:txBody>
                    <a:bodyPr/>
                    <a:p>
                      <a:pPr marL="0" indent="0" algn="l">
                        <a:buNone/>
                      </a:pPr>
                      <a:r>
                        <a:rPr lang="zh-CN" altLang="en-US" sz="1000" u="none"/>
                        <a:t>王皓</a:t>
                      </a:r>
                      <a:endParaRPr lang="zh-CN" altLang="en-US" sz="1000" u="none"/>
                    </a:p>
                  </a:txBody>
                  <a:tcPr marL="0" marR="0" marT="0" marB="0" vert="horz" anchor="b"/>
                </a:tc>
                <a:tc>
                  <a:txBody>
                    <a:bodyPr/>
                    <a:p>
                      <a:pPr marL="0" indent="0" algn="l">
                        <a:buNone/>
                      </a:pPr>
                      <a:r>
                        <a:rPr lang="en-US" altLang="zh-CN" sz="1000" u="none"/>
                        <a:t>PI3K/AKT/FOXO3a</a:t>
                      </a:r>
                      <a:r>
                        <a:rPr lang="zh-CN" altLang="en-US" sz="1000" u="none"/>
                        <a:t>信号通路对结直肠癌细胞持续低剂量率放射敏感性的贡献及机制</a:t>
                      </a:r>
                      <a:endParaRPr lang="zh-CN" altLang="en-US" sz="1000" u="none"/>
                    </a:p>
                  </a:txBody>
                  <a:tcPr marL="0" marR="0" marT="0" marB="0" vert="horz" anchor="b"/>
                </a:tc>
              </a:tr>
            </a:tbl>
          </a:graphicData>
        </a:graphic>
      </p:graphicFrame>
      <p:sp>
        <p:nvSpPr>
          <p:cNvPr id="3" name="文本框 2"/>
          <p:cNvSpPr txBox="1"/>
          <p:nvPr/>
        </p:nvSpPr>
        <p:spPr>
          <a:xfrm>
            <a:off x="2720340" y="-38100"/>
            <a:ext cx="3957320" cy="368300"/>
          </a:xfrm>
          <a:prstGeom prst="rect">
            <a:avLst/>
          </a:prstGeom>
          <a:noFill/>
        </p:spPr>
        <p:txBody>
          <a:bodyPr wrap="none" rtlCol="0">
            <a:spAutoFit/>
          </a:bodyPr>
          <a:p>
            <a:pPr>
              <a:lnSpc>
                <a:spcPct val="130000"/>
              </a:lnSpc>
            </a:pPr>
            <a:r>
              <a:rPr lang="en-US" altLang="zh-CN" sz="1400" dirty="0" smtClean="0">
                <a:latin typeface="Arial" panose="020B0604020202020204" pitchFamily="34" charset="0"/>
                <a:ea typeface="微软雅黑" panose="020B0503020204020204" pitchFamily="34" charset="-122"/>
              </a:rPr>
              <a:t>2017</a:t>
            </a:r>
            <a:r>
              <a:rPr lang="zh-CN" altLang="en-US" sz="1400" dirty="0" smtClean="0">
                <a:latin typeface="Arial" panose="020B0604020202020204" pitchFamily="34" charset="0"/>
                <a:ea typeface="微软雅黑" panose="020B0503020204020204" pitchFamily="34" charset="-122"/>
              </a:rPr>
              <a:t>年具备面上项目申请资格的青年项目负责人</a:t>
            </a:r>
            <a:endParaRPr lang="zh-CN" altLang="en-US" sz="1400" dirty="0" smtClean="0">
              <a:latin typeface="Arial" panose="020B0604020202020204" pitchFamily="34" charset="0"/>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目录</a:t>
            </a:r>
            <a:endParaRPr lang="zh-CN" altLang="en-US"/>
          </a:p>
        </p:txBody>
      </p:sp>
      <p:sp>
        <p:nvSpPr>
          <p:cNvPr id="3" name="内容占位符 2"/>
          <p:cNvSpPr>
            <a:spLocks noGrp="1"/>
          </p:cNvSpPr>
          <p:nvPr>
            <p:ph idx="1"/>
          </p:nvPr>
        </p:nvSpPr>
        <p:spPr/>
        <p:txBody>
          <a:bodyPr/>
          <a:p>
            <a:r>
              <a:rPr lang="en-US" altLang="zh-CN" sz="3200">
                <a:sym typeface="+mn-ea"/>
              </a:rPr>
              <a:t>2016</a:t>
            </a:r>
            <a:r>
              <a:rPr sz="3200">
                <a:sym typeface="+mn-ea"/>
              </a:rPr>
              <a:t>年报批情况</a:t>
            </a:r>
            <a:endParaRPr sz="3200">
              <a:sym typeface="+mn-ea"/>
            </a:endParaRPr>
          </a:p>
          <a:p>
            <a:r>
              <a:rPr lang="en-US" altLang="zh-CN" sz="3200">
                <a:sym typeface="+mn-ea"/>
              </a:rPr>
              <a:t>2017</a:t>
            </a:r>
            <a:r>
              <a:rPr altLang="zh-CN" sz="3200">
                <a:sym typeface="+mn-ea"/>
              </a:rPr>
              <a:t>指南解读及</a:t>
            </a:r>
            <a:r>
              <a:rPr sz="3200"/>
              <a:t>工作安排</a:t>
            </a:r>
            <a:endParaRPr sz="3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800" dirty="0" smtClean="0">
                <a:sym typeface="+mn-ea"/>
              </a:rPr>
              <a:t>1</a:t>
            </a:r>
            <a:r>
              <a:rPr lang="zh-CN" altLang="en-US" sz="2800" dirty="0" smtClean="0">
                <a:sym typeface="+mn-ea"/>
              </a:rPr>
              <a:t>、申请资格</a:t>
            </a:r>
            <a:endParaRPr lang="zh-CN" altLang="en-US" sz="2800" dirty="0" smtClean="0">
              <a:sym typeface="+mn-ea"/>
            </a:endParaRPr>
          </a:p>
        </p:txBody>
      </p:sp>
      <p:sp>
        <p:nvSpPr>
          <p:cNvPr id="6" name="文本框 5"/>
          <p:cNvSpPr txBox="1"/>
          <p:nvPr>
            <p:custDataLst>
              <p:tags r:id="rId2"/>
            </p:custDataLst>
          </p:nvPr>
        </p:nvSpPr>
        <p:spPr>
          <a:xfrm>
            <a:off x="619760" y="812165"/>
            <a:ext cx="8171180" cy="4709160"/>
          </a:xfrm>
          <a:prstGeom prst="rect">
            <a:avLst/>
          </a:prstGeom>
        </p:spPr>
        <p:txBody>
          <a:bodyPr vert="horz" lIns="68580" tIns="34290" rIns="68580" bIns="34290" rtlCol="0">
            <a:normAutofit/>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635" indent="0">
              <a:lnSpc>
                <a:spcPct val="150000"/>
              </a:lnSpc>
              <a:spcBef>
                <a:spcPct val="0"/>
              </a:spcBef>
              <a:spcAft>
                <a:spcPct val="50000"/>
              </a:spcAft>
              <a:buNone/>
            </a:pPr>
            <a:r>
              <a:rPr lang="zh-CN" altLang="en-US" sz="2000" smtClean="0">
                <a:solidFill>
                  <a:srgbClr val="FF0000"/>
                </a:solidFill>
                <a:uLnTx/>
                <a:uFillTx/>
              </a:rPr>
              <a:t>面上2年不中停1年</a:t>
            </a:r>
            <a:endParaRPr lang="zh-CN" altLang="en-US" sz="1800" dirty="0" smtClean="0"/>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zh-CN" altLang="en-US" sz="1800" smtClean="0"/>
              <a:t>面上项目连续</a:t>
            </a:r>
            <a:r>
              <a:rPr lang="en-US" altLang="zh-CN" sz="1800" smtClean="0"/>
              <a:t>2</a:t>
            </a:r>
            <a:r>
              <a:rPr sz="1800" smtClean="0"/>
              <a:t>年</a:t>
            </a:r>
            <a:r>
              <a:rPr lang="zh-CN" altLang="en-US" sz="1800" smtClean="0"/>
              <a:t>申请未获资助，暂停201</a:t>
            </a:r>
            <a:r>
              <a:rPr sz="1800" smtClean="0"/>
              <a:t>7</a:t>
            </a:r>
            <a:r>
              <a:rPr lang="zh-CN" altLang="en-US" sz="1800" smtClean="0"/>
              <a:t>年申请面上项目</a:t>
            </a:r>
            <a:r>
              <a:rPr lang="en-US" altLang="zh-CN" sz="1800" smtClean="0"/>
              <a:t>1</a:t>
            </a:r>
            <a:r>
              <a:rPr sz="1800" smtClean="0"/>
              <a:t>年</a:t>
            </a:r>
            <a:r>
              <a:rPr lang="zh-CN" altLang="en-US" sz="1800" smtClean="0"/>
              <a:t>。（含形式审查未通过）</a:t>
            </a:r>
            <a:endParaRPr lang="zh-CN" altLang="en-US" sz="1800" smtClean="0"/>
          </a:p>
          <a:p>
            <a:pPr marL="635" indent="0">
              <a:lnSpc>
                <a:spcPct val="150000"/>
              </a:lnSpc>
              <a:spcBef>
                <a:spcPct val="0"/>
              </a:spcBef>
              <a:spcAft>
                <a:spcPct val="50000"/>
              </a:spcAft>
              <a:buNone/>
            </a:pPr>
            <a:r>
              <a:rPr sz="2000" smtClean="0">
                <a:solidFill>
                  <a:srgbClr val="FF0000"/>
                </a:solidFill>
                <a:uLnTx/>
                <a:uFillTx/>
                <a:sym typeface="+mn-ea"/>
              </a:rPr>
              <a:t>同年同类申请≤“1”</a:t>
            </a:r>
            <a:endParaRPr sz="2000" smtClean="0">
              <a:solidFill>
                <a:srgbClr val="FF0000"/>
              </a:solidFill>
              <a:uLnTx/>
              <a:uFillTx/>
              <a:sym typeface="+mn-ea"/>
            </a:endParaRPr>
          </a:p>
          <a:p>
            <a:pPr marL="635" indent="0">
              <a:lnSpc>
                <a:spcPct val="150000"/>
              </a:lnSpc>
              <a:spcBef>
                <a:spcPct val="0"/>
              </a:spcBef>
              <a:spcAft>
                <a:spcPct val="50000"/>
              </a:spcAft>
              <a:buNone/>
            </a:pPr>
            <a:r>
              <a:rPr sz="1800" smtClean="0">
                <a:sym typeface="+mn-ea"/>
              </a:rPr>
              <a:t>申请人（不含参与者）同年只能申请1项同类型项目，重大计划项目（集成和战略）、国合项目除外，联合基金以名称计算</a:t>
            </a:r>
            <a:endParaRPr sz="1800" smtClean="0">
              <a:sym typeface="+mn-ea"/>
            </a:endParaRPr>
          </a:p>
          <a:p>
            <a:pPr marL="635" indent="0">
              <a:lnSpc>
                <a:spcPct val="150000"/>
              </a:lnSpc>
              <a:spcBef>
                <a:spcPct val="0"/>
              </a:spcBef>
              <a:spcAft>
                <a:spcPct val="50000"/>
              </a:spcAft>
              <a:buNone/>
            </a:pPr>
            <a:r>
              <a:rPr sz="2000" smtClean="0">
                <a:solidFill>
                  <a:srgbClr val="FF0000"/>
                </a:solidFill>
                <a:uLnTx/>
                <a:uFillTx/>
                <a:sym typeface="+mn-ea"/>
              </a:rPr>
              <a:t>上年度获资助，本年度不得申请同类型项目</a:t>
            </a:r>
            <a:endParaRPr sz="2000" smtClean="0">
              <a:solidFill>
                <a:srgbClr val="FF0000"/>
              </a:solidFill>
              <a:uLnTx/>
              <a:uFillTx/>
              <a:sym typeface="+mn-ea"/>
            </a:endParaRPr>
          </a:p>
          <a:p>
            <a:pPr marL="635" indent="0">
              <a:lnSpc>
                <a:spcPct val="150000"/>
              </a:lnSpc>
              <a:spcBef>
                <a:spcPct val="0"/>
              </a:spcBef>
              <a:spcAft>
                <a:spcPct val="50000"/>
              </a:spcAft>
              <a:buNone/>
            </a:pPr>
            <a:r>
              <a:rPr sz="1800" smtClean="0">
                <a:sym typeface="+mn-ea"/>
              </a:rPr>
              <a:t>包括面上/重点/重大/重大计划（不含集成和战略）/联合/地区/国合/重大仪器</a:t>
            </a:r>
            <a:endParaRPr sz="1800" smtClean="0">
              <a:sym typeface="+mn-ea"/>
            </a:endParaRPr>
          </a:p>
        </p:txBody>
      </p:sp>
    </p:spTree>
    <p:custDataLst>
      <p:tags r:id="rId3"/>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dirty="0" smtClean="0">
                <a:sym typeface="+mn-ea"/>
              </a:rPr>
              <a:t>1</a:t>
            </a:r>
            <a:r>
              <a:rPr lang="zh-CN" altLang="en-US" sz="2400" dirty="0" smtClean="0">
                <a:sym typeface="+mn-ea"/>
              </a:rPr>
              <a:t>、申请资格</a:t>
            </a:r>
            <a:endParaRPr lang="zh-CN" altLang="en-US" sz="2400" dirty="0" smtClean="0">
              <a:sym typeface="+mn-ea"/>
            </a:endParaRPr>
          </a:p>
        </p:txBody>
      </p:sp>
      <p:sp>
        <p:nvSpPr>
          <p:cNvPr id="5" name="文本框 4"/>
          <p:cNvSpPr txBox="1"/>
          <p:nvPr>
            <p:custDataLst>
              <p:tags r:id="rId2"/>
            </p:custDataLst>
          </p:nvPr>
        </p:nvSpPr>
        <p:spPr>
          <a:xfrm>
            <a:off x="638771" y="945356"/>
            <a:ext cx="7866459" cy="3825479"/>
          </a:xfrm>
          <a:prstGeom prst="rect">
            <a:avLst/>
          </a:prstGeom>
        </p:spPr>
        <p:txBody>
          <a:bodyPr vert="horz" lIns="68580" tIns="34290" rIns="68580" bIns="34290" rtlCol="0">
            <a:normAutofit lnSpcReduction="10000"/>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635" indent="0">
              <a:buNone/>
            </a:pPr>
            <a:r>
              <a:rPr lang="zh-CN" altLang="en-US" sz="2000" dirty="0" smtClean="0">
                <a:solidFill>
                  <a:srgbClr val="FF0000"/>
                </a:solidFill>
              </a:rPr>
              <a:t>仪器类项目总数限“1”项</a:t>
            </a:r>
            <a:endParaRPr lang="zh-CN" altLang="en-US" sz="2000" dirty="0" smtClean="0">
              <a:solidFill>
                <a:srgbClr val="FF0000"/>
              </a:solidFill>
            </a:endParaRPr>
          </a:p>
          <a:p>
            <a:pPr marL="201295" indent="-200660">
              <a:buClr>
                <a:schemeClr val="accent2"/>
              </a:buClr>
              <a:buSzTx/>
              <a:buSzPct val="60000"/>
              <a:buFont typeface="Wingdings 2" panose="05020102010507070707" pitchFamily="18" charset="2"/>
              <a:buChar char="ï"/>
            </a:pPr>
            <a:r>
              <a:rPr lang="zh-CN" altLang="en-US" sz="1800" dirty="0" smtClean="0">
                <a:solidFill>
                  <a:srgbClr val="FF0000"/>
                </a:solidFill>
              </a:rPr>
              <a:t>--科学仪器基础研究专款、国家重大科研仪器设备研制/开发专项、</a:t>
            </a:r>
            <a:r>
              <a:rPr sz="1800" smtClean="0">
                <a:solidFill>
                  <a:srgbClr val="FF0000"/>
                </a:solidFill>
                <a:sym typeface="+mn-ea"/>
              </a:rPr>
              <a:t>国家重大科研仪器设备研制专项(自由申请)</a:t>
            </a:r>
            <a:endParaRPr sz="1800" smtClean="0">
              <a:solidFill>
                <a:srgbClr val="FF0000"/>
              </a:solidFill>
              <a:sym typeface="+mn-ea"/>
            </a:endParaRPr>
          </a:p>
          <a:p>
            <a:pPr marL="201295" indent="-200660">
              <a:buClr>
                <a:schemeClr val="accent2"/>
              </a:buClr>
              <a:buSzTx/>
              <a:buSzPct val="60000"/>
              <a:buFont typeface="Wingdings 2" panose="05020102010507070707" pitchFamily="18" charset="2"/>
              <a:buChar char="ï"/>
            </a:pPr>
            <a:r>
              <a:rPr lang="zh-CN" altLang="en-US" sz="1800" dirty="0" smtClean="0"/>
              <a:t> “申请＋在研，负责＋参加”，总数限1项（含科技部开发专项）</a:t>
            </a:r>
            <a:endParaRPr lang="zh-CN" altLang="en-US" sz="1800" dirty="0" smtClean="0"/>
          </a:p>
          <a:p>
            <a:pPr marL="201295" indent="-200660">
              <a:buClr>
                <a:schemeClr val="accent2"/>
              </a:buClr>
              <a:buSzTx/>
              <a:buSzPct val="60000"/>
              <a:buFont typeface="Wingdings 2" panose="05020102010507070707" pitchFamily="18" charset="2"/>
              <a:buChar char="ï"/>
            </a:pPr>
            <a:r>
              <a:rPr lang="zh-CN" altLang="en-US" sz="1800" dirty="0" smtClean="0">
                <a:solidFill>
                  <a:srgbClr val="FF0000"/>
                </a:solidFill>
              </a:rPr>
              <a:t>--国家重大科研仪器设备研制专项(部门推荐)</a:t>
            </a:r>
            <a:endParaRPr lang="zh-CN" altLang="en-US" sz="1800" dirty="0" smtClean="0"/>
          </a:p>
          <a:p>
            <a:pPr marL="201295" indent="-200660">
              <a:buClr>
                <a:schemeClr val="accent2"/>
              </a:buClr>
              <a:buSzTx/>
              <a:buSzPct val="60000"/>
              <a:buFont typeface="Wingdings 2" panose="05020102010507070707" pitchFamily="18" charset="2"/>
              <a:buChar char="ï"/>
            </a:pPr>
            <a:r>
              <a:rPr lang="zh-CN" altLang="en-US" sz="1800" dirty="0" smtClean="0"/>
              <a:t>要求项目负责人专注于项目完成，结题前不能申请其他类型项目（杰青除外 ）</a:t>
            </a:r>
            <a:endParaRPr lang="zh-CN" altLang="en-US" sz="1800" dirty="0" smtClean="0"/>
          </a:p>
          <a:p>
            <a:pPr marL="201295" indent="-200660">
              <a:buClr>
                <a:schemeClr val="accent2"/>
              </a:buClr>
              <a:buSzTx/>
              <a:buSzPct val="60000"/>
              <a:buFont typeface="Wingdings 2" panose="05020102010507070707" pitchFamily="18" charset="2"/>
              <a:buChar char="ï"/>
            </a:pPr>
            <a:r>
              <a:rPr sz="1800" smtClean="0">
                <a:solidFill>
                  <a:srgbClr val="FF0000"/>
                </a:solidFill>
                <a:sym typeface="+mn-ea"/>
              </a:rPr>
              <a:t>--</a:t>
            </a:r>
            <a:r>
              <a:rPr lang="zh-CN" altLang="en-US" sz="1800" dirty="0" smtClean="0">
                <a:solidFill>
                  <a:srgbClr val="FF0000"/>
                </a:solidFill>
              </a:rPr>
              <a:t>基础科学中心项目</a:t>
            </a:r>
            <a:endParaRPr lang="zh-CN" altLang="en-US" sz="1800" dirty="0" smtClean="0"/>
          </a:p>
          <a:p>
            <a:pPr marL="201295" indent="-200660">
              <a:buClr>
                <a:schemeClr val="accent2"/>
              </a:buClr>
              <a:buSzTx/>
              <a:buSzPct val="60000"/>
              <a:buFont typeface="Wingdings 2" panose="05020102010507070707" pitchFamily="18" charset="2"/>
              <a:buChar char="ï"/>
            </a:pPr>
            <a:r>
              <a:rPr lang="zh-CN" altLang="en-US" sz="1800" dirty="0" smtClean="0"/>
              <a:t>申请时不限项，获批后无论负责人还是骨干结题前不得申请除杰青意外的项目，不得同内容重复申请</a:t>
            </a:r>
            <a:endParaRPr lang="zh-CN" altLang="en-US" sz="1800" dirty="0" smtClean="0"/>
          </a:p>
          <a:p>
            <a:pPr marL="635" indent="0">
              <a:buNone/>
            </a:pPr>
            <a:endParaRPr lang="zh-CN" altLang="en-US" sz="1800" dirty="0" smtClean="0"/>
          </a:p>
        </p:txBody>
      </p:sp>
    </p:spTree>
    <p:custDataLst>
      <p:tags r:id="rId3"/>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dirty="0" smtClean="0">
                <a:sym typeface="+mn-ea"/>
              </a:rPr>
              <a:t>1</a:t>
            </a:r>
            <a:r>
              <a:rPr lang="zh-CN" altLang="en-US" sz="2400" dirty="0" smtClean="0">
                <a:sym typeface="+mn-ea"/>
              </a:rPr>
              <a:t>、申请资格</a:t>
            </a:r>
            <a:endParaRPr lang="zh-CN" altLang="en-US" sz="2400" dirty="0" smtClean="0">
              <a:sym typeface="+mn-ea"/>
            </a:endParaRPr>
          </a:p>
        </p:txBody>
      </p:sp>
      <p:sp>
        <p:nvSpPr>
          <p:cNvPr id="5" name="文本框 4"/>
          <p:cNvSpPr txBox="1"/>
          <p:nvPr>
            <p:custDataLst>
              <p:tags r:id="rId2"/>
            </p:custDataLst>
          </p:nvPr>
        </p:nvSpPr>
        <p:spPr>
          <a:xfrm>
            <a:off x="638771" y="945356"/>
            <a:ext cx="7866459" cy="3825479"/>
          </a:xfrm>
          <a:prstGeom prst="rect">
            <a:avLst/>
          </a:prstGeom>
        </p:spPr>
        <p:txBody>
          <a:bodyPr vert="horz" lIns="68580" tIns="34290" rIns="68580" bIns="34290" rtlCol="0">
            <a:normAutofit lnSpcReduction="20000"/>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0" indent="0">
              <a:buFont typeface="Arial" panose="020B0604020202020204" pitchFamily="34" charset="0"/>
              <a:buNone/>
            </a:pPr>
            <a:r>
              <a:rPr sz="2000" smtClean="0">
                <a:solidFill>
                  <a:srgbClr val="FF0000"/>
                </a:solidFill>
                <a:sym typeface="+mn-ea"/>
              </a:rPr>
              <a:t>青年/优青/杰青/群体 =“1”</a:t>
            </a:r>
            <a:endParaRPr sz="2000" smtClean="0">
              <a:solidFill>
                <a:srgbClr val="FF0000"/>
              </a:solidFill>
              <a:sym typeface="+mn-ea"/>
            </a:endParaRPr>
          </a:p>
          <a:p>
            <a:pPr marL="285750" indent="-285750">
              <a:lnSpc>
                <a:spcPct val="150000"/>
              </a:lnSpc>
              <a:spcBef>
                <a:spcPts val="0"/>
              </a:spcBef>
              <a:buFont typeface="Arial" panose="020B0604020202020204" pitchFamily="34" charset="0"/>
              <a:buChar char="•"/>
            </a:pPr>
            <a:r>
              <a:rPr sz="1800" smtClean="0">
                <a:sym typeface="+mn-ea"/>
              </a:rPr>
              <a:t>人才类项目作为负责人限获得1次资助</a:t>
            </a:r>
            <a:endParaRPr sz="1800" smtClean="0">
              <a:sym typeface="+mn-ea"/>
            </a:endParaRPr>
          </a:p>
          <a:p>
            <a:pPr marL="0" indent="0">
              <a:lnSpc>
                <a:spcPct val="150000"/>
              </a:lnSpc>
              <a:spcBef>
                <a:spcPts val="0"/>
              </a:spcBef>
              <a:buFont typeface="Arial" panose="020B0604020202020204" pitchFamily="34" charset="0"/>
              <a:buNone/>
            </a:pPr>
            <a:r>
              <a:rPr sz="2000" smtClean="0">
                <a:solidFill>
                  <a:srgbClr val="FF0000"/>
                </a:solidFill>
                <a:sym typeface="+mn-ea"/>
              </a:rPr>
              <a:t>人才项目年龄限制</a:t>
            </a:r>
            <a:endParaRPr sz="2000" smtClean="0">
              <a:solidFill>
                <a:srgbClr val="FF0000"/>
              </a:solidFill>
              <a:sym typeface="+mn-ea"/>
            </a:endParaRPr>
          </a:p>
          <a:p>
            <a:pPr marL="285750" indent="-285750">
              <a:lnSpc>
                <a:spcPct val="150000"/>
              </a:lnSpc>
              <a:spcBef>
                <a:spcPts val="0"/>
              </a:spcBef>
              <a:buFont typeface="Arial" panose="020B0604020202020204" pitchFamily="34" charset="0"/>
              <a:buChar char="•"/>
            </a:pPr>
            <a:r>
              <a:rPr sz="1800" smtClean="0">
                <a:sym typeface="+mn-ea"/>
              </a:rPr>
              <a:t>青年项目  </a:t>
            </a:r>
            <a:r>
              <a:rPr lang="en-US" altLang="zh-CN" sz="1800" smtClean="0">
                <a:sym typeface="+mn-ea"/>
              </a:rPr>
              <a:t>男≤35周岁，女≤40周岁</a:t>
            </a:r>
            <a:endParaRPr lang="en-US" altLang="zh-CN" sz="1800" smtClean="0">
              <a:sym typeface="+mn-ea"/>
            </a:endParaRPr>
          </a:p>
          <a:p>
            <a:pPr marL="285750" indent="-285750">
              <a:lnSpc>
                <a:spcPct val="150000"/>
              </a:lnSpc>
              <a:spcBef>
                <a:spcPts val="0"/>
              </a:spcBef>
              <a:buFont typeface="Arial" panose="020B0604020202020204" pitchFamily="34" charset="0"/>
              <a:buChar char="•"/>
            </a:pPr>
            <a:r>
              <a:rPr sz="1800" smtClean="0">
                <a:sym typeface="+mn-ea"/>
              </a:rPr>
              <a:t>优秀青年基金项目  </a:t>
            </a:r>
            <a:r>
              <a:rPr lang="en-US" altLang="zh-CN" sz="1800" smtClean="0">
                <a:sym typeface="+mn-ea"/>
              </a:rPr>
              <a:t>男≤38周岁，女≤40周岁</a:t>
            </a:r>
            <a:endParaRPr lang="en-US" altLang="zh-CN" sz="1800" smtClean="0">
              <a:sym typeface="+mn-ea"/>
            </a:endParaRPr>
          </a:p>
          <a:p>
            <a:pPr marL="285750" indent="-285750">
              <a:lnSpc>
                <a:spcPct val="150000"/>
              </a:lnSpc>
              <a:spcBef>
                <a:spcPts val="0"/>
              </a:spcBef>
              <a:buFont typeface="Arial" panose="020B0604020202020204" pitchFamily="34" charset="0"/>
              <a:buChar char="•"/>
            </a:pPr>
            <a:r>
              <a:rPr sz="1800" smtClean="0">
                <a:sym typeface="+mn-ea"/>
              </a:rPr>
              <a:t>杰出青年基金项目  </a:t>
            </a:r>
            <a:r>
              <a:rPr lang="en-US" altLang="zh-CN" sz="1800" smtClean="0">
                <a:sym typeface="+mn-ea"/>
              </a:rPr>
              <a:t>≤45周岁</a:t>
            </a:r>
            <a:endParaRPr lang="en-US" altLang="zh-CN" sz="1800" smtClean="0">
              <a:sym typeface="+mn-ea"/>
            </a:endParaRPr>
          </a:p>
          <a:p>
            <a:pPr marL="285750" indent="-285750">
              <a:lnSpc>
                <a:spcPct val="150000"/>
              </a:lnSpc>
              <a:spcBef>
                <a:spcPts val="0"/>
              </a:spcBef>
              <a:buFont typeface="Arial" panose="020B0604020202020204" pitchFamily="34" charset="0"/>
              <a:buChar char="•"/>
            </a:pPr>
            <a:r>
              <a:rPr sz="1800" smtClean="0">
                <a:sym typeface="+mn-ea"/>
              </a:rPr>
              <a:t>创新群体项目      </a:t>
            </a:r>
            <a:r>
              <a:rPr lang="en-US" altLang="zh-CN" sz="1800" smtClean="0">
                <a:sym typeface="+mn-ea"/>
              </a:rPr>
              <a:t>≤55周岁</a:t>
            </a:r>
            <a:endParaRPr lang="en-US" altLang="zh-CN" sz="1800" smtClean="0">
              <a:sym typeface="+mn-ea"/>
            </a:endParaRPr>
          </a:p>
          <a:p>
            <a:pPr marL="0" indent="0">
              <a:buFont typeface="Arial" panose="020B0604020202020204" pitchFamily="34" charset="0"/>
              <a:buNone/>
            </a:pPr>
            <a:r>
              <a:rPr sz="2000">
                <a:solidFill>
                  <a:srgbClr val="FF0000"/>
                </a:solidFill>
                <a:sym typeface="+mn-ea"/>
              </a:rPr>
              <a:t>其他注意事项</a:t>
            </a:r>
            <a:endParaRPr sz="1800" smtClean="0">
              <a:solidFill>
                <a:srgbClr val="FF0000"/>
              </a:solidFill>
              <a:sym typeface="+mn-ea"/>
            </a:endParaRPr>
          </a:p>
          <a:p>
            <a:pPr marL="0" indent="0">
              <a:buFont typeface="Arial" panose="020B0604020202020204" pitchFamily="34" charset="0"/>
              <a:buNone/>
            </a:pPr>
            <a:r>
              <a:rPr sz="1800">
                <a:solidFill>
                  <a:schemeClr val="tx1"/>
                </a:solidFill>
                <a:sym typeface="+mn-ea"/>
              </a:rPr>
              <a:t>处于评审阶段的申请，计入限项内</a:t>
            </a:r>
            <a:endParaRPr sz="1800" smtClean="0">
              <a:solidFill>
                <a:schemeClr val="tx1"/>
              </a:solidFill>
              <a:sym typeface="+mn-ea"/>
            </a:endParaRPr>
          </a:p>
          <a:p>
            <a:pPr marL="0" indent="0">
              <a:buFont typeface="Arial" panose="020B0604020202020204" pitchFamily="34" charset="0"/>
              <a:buNone/>
            </a:pPr>
            <a:r>
              <a:rPr sz="1800">
                <a:solidFill>
                  <a:schemeClr val="tx1"/>
                </a:solidFill>
                <a:sym typeface="+mn-ea"/>
              </a:rPr>
              <a:t>限项为按照人头限项，而非按照学部和依托单位限项</a:t>
            </a:r>
            <a:endParaRPr lang="en-US" altLang="zh-CN" sz="1800" smtClean="0">
              <a:sym typeface="+mn-ea"/>
            </a:endParaRPr>
          </a:p>
          <a:p>
            <a:pPr marL="285750" indent="-285750">
              <a:lnSpc>
                <a:spcPct val="150000"/>
              </a:lnSpc>
              <a:spcBef>
                <a:spcPts val="0"/>
              </a:spcBef>
              <a:buFont typeface="Arial" panose="020B0604020202020204" pitchFamily="34" charset="0"/>
              <a:buChar char="•"/>
            </a:pPr>
            <a:endParaRPr lang="en-US" altLang="zh-CN" sz="1800" smtClean="0">
              <a:sym typeface="+mn-ea"/>
            </a:endParaRPr>
          </a:p>
        </p:txBody>
      </p:sp>
    </p:spTree>
    <p:custDataLst>
      <p:tags r:id="rId3"/>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ltLang="zh-CN">
              <a:sym typeface="+mn-ea"/>
            </a:endParaRPr>
          </a:p>
        </p:txBody>
      </p:sp>
      <p:sp>
        <p:nvSpPr>
          <p:cNvPr id="3" name="内容占位符 2"/>
          <p:cNvSpPr>
            <a:spLocks noGrp="1"/>
          </p:cNvSpPr>
          <p:nvPr>
            <p:ph idx="1"/>
          </p:nvPr>
        </p:nvSpPr>
        <p:spPr>
          <a:xfrm>
            <a:off x="428625" y="883920"/>
            <a:ext cx="8291830" cy="4818380"/>
          </a:xfrm>
        </p:spPr>
        <p:txBody>
          <a:bodyPr>
            <a:noAutofit/>
          </a:bodyPr>
          <a:lstStyle/>
          <a:p>
            <a:pPr lvl="1">
              <a:buFont typeface="Wingdings" panose="05000000000000000000" pitchFamily="2" charset="2"/>
              <a:buChar char="u"/>
            </a:pPr>
            <a:r>
              <a:rPr lang="zh-CN" sz="2000">
                <a:sym typeface="+mn-ea"/>
              </a:rPr>
              <a:t>申报系统网址：https://isisn.nsfc.gov.cn/egrantweb/</a:t>
            </a:r>
            <a:endParaRPr lang="zh-CN" sz="2000">
              <a:sym typeface="+mn-ea"/>
            </a:endParaRPr>
          </a:p>
          <a:p>
            <a:pPr lvl="1">
              <a:buFont typeface="Wingdings" panose="05000000000000000000" pitchFamily="2" charset="2"/>
              <a:buChar char="u"/>
            </a:pPr>
            <a:endParaRPr lang="zh-CN" sz="2000">
              <a:sym typeface="+mn-ea"/>
            </a:endParaRPr>
          </a:p>
          <a:p>
            <a:pPr lvl="1">
              <a:buFont typeface="Wingdings" panose="05000000000000000000" pitchFamily="2" charset="2"/>
              <a:buChar char="u"/>
            </a:pPr>
            <a:endParaRPr lang="zh-CN" sz="2000">
              <a:sym typeface="+mn-ea"/>
            </a:endParaRPr>
          </a:p>
          <a:p>
            <a:pPr lvl="1">
              <a:buFont typeface="Wingdings" panose="05000000000000000000" pitchFamily="2" charset="2"/>
              <a:buChar char="u"/>
            </a:pPr>
            <a:endParaRPr lang="zh-CN" sz="2000">
              <a:sym typeface="+mn-ea"/>
            </a:endParaRPr>
          </a:p>
          <a:p>
            <a:pPr lvl="1" algn="l">
              <a:buFont typeface="Wingdings" panose="05000000000000000000" pitchFamily="2" charset="2"/>
              <a:buChar char="u"/>
            </a:pPr>
            <a:endParaRPr lang="zh-CN" sz="2000">
              <a:sym typeface="+mn-ea"/>
            </a:endParaRPr>
          </a:p>
          <a:p>
            <a:pPr lvl="1" algn="l">
              <a:buFont typeface="Wingdings" panose="05000000000000000000" pitchFamily="2" charset="2"/>
              <a:buChar char="u"/>
            </a:pPr>
            <a:endParaRPr sz="2000">
              <a:sym typeface="+mn-ea"/>
            </a:endParaRPr>
          </a:p>
          <a:p>
            <a:pPr lvl="1" algn="l">
              <a:buFont typeface="Wingdings" panose="05000000000000000000" pitchFamily="2" charset="2"/>
              <a:buChar char="u"/>
            </a:pPr>
            <a:r>
              <a:rPr sz="2000">
                <a:sym typeface="+mn-ea"/>
              </a:rPr>
              <a:t>已有用户名，直接</a:t>
            </a:r>
            <a:r>
              <a:rPr lang="zh-CN" sz="2000">
                <a:sym typeface="+mn-ea"/>
              </a:rPr>
              <a:t>登录</a:t>
            </a:r>
            <a:r>
              <a:rPr sz="2000">
                <a:sym typeface="+mn-ea"/>
              </a:rPr>
              <a:t>。忘记密码</a:t>
            </a:r>
            <a:r>
              <a:rPr lang="zh-CN" sz="2000">
                <a:sym typeface="+mn-ea"/>
              </a:rPr>
              <a:t>可</a:t>
            </a:r>
            <a:r>
              <a:rPr sz="2000">
                <a:sym typeface="+mn-ea"/>
              </a:rPr>
              <a:t>通过</a:t>
            </a:r>
            <a:r>
              <a:rPr lang="zh-CN" sz="2000">
                <a:sym typeface="+mn-ea"/>
              </a:rPr>
              <a:t>此处</a:t>
            </a:r>
            <a:r>
              <a:rPr sz="2000">
                <a:sym typeface="+mn-ea"/>
              </a:rPr>
              <a:t>找回。</a:t>
            </a:r>
            <a:endParaRPr lang="zh-CN" altLang="en-US" sz="2000">
              <a:sym typeface="+mn-ea"/>
            </a:endParaRPr>
          </a:p>
          <a:p>
            <a:pPr lvl="1" algn="l">
              <a:buFont typeface="Wingdings" panose="05000000000000000000" pitchFamily="2" charset="2"/>
              <a:buChar char="u"/>
            </a:pPr>
            <a:r>
              <a:rPr lang="zh-CN" sz="2000">
                <a:sym typeface="+mn-ea"/>
              </a:rPr>
              <a:t>开通账号：填写</a:t>
            </a:r>
            <a:r>
              <a:rPr lang="zh-CN" sz="2000">
                <a:solidFill>
                  <a:srgbClr val="FF0000"/>
                </a:solidFill>
                <a:sym typeface="+mn-ea"/>
              </a:rPr>
              <a:t>申报意向表，</a:t>
            </a:r>
            <a:r>
              <a:rPr lang="zh-CN" sz="2000">
                <a:solidFill>
                  <a:srgbClr val="000000"/>
                </a:solidFill>
                <a:sym typeface="+mn-ea"/>
              </a:rPr>
              <a:t>或将科室</a:t>
            </a:r>
            <a:r>
              <a:rPr lang="en-US" altLang="zh-CN" sz="2000">
                <a:solidFill>
                  <a:srgbClr val="000000"/>
                </a:solidFill>
                <a:sym typeface="+mn-ea"/>
              </a:rPr>
              <a:t>+</a:t>
            </a:r>
            <a:r>
              <a:rPr sz="2000">
                <a:solidFill>
                  <a:srgbClr val="000000"/>
                </a:solidFill>
                <a:sym typeface="+mn-ea"/>
              </a:rPr>
              <a:t>姓名</a:t>
            </a:r>
            <a:r>
              <a:rPr lang="en-US" sz="2000">
                <a:solidFill>
                  <a:srgbClr val="000000"/>
                </a:solidFill>
                <a:sym typeface="+mn-ea"/>
              </a:rPr>
              <a:t>+</a:t>
            </a:r>
            <a:r>
              <a:rPr lang="zh-CN" sz="2000">
                <a:solidFill>
                  <a:srgbClr val="000000"/>
                </a:solidFill>
                <a:sym typeface="+mn-ea"/>
              </a:rPr>
              <a:t>职称</a:t>
            </a:r>
            <a:r>
              <a:rPr lang="en-US" altLang="zh-CN" sz="2000">
                <a:solidFill>
                  <a:srgbClr val="000000"/>
                </a:solidFill>
                <a:sym typeface="+mn-ea"/>
              </a:rPr>
              <a:t>+</a:t>
            </a:r>
            <a:r>
              <a:rPr sz="2000">
                <a:solidFill>
                  <a:srgbClr val="000000"/>
                </a:solidFill>
                <a:sym typeface="+mn-ea"/>
              </a:rPr>
              <a:t>手机号</a:t>
            </a:r>
            <a:r>
              <a:rPr lang="en-US" sz="2000">
                <a:solidFill>
                  <a:srgbClr val="000000"/>
                </a:solidFill>
                <a:sym typeface="+mn-ea"/>
              </a:rPr>
              <a:t>+</a:t>
            </a:r>
            <a:r>
              <a:rPr lang="en-US" altLang="zh-CN" sz="2000">
                <a:solidFill>
                  <a:srgbClr val="000000"/>
                </a:solidFill>
                <a:sym typeface="+mn-ea"/>
              </a:rPr>
              <a:t>email</a:t>
            </a:r>
            <a:r>
              <a:rPr lang="zh-CN" sz="2000">
                <a:solidFill>
                  <a:srgbClr val="000000"/>
                </a:solidFill>
                <a:sym typeface="+mn-ea"/>
              </a:rPr>
              <a:t>信息发至</a:t>
            </a:r>
            <a:r>
              <a:rPr lang="zh-CN" sz="2000">
                <a:solidFill>
                  <a:srgbClr val="FF0000"/>
                </a:solidFill>
                <a:sym typeface="+mn-ea"/>
              </a:rPr>
              <a:t>邮箱</a:t>
            </a:r>
            <a:r>
              <a:rPr lang="en-US" altLang="zh-CN" sz="2000">
                <a:solidFill>
                  <a:srgbClr val="000000"/>
                </a:solidFill>
                <a:sym typeface="+mn-ea"/>
                <a:hlinkClick r:id="rId1"/>
              </a:rPr>
              <a:t>scidept@bjmu.edu.cn</a:t>
            </a:r>
            <a:r>
              <a:rPr lang="zh-CN" altLang="en-US" sz="2000">
                <a:solidFill>
                  <a:srgbClr val="000000"/>
                </a:solidFill>
                <a:sym typeface="+mn-ea"/>
              </a:rPr>
              <a:t>申请开户。系统会将激活邮件回复至注册邮箱</a:t>
            </a:r>
            <a:r>
              <a:rPr sz="2000">
                <a:solidFill>
                  <a:srgbClr val="000000"/>
                </a:solidFill>
                <a:sym typeface="+mn-ea"/>
              </a:rPr>
              <a:t>。</a:t>
            </a:r>
            <a:r>
              <a:rPr lang="zh-CN" altLang="en-US" sz="2000">
                <a:solidFill>
                  <a:srgbClr val="000000"/>
                </a:solidFill>
              </a:rPr>
              <a:t>收到激活邮件后，完善个人信息，</a:t>
            </a:r>
            <a:r>
              <a:rPr lang="zh-CN" altLang="en-US" sz="2000" u="sng">
                <a:solidFill>
                  <a:srgbClr val="FF0000"/>
                </a:solidFill>
              </a:rPr>
              <a:t>使用唯一身份证明，身份证号准确。</a:t>
            </a:r>
            <a:endParaRPr lang="zh-CN" altLang="en-US" sz="2000" u="sng">
              <a:solidFill>
                <a:srgbClr val="FF0000"/>
              </a:solidFill>
            </a:endParaRPr>
          </a:p>
          <a:p>
            <a:pPr lvl="1">
              <a:buFont typeface="Wingdings" panose="05000000000000000000" pitchFamily="2" charset="2"/>
              <a:buChar char="u"/>
            </a:pPr>
            <a:endParaRPr lang="zh-CN" altLang="en-US" sz="2000">
              <a:solidFill>
                <a:srgbClr val="000000"/>
              </a:solidFill>
            </a:endParaRPr>
          </a:p>
        </p:txBody>
      </p:sp>
      <p:pic>
        <p:nvPicPr>
          <p:cNvPr id="4" name="图片 3" descr="截图20151220164136"/>
          <p:cNvPicPr>
            <a:picLocks noChangeAspect="1"/>
          </p:cNvPicPr>
          <p:nvPr/>
        </p:nvPicPr>
        <p:blipFill>
          <a:blip r:embed="rId2" cstate="print"/>
          <a:srcRect b="14999"/>
          <a:stretch>
            <a:fillRect/>
          </a:stretch>
        </p:blipFill>
        <p:spPr>
          <a:xfrm>
            <a:off x="785495" y="1304290"/>
            <a:ext cx="5721350" cy="1351915"/>
          </a:xfrm>
          <a:prstGeom prst="rect">
            <a:avLst/>
          </a:prstGeom>
        </p:spPr>
      </p:pic>
      <p:pic>
        <p:nvPicPr>
          <p:cNvPr id="6" name="图片 5"/>
          <p:cNvPicPr>
            <a:picLocks noChangeAspect="1"/>
          </p:cNvPicPr>
          <p:nvPr/>
        </p:nvPicPr>
        <p:blipFill>
          <a:blip r:embed="rId3" cstate="print">
            <a:extLst>
              <a:ext uri="{28A0092B-C50C-407E-A947-70E740481C1C}">
                <a14:useLocalDpi xmlns:a14="http://schemas.microsoft.com/office/drawing/2010/main" val="0"/>
              </a:ext>
            </a:extLst>
          </a:blip>
          <a:srcRect t="19039" r="72001" b="22665"/>
          <a:stretch>
            <a:fillRect/>
          </a:stretch>
        </p:blipFill>
        <p:spPr>
          <a:xfrm>
            <a:off x="7063105" y="1270635"/>
            <a:ext cx="1417320" cy="1417320"/>
          </a:xfrm>
          <a:prstGeom prst="rect">
            <a:avLst/>
          </a:prstGeom>
        </p:spPr>
      </p:pic>
    </p:spTree>
    <p:custDataLst>
      <p:tags r:id="rId4"/>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cstate="print"/>
          <a:srcRect/>
          <a:stretch>
            <a:fillRect/>
          </a:stretch>
        </p:blipFill>
        <p:spPr>
          <a:xfrm>
            <a:off x="113030" y="-374015"/>
            <a:ext cx="8923020" cy="5549900"/>
          </a:xfrm>
          <a:prstGeom prst="rect">
            <a:avLst/>
          </a:prstGeom>
        </p:spPr>
      </p:pic>
      <p:sp>
        <p:nvSpPr>
          <p:cNvPr id="6" name="矩形 5"/>
          <p:cNvSpPr/>
          <p:nvPr/>
        </p:nvSpPr>
        <p:spPr>
          <a:xfrm>
            <a:off x="1793875" y="488950"/>
            <a:ext cx="593090" cy="165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7" name="矩形 6"/>
          <p:cNvSpPr/>
          <p:nvPr/>
        </p:nvSpPr>
        <p:spPr>
          <a:xfrm>
            <a:off x="5617210" y="2192020"/>
            <a:ext cx="271780" cy="165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8" name="矩形 7"/>
          <p:cNvSpPr/>
          <p:nvPr/>
        </p:nvSpPr>
        <p:spPr>
          <a:xfrm>
            <a:off x="5608320" y="3817620"/>
            <a:ext cx="271780" cy="165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9" name="矩形 8"/>
          <p:cNvSpPr/>
          <p:nvPr/>
        </p:nvSpPr>
        <p:spPr>
          <a:xfrm>
            <a:off x="5617210" y="4118610"/>
            <a:ext cx="271780" cy="165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10" name="矩形 9"/>
          <p:cNvSpPr/>
          <p:nvPr/>
        </p:nvSpPr>
        <p:spPr>
          <a:xfrm>
            <a:off x="5598160" y="4537075"/>
            <a:ext cx="271780" cy="165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5" name="矩形 4"/>
          <p:cNvSpPr/>
          <p:nvPr/>
        </p:nvSpPr>
        <p:spPr>
          <a:xfrm>
            <a:off x="4789805" y="-93345"/>
            <a:ext cx="4338320" cy="8775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nSpc>
                <a:spcPct val="130000"/>
              </a:lnSpc>
            </a:pPr>
            <a:r>
              <a:rPr lang="zh-CN">
                <a:sym typeface="+mn-ea"/>
              </a:rPr>
              <a:t>申报系统网址：https://isisn.nsfc.gov.cn/egrantweb/</a:t>
            </a:r>
            <a:endParaRPr lang="zh-CN" altLang="en-US"/>
          </a:p>
        </p:txBody>
      </p:sp>
      <p:sp>
        <p:nvSpPr>
          <p:cNvPr id="11" name="文本框 10"/>
          <p:cNvSpPr txBox="1"/>
          <p:nvPr/>
        </p:nvSpPr>
        <p:spPr>
          <a:xfrm>
            <a:off x="2553970" y="2387600"/>
            <a:ext cx="309880" cy="368300"/>
          </a:xfrm>
          <a:prstGeom prst="rect">
            <a:avLst/>
          </a:prstGeom>
          <a:noFill/>
        </p:spPr>
        <p:txBody>
          <a:bodyPr wrap="none" rtlCol="0" anchor="t">
            <a:spAutoFit/>
          </a:bodyPr>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cstate="print"/>
          <a:srcRect t="18245"/>
          <a:stretch>
            <a:fillRect/>
          </a:stretch>
        </p:blipFill>
        <p:spPr>
          <a:xfrm>
            <a:off x="567055" y="893445"/>
            <a:ext cx="7869555" cy="4265295"/>
          </a:xfrm>
          <a:prstGeom prst="rect">
            <a:avLst/>
          </a:prstGeom>
        </p:spPr>
      </p:pic>
      <p:sp>
        <p:nvSpPr>
          <p:cNvPr id="3" name="标题 1"/>
          <p:cNvSpPr>
            <a:spLocks noGrp="1"/>
          </p:cNvSpPr>
          <p:nvPr/>
        </p:nvSpPr>
        <p:spPr>
          <a:xfrm>
            <a:off x="631826" y="287439"/>
            <a:ext cx="8215844" cy="597008"/>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b="0" i="0" kern="1200" baseline="0">
                <a:solidFill>
                  <a:schemeClr val="accent1"/>
                </a:solidFill>
                <a:effectLst/>
                <a:latin typeface="+mj-lt"/>
                <a:ea typeface="+mj-ea"/>
                <a:cs typeface="+mj-cs"/>
              </a:defRPr>
            </a:lvl1pPr>
          </a:lstStyle>
          <a:p>
            <a:r>
              <a:rPr lang="en-US" altLang="zh-CN"/>
              <a:t>2</a:t>
            </a:r>
            <a:r>
              <a:rPr lang="zh-CN" altLang="en-US"/>
              <a:t>、申请书撰写要求</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2</a:t>
            </a:r>
            <a:r>
              <a:rPr lang="zh-CN" altLang="en-US"/>
              <a:t>、申请书撰写要求</a:t>
            </a:r>
            <a:endParaRPr lang="zh-CN" altLang="en-US"/>
          </a:p>
        </p:txBody>
      </p:sp>
      <p:sp>
        <p:nvSpPr>
          <p:cNvPr id="3" name="内容占位符 2"/>
          <p:cNvSpPr>
            <a:spLocks noGrp="1"/>
          </p:cNvSpPr>
          <p:nvPr>
            <p:ph idx="1"/>
          </p:nvPr>
        </p:nvSpPr>
        <p:spPr/>
        <p:txBody>
          <a:bodyPr>
            <a:normAutofit lnSpcReduction="20000"/>
          </a:bodyPr>
          <a:p>
            <a:pPr marL="635" indent="0">
              <a:buNone/>
            </a:pPr>
            <a:r>
              <a:rPr lang="en-US" altLang="zh-CN"/>
              <a:t>1</a:t>
            </a:r>
            <a:r>
              <a:t>、规范填写申请人及主要参与者的个人简历</a:t>
            </a:r>
          </a:p>
          <a:p>
            <a:r>
              <a:t>教育简历</a:t>
            </a:r>
            <a:r>
              <a:rPr lang="en-US" altLang="zh-CN"/>
              <a:t>/</a:t>
            </a:r>
            <a:r>
              <a:t>工作简历写到年月，时间必须紧密衔接。</a:t>
            </a:r>
            <a:r>
              <a:rPr b="1" u="sng">
                <a:solidFill>
                  <a:srgbClr val="FF0000"/>
                </a:solidFill>
              </a:rPr>
              <a:t>有断档者将被初筛！！！</a:t>
            </a:r>
            <a:endParaRPr b="1" u="sng">
              <a:solidFill>
                <a:srgbClr val="FF0000"/>
              </a:solidFill>
            </a:endParaRPr>
          </a:p>
          <a:p>
            <a:r>
              <a:t>发表论文必须列出所有作者姓名，如实标注共同作者。已接收文章可提供接收函或在线网页链接，投稿阶段论文不列。</a:t>
            </a:r>
            <a:r>
              <a:rPr b="1" u="sng">
                <a:solidFill>
                  <a:srgbClr val="FF0000"/>
                </a:solidFill>
              </a:rPr>
              <a:t>学术诚信问题！！！</a:t>
            </a:r>
            <a:endParaRPr b="1" u="sng">
              <a:solidFill>
                <a:srgbClr val="FF0000"/>
              </a:solidFill>
            </a:endParaRPr>
          </a:p>
          <a:p>
            <a:pPr marL="635" indent="0">
              <a:buNone/>
            </a:pPr>
            <a:r>
              <a:rPr lang="en-US" altLang="zh-CN"/>
              <a:t>2</a:t>
            </a:r>
            <a:r>
              <a:t>、根据项目申请类型，准确填写</a:t>
            </a:r>
            <a:r>
              <a:rPr lang="en-US" altLang="zh-CN"/>
              <a:t>/</a:t>
            </a:r>
            <a:r>
              <a:t>选择</a:t>
            </a:r>
            <a:r>
              <a:rPr lang="en-US" altLang="zh-CN">
                <a:solidFill>
                  <a:srgbClr val="FF0000"/>
                </a:solidFill>
              </a:rPr>
              <a:t>“</a:t>
            </a:r>
            <a:r>
              <a:rPr>
                <a:solidFill>
                  <a:srgbClr val="FF0000"/>
                </a:solidFill>
              </a:rPr>
              <a:t>资助类别</a:t>
            </a:r>
            <a:r>
              <a:rPr lang="en-US" altLang="zh-CN">
                <a:solidFill>
                  <a:srgbClr val="FF0000"/>
                </a:solidFill>
              </a:rPr>
              <a:t>”/“</a:t>
            </a:r>
            <a:r>
              <a:rPr>
                <a:solidFill>
                  <a:srgbClr val="FF0000"/>
                </a:solidFill>
              </a:rPr>
              <a:t>亚类说明</a:t>
            </a:r>
            <a:r>
              <a:rPr lang="en-US" altLang="zh-CN">
                <a:solidFill>
                  <a:srgbClr val="FF0000"/>
                </a:solidFill>
              </a:rPr>
              <a:t>”/“</a:t>
            </a:r>
            <a:r>
              <a:rPr>
                <a:solidFill>
                  <a:srgbClr val="FF0000"/>
                </a:solidFill>
              </a:rPr>
              <a:t>附注说明</a:t>
            </a:r>
            <a:r>
              <a:rPr lang="en-US" altLang="zh-CN">
                <a:solidFill>
                  <a:srgbClr val="FF0000"/>
                </a:solidFill>
              </a:rPr>
              <a:t>”</a:t>
            </a:r>
            <a:endParaRPr lang="en-US" altLang="zh-CN">
              <a:solidFill>
                <a:srgbClr val="FF0000"/>
              </a:solidFill>
            </a:endParaRPr>
          </a:p>
          <a:p>
            <a:pPr marL="635" indent="0">
              <a:buNone/>
            </a:pPr>
            <a:r>
              <a:rPr lang="en-US" altLang="zh-CN">
                <a:solidFill>
                  <a:srgbClr val="FF0000"/>
                </a:solidFill>
                <a:sym typeface="+mn-ea"/>
              </a:rPr>
              <a:t>3</a:t>
            </a:r>
            <a:r>
              <a:rPr>
                <a:solidFill>
                  <a:srgbClr val="FF0000"/>
                </a:solidFill>
                <a:sym typeface="+mn-ea"/>
              </a:rPr>
              <a:t>、准确选择申请代码：</a:t>
            </a:r>
            <a:endParaRPr>
              <a:solidFill>
                <a:srgbClr val="FF0000"/>
              </a:solidFill>
            </a:endParaRPr>
          </a:p>
          <a:p>
            <a:pPr marL="400685" indent="-400050">
              <a:buFont typeface="+mj-lt"/>
              <a:buAutoNum type="alphaUcPeriod"/>
            </a:pPr>
            <a:r>
              <a:rPr>
                <a:solidFill>
                  <a:srgbClr val="FF0000"/>
                </a:solidFill>
                <a:sym typeface="+mn-ea"/>
              </a:rPr>
              <a:t>尽量选到最后一级代码（</a:t>
            </a:r>
            <a:r>
              <a:rPr lang="en-US" altLang="zh-CN">
                <a:solidFill>
                  <a:srgbClr val="FF0000"/>
                </a:solidFill>
                <a:sym typeface="+mn-ea"/>
              </a:rPr>
              <a:t>6</a:t>
            </a:r>
            <a:r>
              <a:rPr>
                <a:solidFill>
                  <a:srgbClr val="FF0000"/>
                </a:solidFill>
                <a:sym typeface="+mn-ea"/>
              </a:rPr>
              <a:t>位或者</a:t>
            </a:r>
            <a:r>
              <a:rPr lang="en-US" altLang="zh-CN">
                <a:solidFill>
                  <a:srgbClr val="FF0000"/>
                </a:solidFill>
                <a:sym typeface="+mn-ea"/>
              </a:rPr>
              <a:t>4</a:t>
            </a:r>
            <a:r>
              <a:rPr>
                <a:solidFill>
                  <a:srgbClr val="FF0000"/>
                </a:solidFill>
                <a:sym typeface="+mn-ea"/>
              </a:rPr>
              <a:t>位数字）</a:t>
            </a:r>
            <a:endParaRPr>
              <a:solidFill>
                <a:srgbClr val="FF0000"/>
              </a:solidFill>
            </a:endParaRPr>
          </a:p>
          <a:p>
            <a:pPr marL="400685" indent="-400050">
              <a:buFont typeface="+mj-lt"/>
              <a:buAutoNum type="alphaUcPeriod"/>
            </a:pPr>
            <a:r>
              <a:rPr>
                <a:sym typeface="+mn-ea"/>
              </a:rPr>
              <a:t>申请代码</a:t>
            </a:r>
            <a:r>
              <a:rPr lang="en-US" altLang="zh-CN">
                <a:sym typeface="+mn-ea"/>
              </a:rPr>
              <a:t>1</a:t>
            </a:r>
            <a:r>
              <a:rPr>
                <a:sym typeface="+mn-ea"/>
              </a:rPr>
              <a:t>作为确定受理部门和遴选专家的依据，申请代码</a:t>
            </a:r>
            <a:r>
              <a:rPr lang="en-US" altLang="zh-CN">
                <a:sym typeface="+mn-ea"/>
              </a:rPr>
              <a:t>2</a:t>
            </a:r>
            <a:r>
              <a:rPr>
                <a:sym typeface="+mn-ea"/>
              </a:rPr>
              <a:t>作为补充。</a:t>
            </a:r>
            <a:endParaRPr>
              <a:sym typeface="+mn-ea"/>
            </a:endParaRPr>
          </a:p>
          <a:p>
            <a:pPr marL="400685" indent="-400050">
              <a:buFont typeface="+mj-lt"/>
              <a:buAutoNum type="alphaUcPeriod"/>
            </a:pPr>
            <a:r>
              <a:rPr>
                <a:sym typeface="+mn-ea"/>
              </a:rPr>
              <a:t>重点、重大计划、联合基金对申请代码有特殊要求</a:t>
            </a:r>
            <a:endParaRPr>
              <a:sym typeface="+mn-ea"/>
            </a:endParaRPr>
          </a:p>
          <a:p>
            <a:pPr marL="400685" indent="-400050">
              <a:buFont typeface="+mj-lt"/>
              <a:buAutoNum type="alphaUcPeriod"/>
            </a:pPr>
            <a:r>
              <a:rPr>
                <a:sym typeface="+mn-ea"/>
              </a:rPr>
              <a:t>进一步推进</a:t>
            </a:r>
            <a:r>
              <a:rPr lang="en-US" altLang="zh-CN">
                <a:sym typeface="+mn-ea"/>
              </a:rPr>
              <a:t>“</a:t>
            </a:r>
            <a:r>
              <a:rPr>
                <a:sym typeface="+mn-ea"/>
              </a:rPr>
              <a:t>申请代码</a:t>
            </a:r>
            <a:r>
              <a:rPr lang="en-US" altLang="zh-CN">
                <a:sym typeface="+mn-ea"/>
              </a:rPr>
              <a:t>”/“</a:t>
            </a:r>
            <a:r>
              <a:rPr>
                <a:sym typeface="+mn-ea"/>
              </a:rPr>
              <a:t>研究方向</a:t>
            </a:r>
            <a:r>
              <a:rPr lang="en-US" altLang="zh-CN">
                <a:sym typeface="+mn-ea"/>
              </a:rPr>
              <a:t>”/“</a:t>
            </a:r>
            <a:r>
              <a:rPr>
                <a:sym typeface="+mn-ea"/>
              </a:rPr>
              <a:t>关键词</a:t>
            </a:r>
            <a:r>
              <a:rPr lang="en-US" altLang="zh-CN">
                <a:sym typeface="+mn-ea"/>
              </a:rPr>
              <a:t>”</a:t>
            </a:r>
            <a:r>
              <a:rPr>
                <a:sym typeface="+mn-ea"/>
              </a:rPr>
              <a:t>选择，</a:t>
            </a:r>
            <a:r>
              <a:rPr>
                <a:solidFill>
                  <a:srgbClr val="FF0000"/>
                </a:solidFill>
                <a:sym typeface="+mn-ea"/>
              </a:rPr>
              <a:t>一审专家将更加精确</a:t>
            </a:r>
            <a:endParaRPr lang="en-US" altLang="zh-CN"/>
          </a:p>
          <a:p>
            <a:endParaRPr>
              <a:solidFill>
                <a:srgbClr val="FF0000"/>
              </a:solidFill>
            </a:endParaRPr>
          </a:p>
          <a:p>
            <a:pPr marL="400685" indent="-400050"/>
          </a:p>
          <a:p/>
        </p:txBody>
      </p:sp>
      <p:sp>
        <p:nvSpPr>
          <p:cNvPr id="4" name="文本框 3"/>
          <p:cNvSpPr txBox="1"/>
          <p:nvPr/>
        </p:nvSpPr>
        <p:spPr>
          <a:xfrm>
            <a:off x="36195" y="4281805"/>
            <a:ext cx="8919845" cy="804545"/>
          </a:xfrm>
          <a:prstGeom prst="rect">
            <a:avLst/>
          </a:prstGeom>
          <a:noFill/>
        </p:spPr>
        <p:txBody>
          <a:bodyPr wrap="square" rtlCol="0">
            <a:spAutoFit/>
          </a:bodyPr>
          <a:p>
            <a:pPr algn="l">
              <a:lnSpc>
                <a:spcPct val="130000"/>
              </a:lnSpc>
            </a:pPr>
            <a:r>
              <a:rPr sz="3600" b="1">
                <a:solidFill>
                  <a:srgbClr val="FF0000"/>
                </a:solidFill>
                <a:sym typeface="+mn-ea"/>
              </a:rPr>
              <a:t>认真阅读《指南》、《资助资金管理办法》</a:t>
            </a:r>
            <a:r>
              <a:rPr lang="zh-CN" sz="3600" b="1">
                <a:solidFill>
                  <a:srgbClr val="FF0000"/>
                </a:solidFill>
                <a:sym typeface="+mn-ea"/>
              </a:rPr>
              <a:t>！</a:t>
            </a:r>
            <a:endParaRPr lang="zh-CN" sz="3600" b="1" dirty="0" smtClean="0">
              <a:solidFill>
                <a:srgbClr val="FF0000"/>
              </a:solidFill>
              <a:latin typeface="Arial" panose="020B0604020202020204" pitchFamily="34" charset="0"/>
              <a:ea typeface="微软雅黑" panose="020B0503020204020204" pitchFamily="34" charset="-122"/>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2</a:t>
            </a:r>
            <a:r>
              <a:rPr lang="zh-CN" altLang="en-US">
                <a:sym typeface="+mn-ea"/>
              </a:rPr>
              <a:t>、申请书撰写要求</a:t>
            </a:r>
            <a:endParaRPr lang="zh-CN" altLang="en-US"/>
          </a:p>
        </p:txBody>
      </p:sp>
      <p:sp>
        <p:nvSpPr>
          <p:cNvPr id="3" name="内容占位符 2"/>
          <p:cNvSpPr>
            <a:spLocks noGrp="1"/>
          </p:cNvSpPr>
          <p:nvPr>
            <p:ph idx="1"/>
          </p:nvPr>
        </p:nvSpPr>
        <p:spPr>
          <a:xfrm>
            <a:off x="854075" y="850265"/>
            <a:ext cx="7795260" cy="4414520"/>
          </a:xfrm>
        </p:spPr>
        <p:txBody>
          <a:bodyPr>
            <a:normAutofit fontScale="90000"/>
          </a:bodyPr>
          <a:p>
            <a:pPr marL="635" indent="0">
              <a:buNone/>
            </a:pPr>
            <a:r>
              <a:rPr lang="en-US" altLang="zh-CN">
                <a:solidFill>
                  <a:srgbClr val="FF0000"/>
                </a:solidFill>
                <a:sym typeface="+mn-ea"/>
              </a:rPr>
              <a:t>4</a:t>
            </a:r>
            <a:r>
              <a:rPr>
                <a:solidFill>
                  <a:srgbClr val="FF0000"/>
                </a:solidFill>
                <a:sym typeface="+mn-ea"/>
              </a:rPr>
              <a:t>、参与者及合作单位</a:t>
            </a:r>
            <a:endParaRPr>
              <a:sym typeface="+mn-ea"/>
            </a:endParaRPr>
          </a:p>
          <a:p>
            <a:pPr marL="400685" indent="-400050">
              <a:buFont typeface="+mj-lt"/>
              <a:buAutoNum type="alphaUcPeriod"/>
            </a:pPr>
            <a:r>
              <a:rPr>
                <a:sym typeface="+mn-ea"/>
              </a:rPr>
              <a:t>北京大学以外参与人（</a:t>
            </a:r>
            <a:r>
              <a:rPr>
                <a:solidFill>
                  <a:srgbClr val="FF0000"/>
                </a:solidFill>
                <a:sym typeface="+mn-ea"/>
              </a:rPr>
              <a:t>含学生</a:t>
            </a:r>
            <a:r>
              <a:rPr>
                <a:sym typeface="+mn-ea"/>
              </a:rPr>
              <a:t>）其所在单位均被视为合作单位，参与者应当在纸质版加盖</a:t>
            </a:r>
            <a:r>
              <a:rPr>
                <a:solidFill>
                  <a:srgbClr val="FF0000"/>
                </a:solidFill>
                <a:sym typeface="+mn-ea"/>
              </a:rPr>
              <a:t>合作单位公章</a:t>
            </a:r>
            <a:r>
              <a:rPr>
                <a:sym typeface="+mn-ea"/>
              </a:rPr>
              <a:t>或</a:t>
            </a:r>
            <a:r>
              <a:rPr>
                <a:solidFill>
                  <a:srgbClr val="FF0000"/>
                </a:solidFill>
                <a:sym typeface="+mn-ea"/>
              </a:rPr>
              <a:t>法人单位公章。</a:t>
            </a:r>
            <a:endParaRPr>
              <a:solidFill>
                <a:srgbClr val="FF0000"/>
              </a:solidFill>
              <a:sym typeface="+mn-ea"/>
            </a:endParaRPr>
          </a:p>
          <a:p>
            <a:pPr marL="400685" indent="-400050">
              <a:buFont typeface="+mj-lt"/>
              <a:buAutoNum type="alphaUcPeriod"/>
            </a:pPr>
            <a:r>
              <a:rPr>
                <a:solidFill>
                  <a:srgbClr val="FF0000"/>
                </a:solidFill>
                <a:sym typeface="+mn-ea"/>
              </a:rPr>
              <a:t>合作单位不得超过两个。</a:t>
            </a:r>
            <a:endParaRPr>
              <a:solidFill>
                <a:srgbClr val="FF0000"/>
              </a:solidFill>
              <a:sym typeface="+mn-ea"/>
            </a:endParaRPr>
          </a:p>
          <a:p>
            <a:pPr marL="400685" indent="-400050">
              <a:buFont typeface="+mj-lt"/>
              <a:buAutoNum type="alphaUcPeriod"/>
            </a:pPr>
            <a:r>
              <a:rPr>
                <a:solidFill>
                  <a:schemeClr val="tx1"/>
                </a:solidFill>
                <a:sym typeface="+mn-ea"/>
              </a:rPr>
              <a:t>境外人员参与人应被视为以个人身份参与申请，其单位不作为合作单位，本人需提供签字的函件（签名邮件或者扫描件），说明本人同意参与申请并履行职责，作为附件随申请书报送。</a:t>
            </a:r>
            <a:endParaRPr>
              <a:solidFill>
                <a:schemeClr val="tx1"/>
              </a:solidFill>
              <a:sym typeface="+mn-ea"/>
            </a:endParaRPr>
          </a:p>
          <a:p>
            <a:pPr marL="635" indent="0">
              <a:buNone/>
            </a:pPr>
            <a:r>
              <a:rPr lang="en-US" altLang="zh-CN">
                <a:solidFill>
                  <a:schemeClr val="tx1"/>
                </a:solidFill>
                <a:sym typeface="+mn-ea"/>
              </a:rPr>
              <a:t>5</a:t>
            </a:r>
            <a:r>
              <a:rPr>
                <a:solidFill>
                  <a:schemeClr val="tx1"/>
                </a:solidFill>
                <a:sym typeface="+mn-ea"/>
              </a:rPr>
              <a:t>、</a:t>
            </a:r>
            <a:r>
              <a:rPr lang="zh-CN" altLang="en-US">
                <a:solidFill>
                  <a:schemeClr val="tx1"/>
                </a:solidFill>
                <a:sym typeface="+mn-ea"/>
              </a:rPr>
              <a:t>高级职称申请人或者参与者因工作调动发生依托单位变更，需在申请书中详细说明。（与同年申请或参与项目单位不一致，与正在承担的项目依托单位不一致）</a:t>
            </a:r>
            <a:endParaRPr lang="zh-CN" altLang="en-US">
              <a:solidFill>
                <a:schemeClr val="tx1"/>
              </a:solidFill>
              <a:sym typeface="+mn-ea"/>
            </a:endParaRPr>
          </a:p>
          <a:p>
            <a:pPr marL="635" indent="0">
              <a:buNone/>
            </a:pPr>
            <a:r>
              <a:rPr lang="en-US" altLang="zh-CN">
                <a:solidFill>
                  <a:srgbClr val="FF0000"/>
                </a:solidFill>
                <a:sym typeface="+mn-ea"/>
              </a:rPr>
              <a:t>6</a:t>
            </a:r>
            <a:r>
              <a:rPr>
                <a:solidFill>
                  <a:srgbClr val="FF0000"/>
                </a:solidFill>
                <a:sym typeface="+mn-ea"/>
              </a:rPr>
              <a:t>、</a:t>
            </a:r>
            <a:r>
              <a:rPr lang="zh-CN" altLang="en-US">
                <a:solidFill>
                  <a:srgbClr val="FF0000"/>
                </a:solidFill>
                <a:sym typeface="+mn-ea"/>
              </a:rPr>
              <a:t>项目起止时间</a:t>
            </a:r>
            <a:r>
              <a:rPr lang="zh-CN" altLang="en-US">
                <a:solidFill>
                  <a:schemeClr val="tx1"/>
                </a:solidFill>
                <a:sym typeface="+mn-ea"/>
              </a:rPr>
              <a:t>：</a:t>
            </a:r>
            <a:r>
              <a:rPr lang="en-US" altLang="zh-CN">
                <a:solidFill>
                  <a:schemeClr val="tx1"/>
                </a:solidFill>
                <a:sym typeface="+mn-ea"/>
              </a:rPr>
              <a:t>2018</a:t>
            </a:r>
            <a:r>
              <a:rPr>
                <a:solidFill>
                  <a:schemeClr val="tx1"/>
                </a:solidFill>
                <a:sym typeface="+mn-ea"/>
              </a:rPr>
              <a:t>年</a:t>
            </a:r>
            <a:r>
              <a:rPr lang="en-US" altLang="zh-CN">
                <a:solidFill>
                  <a:schemeClr val="tx1"/>
                </a:solidFill>
                <a:sym typeface="+mn-ea"/>
              </a:rPr>
              <a:t>1</a:t>
            </a:r>
            <a:r>
              <a:rPr>
                <a:solidFill>
                  <a:schemeClr val="tx1"/>
                </a:solidFill>
                <a:sym typeface="+mn-ea"/>
              </a:rPr>
              <a:t>月</a:t>
            </a:r>
            <a:r>
              <a:rPr lang="en-US" altLang="zh-CN">
                <a:solidFill>
                  <a:schemeClr val="tx1"/>
                </a:solidFill>
                <a:sym typeface="+mn-ea"/>
              </a:rPr>
              <a:t>1</a:t>
            </a:r>
            <a:r>
              <a:rPr>
                <a:solidFill>
                  <a:schemeClr val="tx1"/>
                </a:solidFill>
                <a:sym typeface="+mn-ea"/>
              </a:rPr>
              <a:t>日</a:t>
            </a:r>
            <a:r>
              <a:rPr lang="en-US" altLang="zh-CN">
                <a:solidFill>
                  <a:schemeClr val="tx1"/>
                </a:solidFill>
                <a:sym typeface="+mn-ea"/>
              </a:rPr>
              <a:t>——20XX</a:t>
            </a:r>
            <a:r>
              <a:rPr>
                <a:solidFill>
                  <a:schemeClr val="tx1"/>
                </a:solidFill>
                <a:sym typeface="+mn-ea"/>
              </a:rPr>
              <a:t>年</a:t>
            </a:r>
            <a:r>
              <a:rPr lang="en-US" altLang="zh-CN">
                <a:solidFill>
                  <a:schemeClr val="tx1"/>
                </a:solidFill>
                <a:sym typeface="+mn-ea"/>
              </a:rPr>
              <a:t>12</a:t>
            </a:r>
            <a:r>
              <a:rPr>
                <a:solidFill>
                  <a:schemeClr val="tx1"/>
                </a:solidFill>
                <a:sym typeface="+mn-ea"/>
              </a:rPr>
              <a:t>月</a:t>
            </a:r>
            <a:r>
              <a:rPr lang="en-US" altLang="zh-CN">
                <a:solidFill>
                  <a:schemeClr val="tx1"/>
                </a:solidFill>
                <a:sym typeface="+mn-ea"/>
              </a:rPr>
              <a:t>31</a:t>
            </a:r>
            <a:r>
              <a:rPr>
                <a:solidFill>
                  <a:schemeClr val="tx1"/>
                </a:solidFill>
                <a:sym typeface="+mn-ea"/>
              </a:rPr>
              <a:t>日，终止时间按项目类型填写。</a:t>
            </a:r>
            <a:endParaRPr>
              <a:solidFill>
                <a:schemeClr val="tx1"/>
              </a:solidFill>
              <a:sym typeface="+mn-ea"/>
            </a:endParaRPr>
          </a:p>
          <a:p>
            <a:pPr marL="286385" indent="-285750"/>
            <a:r>
              <a:rPr>
                <a:solidFill>
                  <a:schemeClr val="tx1"/>
                </a:solidFill>
                <a:sym typeface="+mn-ea"/>
              </a:rPr>
              <a:t>申请人及参与者应使用唯一身份证件申请项目。容易在本单位发生重名的申请人，应提供身份证正反面复印件作为附件，随纸质申请书报送。</a:t>
            </a:r>
            <a:endParaRPr>
              <a:solidFill>
                <a:schemeClr val="tx1"/>
              </a:solidFill>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sym typeface="+mn-ea"/>
              </a:rPr>
              <a:t>2</a:t>
            </a:r>
            <a:r>
              <a:rPr lang="zh-CN" altLang="en-US">
                <a:sym typeface="+mn-ea"/>
              </a:rPr>
              <a:t>、申请书撰写要求</a:t>
            </a:r>
            <a:endParaRPr lang="zh-CN" altLang="en-US"/>
          </a:p>
        </p:txBody>
      </p:sp>
      <p:sp>
        <p:nvSpPr>
          <p:cNvPr id="3" name="内容占位符 2"/>
          <p:cNvSpPr>
            <a:spLocks noGrp="1"/>
          </p:cNvSpPr>
          <p:nvPr>
            <p:ph idx="1"/>
          </p:nvPr>
        </p:nvSpPr>
        <p:spPr/>
        <p:txBody>
          <a:bodyPr>
            <a:normAutofit lnSpcReduction="10000"/>
          </a:bodyPr>
          <a:p>
            <a:pPr marL="635" indent="0">
              <a:buNone/>
            </a:pPr>
            <a:r>
              <a:rPr lang="en-US" altLang="zh-CN">
                <a:solidFill>
                  <a:srgbClr val="FF0000"/>
                </a:solidFill>
              </a:rPr>
              <a:t>7</a:t>
            </a:r>
            <a:r>
              <a:rPr>
                <a:solidFill>
                  <a:srgbClr val="FF0000"/>
                </a:solidFill>
              </a:rPr>
              <a:t>、</a:t>
            </a:r>
            <a:r>
              <a:rPr lang="zh-CN" altLang="en-US">
                <a:solidFill>
                  <a:srgbClr val="FF0000"/>
                </a:solidFill>
              </a:rPr>
              <a:t>医学伦理</a:t>
            </a:r>
            <a:endParaRPr lang="zh-CN" altLang="en-US">
              <a:solidFill>
                <a:srgbClr val="FF0000"/>
              </a:solidFill>
            </a:endParaRPr>
          </a:p>
          <a:p>
            <a:r>
              <a:rPr lang="zh-CN" altLang="en-US"/>
              <a:t>凡涉及人体的研究必须提交伦理申请，获得伦理委员会批件作为附件上传。</a:t>
            </a:r>
            <a:endParaRPr lang="zh-CN" altLang="en-US"/>
          </a:p>
          <a:p>
            <a:r>
              <a:rPr lang="zh-CN" altLang="en-US"/>
              <a:t>见伦理培训课件</a:t>
            </a:r>
            <a:endParaRPr lang="zh-CN" altLang="en-US"/>
          </a:p>
          <a:p>
            <a:pPr marL="635" indent="0">
              <a:buNone/>
            </a:pPr>
            <a:r>
              <a:rPr lang="en-US" altLang="zh-CN">
                <a:solidFill>
                  <a:srgbClr val="FF0000"/>
                </a:solidFill>
              </a:rPr>
              <a:t>8、生物安全</a:t>
            </a:r>
            <a:endParaRPr lang="zh-CN" altLang="en-US"/>
          </a:p>
          <a:p>
            <a:r>
              <a:rPr lang="zh-CN" altLang="en-US"/>
              <a:t>凡涉及高致病性病原微生物的项目申请，提供依托单位生物安全保障承诺。</a:t>
            </a:r>
            <a:endParaRPr lang="zh-CN" altLang="en-US"/>
          </a:p>
          <a:p>
            <a:pPr marL="635" indent="0">
              <a:buNone/>
            </a:pPr>
            <a:r>
              <a:rPr lang="en-US" altLang="zh-CN">
                <a:solidFill>
                  <a:srgbClr val="FF0000"/>
                </a:solidFill>
              </a:rPr>
              <a:t>9、医学部特殊附件要求</a:t>
            </a:r>
            <a:endParaRPr lang="en-US" altLang="zh-CN">
              <a:solidFill>
                <a:srgbClr val="FF0000"/>
              </a:solidFill>
            </a:endParaRPr>
          </a:p>
          <a:p>
            <a:pPr marL="286385" indent="-285750"/>
            <a:r>
              <a:t>申请人需提交</a:t>
            </a:r>
            <a:r>
              <a:rPr lang="en-US" altLang="zh-CN"/>
              <a:t>≤5</a:t>
            </a:r>
            <a:r>
              <a:t>篇与该项目相关论著</a:t>
            </a:r>
            <a:r>
              <a:rPr lang="en-US" altLang="zh-CN"/>
              <a:t>PDF</a:t>
            </a:r>
            <a:r>
              <a:t>作为附件。</a:t>
            </a:r>
          </a:p>
          <a:p>
            <a:pPr marL="286385" indent="-285750"/>
            <a:r>
              <a:t>血液肿瘤</a:t>
            </a:r>
            <a:r>
              <a:rPr lang="en-US" altLang="zh-CN"/>
              <a:t>/</a:t>
            </a:r>
            <a:r>
              <a:t>肿瘤学</a:t>
            </a:r>
            <a:r>
              <a:rPr lang="en-US" altLang="zh-CN"/>
              <a:t>/</a:t>
            </a:r>
            <a:r>
              <a:t>放射医学</a:t>
            </a:r>
            <a:r>
              <a:rPr lang="en-US" altLang="zh-CN"/>
              <a:t>/</a:t>
            </a:r>
            <a:r>
              <a:t>老年医学</a:t>
            </a:r>
            <a:r>
              <a:rPr lang="en-US" altLang="zh-CN"/>
              <a:t>/</a:t>
            </a:r>
            <a:r>
              <a:t>儿科</a:t>
            </a:r>
            <a:r>
              <a:rPr lang="en-US" altLang="zh-CN"/>
              <a:t>/</a:t>
            </a:r>
            <a:r>
              <a:t>性传播疾病的相关申请项目谨慎选择申请代码，具体要求见医学科学部项目指南。</a:t>
            </a:r>
          </a:p>
          <a:p>
            <a:pPr marL="286385" indent="-285750"/>
            <a:r>
              <a:t>涉及合作单位的项目需要预先签订合作意向书，单位存底，不需要上传。</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26"/>
          <p:cNvSpPr>
            <a:spLocks noChangeArrowheads="1"/>
          </p:cNvSpPr>
          <p:nvPr/>
        </p:nvSpPr>
        <p:spPr bwMode="auto">
          <a:xfrm>
            <a:off x="1601391" y="34529"/>
            <a:ext cx="5886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0500" tIns="0" rIns="40500" bIns="0" anchor="b">
            <a:normAutofit/>
          </a:bodyPr>
          <a:lstStyle/>
          <a:p>
            <a:pPr marL="0" marR="0" lvl="0" indent="0" algn="l" defTabSz="914400" rtl="0" eaLnBrk="0" fontAlgn="base" latinLnBrk="0" hangingPunct="0">
              <a:lnSpc>
                <a:spcPct val="110000"/>
              </a:lnSpc>
              <a:spcBef>
                <a:spcPts val="100"/>
              </a:spcBef>
              <a:spcAft>
                <a:spcPts val="100"/>
              </a:spcAft>
              <a:buClrTx/>
              <a:buSzTx/>
              <a:buFontTx/>
              <a:buNone/>
              <a:defRPr/>
            </a:pPr>
            <a:r>
              <a:rPr kumimoji="0" lang="en-US" altLang="zh-CN" sz="2100"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2016</a:t>
            </a:r>
            <a:r>
              <a:rPr kumimoji="0" lang="zh-CN" altLang="en-US" sz="2100"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年</a:t>
            </a:r>
            <a:r>
              <a:rPr kumimoji="0" lang="en-US" altLang="zh-CN" sz="2100"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NSFC</a:t>
            </a:r>
            <a:r>
              <a:rPr kumimoji="0" lang="zh-CN" altLang="en-US" sz="2100"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申请项目初审结果汇总</a:t>
            </a:r>
            <a:endParaRPr kumimoji="0" lang="zh-CN" altLang="en-US" sz="2100"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endParaRPr>
          </a:p>
        </p:txBody>
      </p:sp>
      <p:graphicFrame>
        <p:nvGraphicFramePr>
          <p:cNvPr id="3" name="表格 2"/>
          <p:cNvGraphicFramePr>
            <a:graphicFrameLocks noGrp="1"/>
          </p:cNvGraphicFramePr>
          <p:nvPr/>
        </p:nvGraphicFramePr>
        <p:xfrm>
          <a:off x="927735" y="610870"/>
          <a:ext cx="7193280" cy="3858895"/>
        </p:xfrm>
        <a:graphic>
          <a:graphicData uri="http://schemas.openxmlformats.org/drawingml/2006/table">
            <a:tbl>
              <a:tblPr bandRow="1">
                <a:noFill/>
                <a:tableStyleId>{35758FB7-9AC5-4552-8A53-C91805E547FA}</a:tableStyleId>
              </a:tblPr>
              <a:tblGrid>
                <a:gridCol w="402590"/>
                <a:gridCol w="5064125"/>
                <a:gridCol w="871855"/>
                <a:gridCol w="854710"/>
              </a:tblGrid>
              <a:tr h="194310">
                <a:tc>
                  <a:txBody>
                    <a:bodyPr/>
                    <a:lstStyle/>
                    <a:p>
                      <a:pPr algn="ctr" rtl="0" fontAlgn="ctr"/>
                      <a:r>
                        <a:rPr lang="zh-CN" altLang="en-US" sz="1125" u="none" strike="noStrike" dirty="0">
                          <a:solidFill>
                            <a:schemeClr val="tx1"/>
                          </a:solidFill>
                        </a:rPr>
                        <a:t>序号</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zh-CN" altLang="en-US" sz="1125" u="none" strike="noStrike">
                          <a:solidFill>
                            <a:schemeClr val="tx1"/>
                          </a:solidFill>
                        </a:rPr>
                        <a:t>不予受理原因</a:t>
                      </a:r>
                      <a:endParaRPr lang="zh-CN" altLang="en-US"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zh-CN" sz="1125" u="none" strike="noStrike" dirty="0" smtClean="0">
                          <a:solidFill>
                            <a:schemeClr val="tx1"/>
                          </a:solidFill>
                        </a:rPr>
                        <a:t>2015</a:t>
                      </a:r>
                      <a:r>
                        <a:rPr lang="zh-CN" altLang="en-US" sz="1125" u="none" strike="noStrike" dirty="0" smtClean="0">
                          <a:solidFill>
                            <a:schemeClr val="tx1"/>
                          </a:solidFill>
                        </a:rPr>
                        <a:t>项数</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zh-CN" sz="1125" u="none" strike="noStrike" dirty="0" smtClean="0">
                          <a:solidFill>
                            <a:schemeClr val="tx1"/>
                          </a:solidFill>
                        </a:rPr>
                        <a:t>2016</a:t>
                      </a:r>
                      <a:r>
                        <a:rPr lang="zh-CN" altLang="en-US" sz="1125" u="none" strike="noStrike" dirty="0" smtClean="0">
                          <a:solidFill>
                            <a:schemeClr val="tx1"/>
                          </a:solidFill>
                        </a:rPr>
                        <a:t>项数</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超项（包括项目组成员）</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zh-CN" sz="1125" u="none" strike="noStrike" dirty="0" smtClean="0">
                          <a:solidFill>
                            <a:schemeClr val="tx1"/>
                          </a:solidFill>
                        </a:rPr>
                        <a:t>173</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128</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2</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申请书内容不完整、信息有误</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129</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3</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不属于本学科资助范畴</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199</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459</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3675">
                <a:tc>
                  <a:txBody>
                    <a:bodyPr/>
                    <a:lstStyle/>
                    <a:p>
                      <a:pPr algn="ctr" rtl="0" fontAlgn="ctr"/>
                      <a:r>
                        <a:rPr lang="en-US" altLang="zh-CN" sz="1125" u="none" strike="noStrike" dirty="0">
                          <a:solidFill>
                            <a:schemeClr val="tx1"/>
                          </a:solidFill>
                        </a:rPr>
                        <a:t>4</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申请人或项目组成员未签字或非本人亲笔签名</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288</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251</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rtl="0" fontAlgn="ctr"/>
                      <a:r>
                        <a:rPr lang="en-US" altLang="zh-CN" sz="1125" u="none" strike="noStrike">
                          <a:solidFill>
                            <a:schemeClr val="tx1"/>
                          </a:solidFill>
                        </a:rPr>
                        <a:t>5</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依托单位或合作单位公章未盖章或是非法人公章，或所填单位名称与公章不一致</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483</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408</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310">
                <a:tc>
                  <a:txBody>
                    <a:bodyPr/>
                    <a:lstStyle/>
                    <a:p>
                      <a:pPr algn="ctr" rtl="0" fontAlgn="ctr"/>
                      <a:r>
                        <a:rPr lang="en-US" altLang="zh-CN" sz="1125" u="none" strike="noStrike">
                          <a:solidFill>
                            <a:schemeClr val="tx1"/>
                          </a:solidFill>
                        </a:rPr>
                        <a:t>6</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研究期限、经费等内容不符合指南</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327</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266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7</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在职博士生未提供导师同意函</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255</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260</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42240">
                <a:tc>
                  <a:txBody>
                    <a:bodyPr/>
                    <a:lstStyle/>
                    <a:p>
                      <a:pPr algn="ctr" rtl="0" fontAlgn="ctr"/>
                      <a:r>
                        <a:rPr lang="en-US" altLang="zh-CN" sz="1125" u="none" strike="noStrike">
                          <a:solidFill>
                            <a:schemeClr val="tx1"/>
                          </a:solidFill>
                        </a:rPr>
                        <a:t>8</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中级职称推荐信只有一封或无推荐信推荐人身份不明，没有注明单位和职称</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279</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316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9</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a:solidFill>
                            <a:schemeClr val="tx1"/>
                          </a:solidFill>
                        </a:rPr>
                        <a:t>代码填写错误</a:t>
                      </a:r>
                      <a:endParaRPr lang="zh-CN" altLang="en-US"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251</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211</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310">
                <a:tc>
                  <a:txBody>
                    <a:bodyPr/>
                    <a:lstStyle/>
                    <a:p>
                      <a:pPr algn="ctr" rtl="0" fontAlgn="ctr"/>
                      <a:r>
                        <a:rPr lang="en-US" altLang="zh-CN" sz="1125" u="none" strike="noStrike">
                          <a:solidFill>
                            <a:schemeClr val="tx1"/>
                          </a:solidFill>
                        </a:rPr>
                        <a:t>10</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未按要求填写附注说明</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70</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80</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11</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违规，不符合申请资格</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18</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36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310">
                <a:tc>
                  <a:txBody>
                    <a:bodyPr/>
                    <a:lstStyle/>
                    <a:p>
                      <a:pPr algn="ctr" rtl="0" fontAlgn="ctr"/>
                      <a:r>
                        <a:rPr lang="en-US" altLang="zh-CN" sz="1125" u="none" strike="noStrike">
                          <a:solidFill>
                            <a:schemeClr val="tx1"/>
                          </a:solidFill>
                        </a:rPr>
                        <a:t>12</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社科项目未结题、或未提供结项证书复印件或未加盖公章</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dirty="0" smtClean="0">
                          <a:solidFill>
                            <a:schemeClr val="tx1"/>
                          </a:solidFill>
                        </a:rPr>
                        <a:t>66</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55</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13</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博士后缺承诺函</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zh-CN" sz="1125" u="none" strike="noStrike" dirty="0" smtClean="0">
                          <a:solidFill>
                            <a:schemeClr val="tx1"/>
                          </a:solidFill>
                        </a:rPr>
                        <a:t>53</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14</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提交材料不齐全</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125" u="none" strike="noStrike" kern="1200" dirty="0" smtClean="0">
                          <a:solidFill>
                            <a:schemeClr val="tx1"/>
                          </a:solidFill>
                          <a:latin typeface="+mn-lt"/>
                          <a:ea typeface="+mn-ea"/>
                          <a:cs typeface="+mn-cs"/>
                        </a:rPr>
                        <a:t>27</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33</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3675">
                <a:tc>
                  <a:txBody>
                    <a:bodyPr/>
                    <a:lstStyle/>
                    <a:p>
                      <a:pPr algn="ctr" rtl="0" fontAlgn="ctr"/>
                      <a:r>
                        <a:rPr lang="en-US" altLang="zh-CN" sz="1125" u="none" strike="noStrike">
                          <a:solidFill>
                            <a:schemeClr val="tx1"/>
                          </a:solidFill>
                        </a:rPr>
                        <a:t>15</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a:solidFill>
                            <a:schemeClr val="tx1"/>
                          </a:solidFill>
                        </a:rPr>
                        <a:t>单位公章</a:t>
                      </a:r>
                      <a:endParaRPr lang="zh-CN" altLang="en-US"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164</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132</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16</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a:solidFill>
                            <a:schemeClr val="tx1"/>
                          </a:solidFill>
                        </a:rPr>
                        <a:t>合作单位数量超过</a:t>
                      </a:r>
                      <a:r>
                        <a:rPr lang="en-US" altLang="zh-CN" sz="1125" u="none" strike="noStrike">
                          <a:solidFill>
                            <a:schemeClr val="tx1"/>
                          </a:solidFill>
                        </a:rPr>
                        <a:t>2</a:t>
                      </a:r>
                      <a:r>
                        <a:rPr lang="zh-CN" altLang="en-US" sz="1125" u="none" strike="noStrike">
                          <a:solidFill>
                            <a:schemeClr val="tx1"/>
                          </a:solidFill>
                        </a:rPr>
                        <a:t>个</a:t>
                      </a:r>
                      <a:endParaRPr lang="zh-CN" altLang="en-US"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11</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6</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a:solidFill>
                            <a:schemeClr val="tx1"/>
                          </a:solidFill>
                        </a:rPr>
                        <a:t>17</a:t>
                      </a:r>
                      <a:endParaRPr lang="en-US" altLang="zh-CN"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a:solidFill>
                            <a:schemeClr val="tx1"/>
                          </a:solidFill>
                        </a:rPr>
                        <a:t>其他签字，各种签字材料未签字</a:t>
                      </a:r>
                      <a:endParaRPr lang="zh-CN" altLang="en-US" sz="1125" b="0" i="0" u="none" strike="noStrike">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44</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22</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945">
                <a:tc>
                  <a:txBody>
                    <a:bodyPr/>
                    <a:lstStyle/>
                    <a:p>
                      <a:pPr algn="ctr" rtl="0" fontAlgn="ctr"/>
                      <a:r>
                        <a:rPr lang="en-US" altLang="zh-CN" sz="1125" u="none" strike="noStrike" dirty="0">
                          <a:solidFill>
                            <a:schemeClr val="tx1"/>
                          </a:solidFill>
                        </a:rPr>
                        <a:t>18</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25" u="none" strike="noStrike" dirty="0">
                          <a:solidFill>
                            <a:schemeClr val="tx1"/>
                          </a:solidFill>
                        </a:rPr>
                        <a:t>其它</a:t>
                      </a:r>
                      <a:endParaRPr lang="zh-CN" altLang="en-US"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431</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189</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94310">
                <a:tc gridSpan="2">
                  <a:txBody>
                    <a:bodyPr/>
                    <a:lstStyle/>
                    <a:p>
                      <a:pPr algn="ctr" rtl="0" fontAlgn="ctr"/>
                      <a:r>
                        <a:rPr lang="zh-CN" altLang="en-US" sz="1125" b="0" i="0" u="none" strike="noStrike" dirty="0" smtClean="0">
                          <a:solidFill>
                            <a:schemeClr val="tx1"/>
                          </a:solidFill>
                          <a:latin typeface="宋体" panose="02010600030101010101" pitchFamily="2" charset="-122"/>
                        </a:rPr>
                        <a:t>总数</a:t>
                      </a:r>
                      <a:endParaRPr lang="en-US" altLang="zh-CN" sz="1125" b="0" i="0" u="none" strike="noStrike" dirty="0">
                        <a:solidFill>
                          <a:schemeClr val="tx1"/>
                        </a:solidFill>
                        <a:latin typeface="宋体" panose="02010600030101010101" pitchFamily="2" charset="-122"/>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08573"/>
                    </a:solidFill>
                  </a:tcPr>
                </a:tc>
                <a:tc hMerge="1">
                  <a:tcPr marL="7883" marR="7883" marT="7883"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3165</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08573"/>
                    </a:solidFill>
                  </a:tcPr>
                </a:tc>
                <a:tc>
                  <a:txBody>
                    <a:bodyPr/>
                    <a:lstStyle/>
                    <a:p>
                      <a:pPr marL="0" algn="ctr" defTabSz="914400" rtl="0" eaLnBrk="1" fontAlgn="ctr" latinLnBrk="0" hangingPunct="1"/>
                      <a:r>
                        <a:rPr lang="en-US" altLang="zh-CN" sz="1125" u="none" strike="noStrike" kern="1200" dirty="0" smtClean="0">
                          <a:solidFill>
                            <a:schemeClr val="tx1"/>
                          </a:solidFill>
                          <a:latin typeface="+mn-lt"/>
                          <a:ea typeface="+mn-ea"/>
                          <a:cs typeface="+mn-cs"/>
                        </a:rPr>
                        <a:t>3007</a:t>
                      </a:r>
                      <a:endParaRPr lang="en-US" altLang="zh-CN" sz="1125" u="none" strike="noStrike" kern="1200" dirty="0">
                        <a:solidFill>
                          <a:schemeClr val="tx1"/>
                        </a:solidFill>
                        <a:latin typeface="+mn-lt"/>
                        <a:ea typeface="+mn-ea"/>
                        <a:cs typeface="+mn-cs"/>
                      </a:endParaRPr>
                    </a:p>
                  </a:txBody>
                  <a:tcPr marL="5912" marR="5912" marT="5912"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08573"/>
                    </a:solidFill>
                  </a:tcPr>
                </a:tc>
              </a:tr>
            </a:tbl>
          </a:graphicData>
        </a:graphic>
      </p:graphicFrame>
      <p:sp>
        <p:nvSpPr>
          <p:cNvPr id="4" name="矩形 3"/>
          <p:cNvSpPr/>
          <p:nvPr/>
        </p:nvSpPr>
        <p:spPr>
          <a:xfrm>
            <a:off x="-25400" y="4358640"/>
            <a:ext cx="9420860" cy="796290"/>
          </a:xfrm>
          <a:prstGeom prst="rect">
            <a:avLst/>
          </a:prstGeom>
          <a:solidFill>
            <a:srgbClr val="FFC000"/>
          </a:solid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50000"/>
              </a:spcBef>
              <a:buNone/>
            </a:pPr>
            <a:r>
              <a:rPr lang="zh-CN" altLang="en-US" sz="1800" b="1" dirty="0">
                <a:solidFill>
                  <a:srgbClr val="C00000"/>
                </a:solidFill>
                <a:latin typeface="微软雅黑" panose="020B0503020204020204" pitchFamily="34" charset="-122"/>
                <a:ea typeface="微软雅黑" panose="020B0503020204020204" pitchFamily="34" charset="-122"/>
              </a:rPr>
              <a:t>请仔细阅读</a:t>
            </a:r>
            <a:r>
              <a:rPr lang="en-US" altLang="zh-CN" sz="1800" b="1" dirty="0">
                <a:solidFill>
                  <a:srgbClr val="C00000"/>
                </a:solidFill>
                <a:latin typeface="微软雅黑" panose="020B0503020204020204" pitchFamily="34" charset="-122"/>
                <a:ea typeface="微软雅黑" panose="020B0503020204020204" pitchFamily="34" charset="-122"/>
              </a:rPr>
              <a:t>《</a:t>
            </a:r>
            <a:r>
              <a:rPr lang="zh-CN" altLang="en-US" sz="1800" b="1" dirty="0">
                <a:solidFill>
                  <a:srgbClr val="C00000"/>
                </a:solidFill>
                <a:latin typeface="微软雅黑" panose="020B0503020204020204" pitchFamily="34" charset="-122"/>
                <a:ea typeface="微软雅黑" panose="020B0503020204020204" pitchFamily="34" charset="-122"/>
              </a:rPr>
              <a:t>指南</a:t>
            </a:r>
            <a:r>
              <a:rPr lang="en-US" altLang="zh-CN" sz="1800" b="1" dirty="0">
                <a:solidFill>
                  <a:srgbClr val="C00000"/>
                </a:solidFill>
                <a:latin typeface="微软雅黑" panose="020B0503020204020204" pitchFamily="34" charset="-122"/>
                <a:ea typeface="微软雅黑" panose="020B0503020204020204" pitchFamily="34" charset="-122"/>
              </a:rPr>
              <a:t>》</a:t>
            </a:r>
            <a:r>
              <a:rPr lang="zh-CN" altLang="en-US" sz="1800" b="1" dirty="0">
                <a:solidFill>
                  <a:srgbClr val="C00000"/>
                </a:solidFill>
                <a:latin typeface="微软雅黑" panose="020B0503020204020204" pitchFamily="34" charset="-122"/>
                <a:ea typeface="微软雅黑" panose="020B0503020204020204" pitchFamily="34" charset="-122"/>
              </a:rPr>
              <a:t>！</a:t>
            </a:r>
            <a:endParaRPr lang="zh-CN" altLang="en-US" sz="1800" b="1" dirty="0">
              <a:solidFill>
                <a:srgbClr val="C00000"/>
              </a:solidFill>
              <a:latin typeface="微软雅黑" panose="020B0503020204020204" pitchFamily="34" charset="-122"/>
              <a:ea typeface="微软雅黑" panose="020B0503020204020204" pitchFamily="34" charset="-122"/>
            </a:endParaRPr>
          </a:p>
          <a:p>
            <a:pPr marL="0" lvl="0" indent="0" algn="ctr" eaLnBrk="1" hangingPunct="1">
              <a:spcBef>
                <a:spcPct val="50000"/>
              </a:spcBef>
              <a:buNone/>
            </a:pPr>
            <a:r>
              <a:rPr lang="zh-CN" altLang="zh-CN" sz="1800" b="1" dirty="0">
                <a:solidFill>
                  <a:srgbClr val="C00000"/>
                </a:solidFill>
                <a:latin typeface="微软雅黑" panose="020B0503020204020204" pitchFamily="34" charset="-122"/>
                <a:ea typeface="微软雅黑" panose="020B0503020204020204" pitchFamily="34" charset="-122"/>
              </a:rPr>
              <a:t>年后科研处会制作在线填报指导和形式自查表，避免以上问题</a:t>
            </a:r>
            <a:endParaRPr lang="zh-CN" altLang="zh-CN" sz="18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618" name="矩形 5"/>
          <p:cNvSpPr>
            <a:spLocks noChangeArrowheads="1"/>
          </p:cNvSpPr>
          <p:nvPr/>
        </p:nvSpPr>
        <p:spPr bwMode="auto">
          <a:xfrm>
            <a:off x="387985" y="-126365"/>
            <a:ext cx="4399280" cy="1081405"/>
          </a:xfrm>
          <a:prstGeom prst="rect">
            <a:avLst/>
          </a:prstGeom>
          <a:noFill/>
          <a:ln>
            <a:noFill/>
          </a:ln>
        </p:spPr>
        <p:txBody>
          <a:bodyPr lIns="40500" tIns="0" rIns="40500" bIns="0" anchor="b"/>
          <a:lstStyle/>
          <a:p>
            <a:pPr marL="0" marR="0" lvl="0" indent="0" algn="l" defTabSz="914400" rtl="0" eaLnBrk="1" fontAlgn="base" latinLnBrk="0" hangingPunct="1">
              <a:lnSpc>
                <a:spcPct val="110000"/>
              </a:lnSpc>
              <a:spcBef>
                <a:spcPts val="100"/>
              </a:spcBef>
              <a:spcAft>
                <a:spcPts val="100"/>
              </a:spcAft>
              <a:buClrTx/>
              <a:buSzTx/>
              <a:buFontTx/>
              <a:buNone/>
              <a:defRPr/>
            </a:pPr>
            <a:r>
              <a:rPr kumimoji="0" lang="en-US" altLang="zh-CN"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2016</a:t>
            </a:r>
            <a:r>
              <a:rPr kumimoji="0" lang="zh-CN" altLang="en-US"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j-cs"/>
              </a:rPr>
              <a:t>基金委</a:t>
            </a:r>
            <a:r>
              <a:rPr kumimoji="0" lang="zh-CN" altLang="en-US"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集中受理期</a:t>
            </a:r>
            <a:r>
              <a:rPr kumimoji="0" lang="zh-CN" altLang="zh-CN"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项目申请情况</a:t>
            </a:r>
            <a:br>
              <a:rPr kumimoji="0" lang="en-US" altLang="zh-CN"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br>
            <a:endParaRPr kumimoji="0" lang="zh-CN" altLang="en-US"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endParaRPr>
          </a:p>
        </p:txBody>
      </p:sp>
      <p:sp>
        <p:nvSpPr>
          <p:cNvPr id="8" name="矩形 7"/>
          <p:cNvSpPr/>
          <p:nvPr/>
        </p:nvSpPr>
        <p:spPr>
          <a:xfrm>
            <a:off x="4798695" y="3152140"/>
            <a:ext cx="4387850" cy="1775460"/>
          </a:xfrm>
          <a:prstGeom prst="rect">
            <a:avLst/>
          </a:prstGeom>
          <a:noFill/>
        </p:spPr>
        <p:txBody>
          <a:bodyPr wrap="square">
            <a:spAutoFit/>
          </a:bodyPr>
          <a:lstStyle/>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1</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提高批准率</a:t>
            </a: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广泛动员、打磨申请材料</a:t>
            </a:r>
            <a:endPar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   </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面上、青年</a:t>
            </a:r>
            <a:endParaRPr kumimoji="0" lang="en-US" altLang="zh-CN"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2</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高端项目争取</a:t>
            </a: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挖掘潜力、加强组织、         </a:t>
            </a:r>
            <a:endPar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                   </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系列性针对服务</a:t>
            </a:r>
            <a:endPar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   </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杰青、优青、群体、重点、仪器</a:t>
            </a:r>
            <a:endParaRPr kumimoji="0" lang="en-US" altLang="zh-CN"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3</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挖掘新的增长点</a:t>
            </a: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a:t>
            </a:r>
            <a:r>
              <a:rPr kumimoji="0" lang="zh-CN" altLang="en-US"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及时反应、整合力量</a:t>
            </a:r>
            <a:endPar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rgbClr val="CC0000"/>
              </a:buClr>
              <a:buSzTx/>
              <a:buFontTx/>
              <a:buNone/>
              <a:defRPr/>
            </a:pPr>
            <a:r>
              <a:rPr kumimoji="0" lang="en-US" altLang="zh-CN" sz="1350" b="1" i="0" u="none" strike="noStrike" kern="0" cap="none" spc="0" normalizeH="0" baseline="0" noProof="0" dirty="0">
                <a:ln>
                  <a:noFill/>
                </a:ln>
                <a:solidFill>
                  <a:schemeClr val="tx1"/>
                </a:solidFill>
                <a:effectLst/>
                <a:uLnTx/>
                <a:uFillTx/>
                <a:latin typeface="+mn-ea"/>
                <a:ea typeface="宋体" panose="02010600030101010101" pitchFamily="2" charset="-122"/>
                <a:cs typeface="+mn-cs"/>
              </a:rPr>
              <a:t>   </a:t>
            </a:r>
            <a:r>
              <a:rPr kumimoji="0" lang="zh-CN" altLang="en-US"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rPr>
              <a:t>联合基金、科学研究中心</a:t>
            </a:r>
            <a:endParaRPr kumimoji="0" lang="en-US" altLang="zh-CN" sz="1350" b="1" i="0" u="none" strike="noStrike" kern="0" cap="none" spc="0" normalizeH="0" baseline="0" noProof="0" dirty="0">
              <a:ln>
                <a:noFill/>
              </a:ln>
              <a:solidFill>
                <a:srgbClr val="FF0000"/>
              </a:solidFill>
              <a:effectLst/>
              <a:uLnTx/>
              <a:uFillTx/>
              <a:latin typeface="+mn-ea"/>
              <a:ea typeface="宋体" panose="02010600030101010101" pitchFamily="2" charset="-122"/>
              <a:cs typeface="+mn-cs"/>
            </a:endParaRPr>
          </a:p>
        </p:txBody>
      </p:sp>
      <p:sp>
        <p:nvSpPr>
          <p:cNvPr id="9" name="矩形 5"/>
          <p:cNvSpPr>
            <a:spLocks noChangeArrowheads="1"/>
          </p:cNvSpPr>
          <p:nvPr/>
        </p:nvSpPr>
        <p:spPr bwMode="auto">
          <a:xfrm>
            <a:off x="4695825" y="-126365"/>
            <a:ext cx="4375785" cy="1081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0500" tIns="0" rIns="40500" bIns="0" anchor="b"/>
          <a:lstStyle/>
          <a:p>
            <a:pPr marL="0" marR="0" lvl="0" indent="0" algn="l" defTabSz="914400" rtl="0" eaLnBrk="1" fontAlgn="base" latinLnBrk="0" hangingPunct="1">
              <a:lnSpc>
                <a:spcPct val="110000"/>
              </a:lnSpc>
              <a:spcBef>
                <a:spcPts val="100"/>
              </a:spcBef>
              <a:spcAft>
                <a:spcPts val="100"/>
              </a:spcAft>
              <a:buClrTx/>
              <a:buSzTx/>
              <a:buFontTx/>
              <a:buNone/>
              <a:defRPr/>
            </a:pPr>
            <a:r>
              <a:rPr kumimoji="0" lang="zh-CN" altLang="en-US"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n-cs"/>
              </a:rPr>
              <a:t>近年来</a:t>
            </a:r>
            <a:r>
              <a:rPr kumimoji="0" lang="zh-CN" altLang="en-US"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j-cs"/>
              </a:rPr>
              <a:t>北京大学</a:t>
            </a:r>
            <a:r>
              <a:rPr kumimoji="0" lang="zh-CN" altLang="en-US"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集中受理期</a:t>
            </a:r>
            <a:r>
              <a:rPr kumimoji="0" lang="zh-CN" altLang="zh-CN"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t>项目申请情况</a:t>
            </a:r>
            <a:br>
              <a:rPr kumimoji="0" lang="en-US" altLang="zh-CN"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rPr>
            </a:br>
            <a:endParaRPr kumimoji="0" lang="zh-CN" altLang="en-US" b="1" i="0" u="none" strike="noStrike" kern="1200" cap="none" spc="0" normalizeH="0" baseline="0" noProof="0" dirty="0">
              <a:ln>
                <a:noFill/>
              </a:ln>
              <a:solidFill>
                <a:srgbClr val="2D206F"/>
              </a:solidFill>
              <a:effectLst/>
              <a:uLnTx/>
              <a:uFillTx/>
              <a:latin typeface="微软雅黑" panose="020B0503020204020204" pitchFamily="34" charset="-122"/>
              <a:ea typeface="微软雅黑" panose="020B0503020204020204" pitchFamily="34" charset="-122"/>
              <a:cs typeface="+mj-cs"/>
            </a:endParaRPr>
          </a:p>
        </p:txBody>
      </p:sp>
      <p:sp>
        <p:nvSpPr>
          <p:cNvPr id="12" name="矩形 11"/>
          <p:cNvSpPr/>
          <p:nvPr/>
        </p:nvSpPr>
        <p:spPr>
          <a:xfrm>
            <a:off x="4766072" y="2622947"/>
            <a:ext cx="3725466" cy="502920"/>
          </a:xfrm>
          <a:prstGeom prst="rect">
            <a:avLst/>
          </a:prstGeom>
          <a:noFill/>
        </p:spPr>
        <p:txBody>
          <a:bodyPr>
            <a:spAutoFit/>
          </a:bodyPr>
          <a:lstStyle/>
          <a:p>
            <a:pPr marL="0" marR="0" lvl="0" indent="0" algn="l" defTabSz="914400" rtl="0" eaLnBrk="0" fontAlgn="base" latinLnBrk="0" hangingPunct="0">
              <a:lnSpc>
                <a:spcPct val="150000"/>
              </a:lnSpc>
              <a:spcBef>
                <a:spcPct val="20000"/>
              </a:spcBef>
              <a:spcAft>
                <a:spcPct val="0"/>
              </a:spcAft>
              <a:buClr>
                <a:srgbClr val="CC0000"/>
              </a:buClr>
              <a:buSzTx/>
              <a:buFontTx/>
              <a:buNone/>
              <a:defRPr/>
            </a:pPr>
            <a:r>
              <a:rPr kumimoji="0" lang="zh-CN" altLang="en-US" b="1" i="0" u="none" strike="noStrike" kern="0" cap="none" spc="0" normalizeH="0" baseline="0" noProof="0" dirty="0">
                <a:ln>
                  <a:noFill/>
                </a:ln>
                <a:solidFill>
                  <a:srgbClr val="C00000"/>
                </a:solidFill>
                <a:effectLst/>
                <a:uLnTx/>
                <a:uFillTx/>
                <a:latin typeface="+mn-ea"/>
                <a:ea typeface="宋体" panose="02010600030101010101" pitchFamily="2" charset="-122"/>
                <a:cs typeface="+mn-cs"/>
              </a:rPr>
              <a:t>申请量下降   </a:t>
            </a:r>
            <a:r>
              <a:rPr kumimoji="0" lang="en-US" altLang="zh-CN" b="1" i="0" u="none" strike="noStrike" kern="0" cap="none" spc="0" normalizeH="0" baseline="0" noProof="0" dirty="0">
                <a:ln>
                  <a:noFill/>
                </a:ln>
                <a:solidFill>
                  <a:srgbClr val="C00000"/>
                </a:solidFill>
                <a:effectLst/>
                <a:uLnTx/>
                <a:uFillTx/>
                <a:latin typeface="+mn-ea"/>
                <a:ea typeface="宋体" panose="02010600030101010101" pitchFamily="2" charset="-122"/>
                <a:cs typeface="+mn-cs"/>
              </a:rPr>
              <a:t>VS.  </a:t>
            </a:r>
            <a:r>
              <a:rPr kumimoji="0" lang="zh-CN" altLang="en-US" b="1" i="0" u="none" strike="noStrike" kern="0" cap="none" spc="0" normalizeH="0" baseline="0" noProof="0" dirty="0">
                <a:ln>
                  <a:noFill/>
                </a:ln>
                <a:solidFill>
                  <a:srgbClr val="C00000"/>
                </a:solidFill>
                <a:effectLst/>
                <a:uLnTx/>
                <a:uFillTx/>
                <a:latin typeface="+mn-ea"/>
                <a:ea typeface="宋体" panose="02010600030101010101" pitchFamily="2" charset="-122"/>
                <a:cs typeface="+mn-cs"/>
              </a:rPr>
              <a:t>保持传统优势</a:t>
            </a:r>
            <a:endParaRPr kumimoji="0" lang="en-US" altLang="zh-CN" b="1" i="0" u="none" strike="noStrike" kern="0" cap="none" spc="0" normalizeH="0" baseline="0" noProof="0" dirty="0">
              <a:ln>
                <a:noFill/>
              </a:ln>
              <a:solidFill>
                <a:srgbClr val="C00000"/>
              </a:solidFill>
              <a:effectLst/>
              <a:uLnTx/>
              <a:uFillTx/>
              <a:latin typeface="+mn-ea"/>
              <a:ea typeface="宋体" panose="02010600030101010101" pitchFamily="2" charset="-122"/>
              <a:cs typeface="+mn-cs"/>
            </a:endParaRPr>
          </a:p>
        </p:txBody>
      </p:sp>
      <p:graphicFrame>
        <p:nvGraphicFramePr>
          <p:cNvPr id="10" name="图表 9"/>
          <p:cNvGraphicFramePr/>
          <p:nvPr/>
        </p:nvGraphicFramePr>
        <p:xfrm>
          <a:off x="4446270" y="628650"/>
          <a:ext cx="4616450" cy="2106295"/>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5" name="表格 4"/>
          <p:cNvGraphicFramePr>
            <a:graphicFrameLocks noGrp="1"/>
          </p:cNvGraphicFramePr>
          <p:nvPr/>
        </p:nvGraphicFramePr>
        <p:xfrm>
          <a:off x="581025" y="868045"/>
          <a:ext cx="3558540" cy="4030980"/>
        </p:xfrm>
        <a:graphic>
          <a:graphicData uri="http://schemas.openxmlformats.org/drawingml/2006/table">
            <a:tbl>
              <a:tblPr>
                <a:tableStyleId>{5C22544A-7EE6-4342-B048-85BDC9FD1C3A}</a:tableStyleId>
              </a:tblPr>
              <a:tblGrid>
                <a:gridCol w="414655"/>
                <a:gridCol w="593090"/>
                <a:gridCol w="1647190"/>
                <a:gridCol w="903605"/>
              </a:tblGrid>
              <a:tr h="191770">
                <a:tc>
                  <a:txBody>
                    <a:bodyPr/>
                    <a:lstStyle/>
                    <a:p>
                      <a:pPr algn="ctr" fontAlgn="ctr"/>
                      <a:r>
                        <a:rPr lang="zh-CN" altLang="en-US" sz="975" b="1" u="none" strike="noStrike" dirty="0" smtClean="0">
                          <a:solidFill>
                            <a:schemeClr val="bg1"/>
                          </a:solidFill>
                          <a:effectLst/>
                        </a:rPr>
                        <a:t>序号</a:t>
                      </a:r>
                      <a:endParaRPr lang="zh-CN" altLang="en-US" sz="975" b="1" i="0" u="none" strike="noStrike" dirty="0">
                        <a:solidFill>
                          <a:schemeClr val="bg1"/>
                        </a:solidFill>
                        <a:effectLst/>
                        <a:latin typeface="宋体" panose="02010600030101010101" pitchFamily="2" charset="-122"/>
                      </a:endParaRPr>
                    </a:p>
                  </a:txBody>
                  <a:tcPr marL="5615" marR="5615" marT="5616" marB="0" anchor="ctr">
                    <a:solidFill>
                      <a:schemeClr val="accent1"/>
                    </a:solidFill>
                  </a:tcPr>
                </a:tc>
                <a:tc>
                  <a:txBody>
                    <a:bodyPr/>
                    <a:lstStyle/>
                    <a:p>
                      <a:pPr algn="ctr" fontAlgn="ctr"/>
                      <a:r>
                        <a:rPr lang="zh-CN" altLang="en-US" sz="975" b="1" u="none" strike="noStrike" dirty="0">
                          <a:solidFill>
                            <a:schemeClr val="bg1"/>
                          </a:solidFill>
                          <a:effectLst/>
                        </a:rPr>
                        <a:t>所在省</a:t>
                      </a:r>
                      <a:endParaRPr lang="zh-CN" altLang="en-US" sz="975" b="1" i="0" u="none" strike="noStrike" dirty="0">
                        <a:solidFill>
                          <a:schemeClr val="bg1"/>
                        </a:solidFill>
                        <a:effectLst/>
                        <a:latin typeface="宋体" panose="02010600030101010101" pitchFamily="2" charset="-122"/>
                      </a:endParaRPr>
                    </a:p>
                  </a:txBody>
                  <a:tcPr marL="5615" marR="5615" marT="5616" marB="0" anchor="ctr">
                    <a:solidFill>
                      <a:schemeClr val="accent1"/>
                    </a:solidFill>
                  </a:tcPr>
                </a:tc>
                <a:tc>
                  <a:txBody>
                    <a:bodyPr/>
                    <a:lstStyle/>
                    <a:p>
                      <a:pPr algn="ctr" fontAlgn="ctr"/>
                      <a:r>
                        <a:rPr lang="zh-CN" altLang="en-US" sz="975" b="1" u="none" strike="noStrike" dirty="0">
                          <a:solidFill>
                            <a:schemeClr val="bg1"/>
                          </a:solidFill>
                          <a:effectLst/>
                        </a:rPr>
                        <a:t>依托单位</a:t>
                      </a:r>
                      <a:endParaRPr lang="zh-CN" altLang="en-US" sz="975" b="1" i="0" u="none" strike="noStrike" dirty="0">
                        <a:solidFill>
                          <a:schemeClr val="bg1"/>
                        </a:solidFill>
                        <a:effectLst/>
                        <a:latin typeface="宋体" panose="02010600030101010101" pitchFamily="2" charset="-122"/>
                      </a:endParaRPr>
                    </a:p>
                  </a:txBody>
                  <a:tcPr marL="5615" marR="5615" marT="5616" marB="0" anchor="ctr">
                    <a:solidFill>
                      <a:schemeClr val="accent1"/>
                    </a:solidFill>
                  </a:tcPr>
                </a:tc>
                <a:tc>
                  <a:txBody>
                    <a:bodyPr/>
                    <a:lstStyle/>
                    <a:p>
                      <a:pPr algn="ctr" fontAlgn="ctr"/>
                      <a:r>
                        <a:rPr lang="zh-CN" altLang="en-US" sz="975" b="1" u="none" strike="noStrike" dirty="0">
                          <a:solidFill>
                            <a:schemeClr val="bg1"/>
                          </a:solidFill>
                          <a:effectLst/>
                        </a:rPr>
                        <a:t>项数</a:t>
                      </a:r>
                      <a:endParaRPr lang="zh-CN" altLang="en-US" sz="975" b="1" i="0" u="none" strike="noStrike" dirty="0">
                        <a:solidFill>
                          <a:schemeClr val="bg1"/>
                        </a:solidFill>
                        <a:effectLst/>
                        <a:latin typeface="宋体" panose="02010600030101010101" pitchFamily="2" charset="-122"/>
                      </a:endParaRPr>
                    </a:p>
                  </a:txBody>
                  <a:tcPr marL="5615" marR="5615" marT="5616" marB="0" anchor="ctr">
                    <a:solidFill>
                      <a:schemeClr val="accent1"/>
                    </a:solidFill>
                  </a:tcPr>
                </a:tc>
              </a:tr>
              <a:tr h="191770">
                <a:tc>
                  <a:txBody>
                    <a:bodyPr/>
                    <a:lstStyle/>
                    <a:p>
                      <a:pPr algn="ctr" fontAlgn="ctr"/>
                      <a:r>
                        <a:rPr lang="en-US" altLang="zh-CN" sz="900" b="1" i="0" u="none" strike="noStrike" dirty="0">
                          <a:solidFill>
                            <a:srgbClr val="000000"/>
                          </a:solidFill>
                          <a:effectLst/>
                          <a:latin typeface="Dialog"/>
                        </a:rPr>
                        <a:t>1</a:t>
                      </a:r>
                      <a:endParaRPr lang="en-US" altLang="zh-CN" sz="900" b="1" i="0" u="none" strike="noStrike" dirty="0">
                        <a:solidFill>
                          <a:srgbClr val="000000"/>
                        </a:solidFill>
                        <a:effectLst/>
                        <a:latin typeface="Dialog"/>
                      </a:endParaRPr>
                    </a:p>
                  </a:txBody>
                  <a:tcPr marL="5715" marR="5715" marT="5715"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上海</a:t>
                      </a:r>
                      <a:endParaRPr lang="zh-CN" altLang="en-US" sz="900" b="1" i="0" u="none" strike="noStrike" dirty="0">
                        <a:solidFill>
                          <a:srgbClr val="000000"/>
                        </a:solidFill>
                        <a:effectLst/>
                        <a:latin typeface="Dialog"/>
                      </a:endParaRPr>
                    </a:p>
                  </a:txBody>
                  <a:tcPr marL="5715" marR="5715" marT="5715"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上海交通大学</a:t>
                      </a:r>
                      <a:endParaRPr lang="zh-CN" altLang="en-US" sz="900" b="1" i="0" u="none" strike="noStrike">
                        <a:solidFill>
                          <a:srgbClr val="000000"/>
                        </a:solidFill>
                        <a:effectLst/>
                        <a:latin typeface="Dialog"/>
                      </a:endParaRPr>
                    </a:p>
                  </a:txBody>
                  <a:tcPr marL="5715" marR="5715" marT="5715"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3285</a:t>
                      </a:r>
                      <a:endParaRPr lang="en-US" altLang="zh-CN" sz="900" b="1" i="0" u="none" strike="noStrike">
                        <a:solidFill>
                          <a:srgbClr val="000000"/>
                        </a:solidFill>
                        <a:effectLst/>
                        <a:latin typeface="Dialog"/>
                      </a:endParaRPr>
                    </a:p>
                  </a:txBody>
                  <a:tcPr marL="5715" marR="5715" marT="5715" marB="0" anchor="ctr">
                    <a:lnB w="12700" cap="flat" cmpd="sng" algn="ctr">
                      <a:solidFill>
                        <a:schemeClr val="tx1"/>
                      </a:solidFill>
                      <a:prstDash val="solid"/>
                      <a:round/>
                      <a:headEnd type="none" w="med" len="med"/>
                      <a:tailEnd type="none" w="med" len="med"/>
                    </a:lnB>
                    <a:solidFill>
                      <a:schemeClr val="bg1"/>
                    </a:solidFill>
                  </a:tcPr>
                </a:tc>
              </a:tr>
              <a:tr h="192405">
                <a:tc>
                  <a:txBody>
                    <a:bodyPr/>
                    <a:lstStyle/>
                    <a:p>
                      <a:pPr algn="ctr" fontAlgn="ctr"/>
                      <a:r>
                        <a:rPr lang="en-US" altLang="zh-CN" sz="900" b="1" i="0" u="none" strike="noStrike">
                          <a:solidFill>
                            <a:srgbClr val="000000"/>
                          </a:solidFill>
                          <a:effectLst/>
                          <a:latin typeface="Dialog"/>
                        </a:rPr>
                        <a:t>2</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浙江</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浙江大学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2499</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3</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湖北</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华中科技大学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2272</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4</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广东</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中山大学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2200</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2405">
                <a:tc>
                  <a:txBody>
                    <a:bodyPr/>
                    <a:lstStyle/>
                    <a:p>
                      <a:pPr algn="ctr" fontAlgn="ctr"/>
                      <a:r>
                        <a:rPr lang="en-US" altLang="zh-CN" sz="900" b="1" i="0" u="none" strike="noStrike">
                          <a:solidFill>
                            <a:srgbClr val="000000"/>
                          </a:solidFill>
                          <a:effectLst/>
                          <a:latin typeface="Dialog"/>
                        </a:rPr>
                        <a:t>5</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上海</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复旦大学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2114</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6</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上海</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同济大学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1646</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7</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山东</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dirty="0">
                          <a:solidFill>
                            <a:srgbClr val="000000"/>
                          </a:solidFill>
                          <a:effectLst/>
                          <a:latin typeface="Dialog"/>
                        </a:rPr>
                        <a:t>山东大学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1645</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405">
                <a:tc>
                  <a:txBody>
                    <a:bodyPr/>
                    <a:lstStyle/>
                    <a:p>
                      <a:pPr marL="0" algn="ctr" defTabSz="914400" rtl="0" eaLnBrk="1" fontAlgn="ctr" latinLnBrk="0" hangingPunct="1"/>
                      <a:r>
                        <a:rPr lang="en-US" altLang="zh-CN" sz="900" b="1" i="0" u="none" strike="noStrike" kern="1200" dirty="0">
                          <a:solidFill>
                            <a:srgbClr val="000000"/>
                          </a:solidFill>
                          <a:effectLst/>
                          <a:latin typeface="Dialog"/>
                          <a:ea typeface="+mn-ea"/>
                          <a:cs typeface="+mn-cs"/>
                        </a:rPr>
                        <a:t>8</a:t>
                      </a:r>
                      <a:endParaRPr lang="en-US" altLang="zh-CN" sz="900" b="1" i="0" u="none" strike="noStrike" kern="1200" dirty="0">
                        <a:solidFill>
                          <a:srgbClr val="000000"/>
                        </a:solidFill>
                        <a:effectLst/>
                        <a:latin typeface="Dialog"/>
                        <a:ea typeface="+mn-ea"/>
                        <a:cs typeface="+mn-cs"/>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algn="ctr" defTabSz="914400" rtl="0" eaLnBrk="1" fontAlgn="ctr" latinLnBrk="0" hangingPunct="1"/>
                      <a:r>
                        <a:rPr lang="zh-CN" altLang="en-US" sz="900" b="1" i="0" u="none" strike="noStrike" kern="1200" dirty="0">
                          <a:solidFill>
                            <a:srgbClr val="000000"/>
                          </a:solidFill>
                          <a:effectLst/>
                          <a:latin typeface="Dialog"/>
                          <a:ea typeface="+mn-ea"/>
                          <a:cs typeface="+mn-cs"/>
                        </a:rPr>
                        <a:t>北京</a:t>
                      </a:r>
                      <a:endParaRPr lang="zh-CN" altLang="en-US" sz="900" b="1" i="0" u="none" strike="noStrike" kern="1200" dirty="0">
                        <a:solidFill>
                          <a:srgbClr val="000000"/>
                        </a:solidFill>
                        <a:effectLst/>
                        <a:latin typeface="Dialog"/>
                        <a:ea typeface="+mn-ea"/>
                        <a:cs typeface="+mn-cs"/>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algn="ctr" defTabSz="914400" rtl="0" eaLnBrk="1" fontAlgn="ctr" latinLnBrk="0" hangingPunct="1"/>
                      <a:r>
                        <a:rPr lang="zh-CN" altLang="en-US" sz="900" b="1" i="0" u="none" strike="noStrike" kern="1200" dirty="0">
                          <a:solidFill>
                            <a:srgbClr val="000000"/>
                          </a:solidFill>
                          <a:effectLst/>
                          <a:latin typeface="Dialog"/>
                          <a:ea typeface="+mn-ea"/>
                          <a:cs typeface="+mn-cs"/>
                        </a:rPr>
                        <a:t>北京大学</a:t>
                      </a:r>
                      <a:endParaRPr lang="zh-CN" altLang="en-US" sz="900" b="1" i="0" u="none" strike="noStrike" kern="1200" dirty="0">
                        <a:solidFill>
                          <a:srgbClr val="000000"/>
                        </a:solidFill>
                        <a:effectLst/>
                        <a:latin typeface="Dialog"/>
                        <a:ea typeface="+mn-ea"/>
                        <a:cs typeface="+mn-cs"/>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algn="ctr" defTabSz="914400" rtl="0" eaLnBrk="1" fontAlgn="ctr" latinLnBrk="0" hangingPunct="1"/>
                      <a:r>
                        <a:rPr lang="en-US" altLang="zh-CN" sz="900" b="1" i="0" u="none" strike="noStrike" kern="1200" dirty="0">
                          <a:solidFill>
                            <a:srgbClr val="000000"/>
                          </a:solidFill>
                          <a:effectLst/>
                          <a:latin typeface="Dialog"/>
                          <a:ea typeface="+mn-ea"/>
                          <a:cs typeface="+mn-cs"/>
                        </a:rPr>
                        <a:t>1621</a:t>
                      </a:r>
                      <a:endParaRPr lang="en-US" altLang="zh-CN" sz="900" b="1" i="0" u="none" strike="noStrike" kern="1200" dirty="0">
                        <a:solidFill>
                          <a:srgbClr val="000000"/>
                        </a:solidFill>
                        <a:effectLst/>
                        <a:latin typeface="Dialog"/>
                        <a:ea typeface="+mn-ea"/>
                        <a:cs typeface="+mn-cs"/>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191770">
                <a:tc>
                  <a:txBody>
                    <a:bodyPr/>
                    <a:lstStyle/>
                    <a:p>
                      <a:pPr algn="ctr" fontAlgn="ctr"/>
                      <a:r>
                        <a:rPr lang="en-US" altLang="zh-CN" sz="900" b="1" i="0" u="none" strike="noStrike">
                          <a:solidFill>
                            <a:srgbClr val="000000"/>
                          </a:solidFill>
                          <a:effectLst/>
                          <a:latin typeface="Dialog"/>
                        </a:rPr>
                        <a:t>9</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四川</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四川大学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1616</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10</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陕西</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西安交通大学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1559</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11</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湖北</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武汉大学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1481</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2405">
                <a:tc>
                  <a:txBody>
                    <a:bodyPr/>
                    <a:lstStyle/>
                    <a:p>
                      <a:pPr algn="ctr" fontAlgn="ctr"/>
                      <a:r>
                        <a:rPr lang="en-US" altLang="zh-CN" sz="900" b="1" i="0" u="none" strike="noStrike">
                          <a:solidFill>
                            <a:srgbClr val="000000"/>
                          </a:solidFill>
                          <a:effectLst/>
                          <a:latin typeface="Dialog"/>
                        </a:rPr>
                        <a:t>12</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湖南</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dirty="0">
                          <a:solidFill>
                            <a:srgbClr val="000000"/>
                          </a:solidFill>
                          <a:effectLst/>
                          <a:latin typeface="Dialog"/>
                        </a:rPr>
                        <a:t>中南大学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1477</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13</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吉林</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900" b="1" i="0" u="none" strike="noStrike">
                          <a:solidFill>
                            <a:srgbClr val="000000"/>
                          </a:solidFill>
                          <a:effectLst/>
                          <a:latin typeface="Dialog"/>
                        </a:rPr>
                        <a:t>吉林大学</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CN" sz="900" b="1" i="0" u="none" strike="noStrike">
                          <a:solidFill>
                            <a:srgbClr val="000000"/>
                          </a:solidFill>
                          <a:effectLst/>
                          <a:latin typeface="Dialog"/>
                        </a:rPr>
                        <a:t>1415</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770">
                <a:tc>
                  <a:txBody>
                    <a:bodyPr/>
                    <a:lstStyle/>
                    <a:p>
                      <a:pPr algn="ctr" fontAlgn="ctr"/>
                      <a:r>
                        <a:rPr lang="en-US" altLang="zh-CN" sz="900" b="1" i="0" u="none" strike="noStrike">
                          <a:solidFill>
                            <a:srgbClr val="000000"/>
                          </a:solidFill>
                          <a:effectLst/>
                          <a:latin typeface="Dialog"/>
                        </a:rPr>
                        <a:t>14</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北京</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dirty="0">
                          <a:solidFill>
                            <a:srgbClr val="000000"/>
                          </a:solidFill>
                          <a:effectLst/>
                          <a:latin typeface="Dialog"/>
                        </a:rPr>
                        <a:t>清华大学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a:solidFill>
                            <a:srgbClr val="000000"/>
                          </a:solidFill>
                          <a:effectLst/>
                          <a:latin typeface="Dialog"/>
                        </a:rPr>
                        <a:t>1341</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405">
                <a:tc>
                  <a:txBody>
                    <a:bodyPr/>
                    <a:lstStyle/>
                    <a:p>
                      <a:pPr algn="ctr" fontAlgn="ctr"/>
                      <a:r>
                        <a:rPr lang="en-US" altLang="zh-CN" sz="900" b="1" i="0" u="none" strike="noStrike">
                          <a:solidFill>
                            <a:srgbClr val="000000"/>
                          </a:solidFill>
                          <a:effectLst/>
                          <a:latin typeface="Dialog"/>
                        </a:rPr>
                        <a:t>15</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江苏</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dirty="0">
                          <a:solidFill>
                            <a:srgbClr val="000000"/>
                          </a:solidFill>
                          <a:effectLst/>
                          <a:latin typeface="Dialog"/>
                        </a:rPr>
                        <a:t>东南大学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1320</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1770">
                <a:tc>
                  <a:txBody>
                    <a:bodyPr/>
                    <a:lstStyle/>
                    <a:p>
                      <a:pPr algn="ctr" fontAlgn="ctr"/>
                      <a:r>
                        <a:rPr lang="en-US" altLang="zh-CN" sz="900" b="1" i="0" u="none" strike="noStrike">
                          <a:solidFill>
                            <a:srgbClr val="000000"/>
                          </a:solidFill>
                          <a:effectLst/>
                          <a:latin typeface="Dialog"/>
                        </a:rPr>
                        <a:t>16</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河南</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郑州大学</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1231</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1770">
                <a:tc>
                  <a:txBody>
                    <a:bodyPr/>
                    <a:lstStyle/>
                    <a:p>
                      <a:pPr algn="ctr" fontAlgn="ctr"/>
                      <a:r>
                        <a:rPr lang="en-US" altLang="zh-CN" sz="900" b="1" i="0" u="none" strike="noStrike">
                          <a:solidFill>
                            <a:srgbClr val="000000"/>
                          </a:solidFill>
                          <a:effectLst/>
                          <a:latin typeface="Dialog"/>
                        </a:rPr>
                        <a:t>17</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江苏</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南京大学</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1195</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405">
                <a:tc>
                  <a:txBody>
                    <a:bodyPr/>
                    <a:lstStyle/>
                    <a:p>
                      <a:pPr algn="ctr" fontAlgn="ctr"/>
                      <a:r>
                        <a:rPr lang="en-US" altLang="zh-CN" sz="900" b="1" i="0" u="none" strike="noStrike">
                          <a:solidFill>
                            <a:srgbClr val="000000"/>
                          </a:solidFill>
                          <a:effectLst/>
                          <a:latin typeface="Dialog"/>
                        </a:rPr>
                        <a:t>18</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江苏</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南京医科大学</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1127</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1770">
                <a:tc>
                  <a:txBody>
                    <a:bodyPr/>
                    <a:lstStyle/>
                    <a:p>
                      <a:pPr algn="ctr" fontAlgn="ctr"/>
                      <a:r>
                        <a:rPr lang="en-US" altLang="zh-CN" sz="900" b="1" i="0" u="none" strike="noStrike">
                          <a:solidFill>
                            <a:srgbClr val="000000"/>
                          </a:solidFill>
                          <a:effectLst/>
                          <a:latin typeface="Dialog"/>
                        </a:rPr>
                        <a:t>19</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江西</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南昌大学</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1111</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1770">
                <a:tc>
                  <a:txBody>
                    <a:bodyPr/>
                    <a:lstStyle/>
                    <a:p>
                      <a:pPr algn="ctr" fontAlgn="ctr"/>
                      <a:r>
                        <a:rPr lang="en-US" altLang="zh-CN" sz="900" b="1" i="0" u="none" strike="noStrike">
                          <a:solidFill>
                            <a:srgbClr val="000000"/>
                          </a:solidFill>
                          <a:effectLst/>
                          <a:latin typeface="Dialog"/>
                        </a:rPr>
                        <a:t>20</a:t>
                      </a:r>
                      <a:endParaRPr lang="en-US" altLang="zh-CN"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a:solidFill>
                            <a:srgbClr val="000000"/>
                          </a:solidFill>
                          <a:effectLst/>
                          <a:latin typeface="Dialog"/>
                        </a:rPr>
                        <a:t>北京</a:t>
                      </a:r>
                      <a:endParaRPr lang="zh-CN" altLang="en-US" sz="900" b="1" i="0" u="none" strike="noStrike">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CN" altLang="en-US" sz="900" b="1" i="0" u="none" strike="noStrike" dirty="0">
                          <a:solidFill>
                            <a:srgbClr val="000000"/>
                          </a:solidFill>
                          <a:effectLst/>
                          <a:latin typeface="Dialog"/>
                        </a:rPr>
                        <a:t>首都医科大学</a:t>
                      </a:r>
                      <a:endParaRPr lang="zh-CN" altLang="en-US"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solidFill>
                            <a:srgbClr val="000000"/>
                          </a:solidFill>
                          <a:effectLst/>
                          <a:latin typeface="Dialog"/>
                        </a:rPr>
                        <a:t>1105</a:t>
                      </a:r>
                      <a:endParaRPr lang="en-US" altLang="zh-CN" sz="900" b="1" i="0" u="none" strike="noStrike" dirty="0">
                        <a:solidFill>
                          <a:srgbClr val="000000"/>
                        </a:solidFill>
                        <a:effectLst/>
                        <a:latin typeface="Dialog"/>
                      </a:endParaRP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sym typeface="+mn-ea"/>
              </a:rPr>
              <a:t>3</a:t>
            </a:r>
            <a:r>
              <a:rPr lang="zh-CN" altLang="en-US" sz="2400" smtClean="0">
                <a:sym typeface="+mn-ea"/>
              </a:rPr>
              <a:t>、特别关注项目</a:t>
            </a:r>
            <a:endParaRPr lang="zh-CN" altLang="en-US" sz="2400" smtClean="0">
              <a:sym typeface="+mn-ea"/>
            </a:endParaRPr>
          </a:p>
        </p:txBody>
      </p:sp>
      <p:sp>
        <p:nvSpPr>
          <p:cNvPr id="6" name="文本框 5"/>
          <p:cNvSpPr txBox="1"/>
          <p:nvPr>
            <p:custDataLst>
              <p:tags r:id="rId2"/>
            </p:custDataLst>
          </p:nvPr>
        </p:nvSpPr>
        <p:spPr>
          <a:xfrm>
            <a:off x="638810" y="843915"/>
            <a:ext cx="8041005" cy="4566920"/>
          </a:xfrm>
          <a:prstGeom prst="rect">
            <a:avLst/>
          </a:prstGeom>
        </p:spPr>
        <p:txBody>
          <a:bodyPr vert="horz" lIns="68580" tIns="34290" rIns="68580" bIns="34290" rtlCol="0">
            <a:normAutofit/>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2000" smtClean="0">
                <a:solidFill>
                  <a:srgbClr val="FF0000"/>
                </a:solidFill>
              </a:rPr>
              <a:t>面上项目</a:t>
            </a:r>
            <a:r>
              <a:rPr lang="en-US" altLang="zh-CN" sz="2000" smtClean="0">
                <a:solidFill>
                  <a:srgbClr val="FF0000"/>
                </a:solidFill>
              </a:rPr>
              <a:t>-</a:t>
            </a:r>
            <a:r>
              <a:rPr sz="2000" smtClean="0">
                <a:solidFill>
                  <a:srgbClr val="FF0000"/>
                </a:solidFill>
                <a:sym typeface="+mn-ea"/>
              </a:rPr>
              <a:t>专项类</a:t>
            </a:r>
            <a:endParaRPr sz="2000" smtClean="0">
              <a:solidFill>
                <a:srgbClr val="FF0000"/>
              </a:solidFill>
              <a:sym typeface="+mn-ea"/>
            </a:endParaRPr>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1800" b="1" smtClean="0"/>
              <a:t>（1 ）疾病动物模型建立 </a:t>
            </a:r>
            <a:r>
              <a:rPr lang="zh-CN" altLang="en-US" sz="1800" smtClean="0"/>
              <a:t> </a:t>
            </a:r>
            <a:r>
              <a:rPr lang="en-US" altLang="zh-CN" sz="1800" smtClean="0"/>
              <a:t>80</a:t>
            </a:r>
            <a:r>
              <a:rPr sz="1800" smtClean="0"/>
              <a:t>万</a:t>
            </a:r>
            <a:r>
              <a:rPr lang="en-US" altLang="zh-CN" sz="1800" smtClean="0"/>
              <a:t>/4</a:t>
            </a:r>
            <a:r>
              <a:rPr sz="1800" smtClean="0"/>
              <a:t>年 </a:t>
            </a:r>
            <a:r>
              <a:rPr sz="1800">
                <a:sym typeface="+mn-ea"/>
              </a:rPr>
              <a:t> 模型分类及要求详见医学科学部项目指南           </a:t>
            </a:r>
            <a:endParaRPr sz="1800" smtClean="0"/>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1800" b="1" smtClean="0"/>
              <a:t>（２）罕见病（例）发病机制和防治研究 </a:t>
            </a:r>
            <a:r>
              <a:rPr lang="zh-CN" altLang="en-US" sz="1800" smtClean="0"/>
              <a:t> 患病人口占总人口</a:t>
            </a:r>
            <a:r>
              <a:rPr lang="en-US" altLang="zh-CN" sz="1800" smtClean="0"/>
              <a:t>0.65‰-1</a:t>
            </a:r>
            <a:r>
              <a:rPr lang="en-US" altLang="zh-CN" sz="1800">
                <a:sym typeface="+mn-ea"/>
              </a:rPr>
              <a:t>‰</a:t>
            </a:r>
            <a:r>
              <a:rPr sz="1800">
                <a:sym typeface="+mn-ea"/>
              </a:rPr>
              <a:t>的疾病。</a:t>
            </a:r>
            <a:endParaRPr sz="1800" smtClean="0">
              <a:sym typeface="+mn-ea"/>
            </a:endParaRPr>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1800" b="1" smtClean="0"/>
              <a:t>（３）淋巴管系统的发育与功能研究</a:t>
            </a:r>
            <a:endParaRPr lang="zh-CN" altLang="en-US" sz="1800" smtClean="0"/>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1800" smtClean="0">
                <a:solidFill>
                  <a:srgbClr val="FF0000"/>
                </a:solidFill>
              </a:rPr>
              <a:t>上述３类专项类面上项目必须填写附注说明，否则不按专项受理。</a:t>
            </a:r>
            <a:endParaRPr lang="zh-CN" altLang="en-US" sz="1800" smtClean="0">
              <a:solidFill>
                <a:srgbClr val="FF0000"/>
              </a:solidFill>
            </a:endParaRPr>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2000" smtClean="0">
                <a:solidFill>
                  <a:srgbClr val="FF0000"/>
                </a:solidFill>
              </a:rPr>
              <a:t>重点项目</a:t>
            </a:r>
            <a:r>
              <a:rPr lang="zh-CN" altLang="en-US" sz="1800" smtClean="0">
                <a:solidFill>
                  <a:srgbClr val="FF0000"/>
                </a:solidFill>
              </a:rPr>
              <a:t>  </a:t>
            </a:r>
            <a:r>
              <a:rPr lang="en-US" altLang="zh-CN" sz="1800" smtClean="0">
                <a:solidFill>
                  <a:schemeClr val="tx1"/>
                </a:solidFill>
              </a:rPr>
              <a:t>39</a:t>
            </a:r>
            <a:r>
              <a:rPr sz="1800" smtClean="0">
                <a:solidFill>
                  <a:schemeClr val="tx1"/>
                </a:solidFill>
              </a:rPr>
              <a:t>个重点立项领域</a:t>
            </a:r>
            <a:endParaRPr sz="1800" smtClean="0">
              <a:solidFill>
                <a:schemeClr val="tx1"/>
              </a:solidFill>
            </a:endParaRPr>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sz="2000" smtClean="0">
                <a:solidFill>
                  <a:srgbClr val="FF0000"/>
                </a:solidFill>
              </a:rPr>
              <a:t>重大项目  </a:t>
            </a:r>
            <a:r>
              <a:rPr sz="1800" smtClean="0">
                <a:solidFill>
                  <a:schemeClr val="tx1"/>
                </a:solidFill>
              </a:rPr>
              <a:t>代谢物及细胞感受代谢物异常与肿瘤发生发展</a:t>
            </a:r>
            <a:endParaRPr sz="1800" smtClean="0">
              <a:solidFill>
                <a:schemeClr val="tx1"/>
              </a:solidFill>
            </a:endParaRPr>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2000" smtClean="0">
                <a:solidFill>
                  <a:srgbClr val="FF0000"/>
                </a:solidFill>
              </a:rPr>
              <a:t>重大研究计划</a:t>
            </a:r>
            <a:r>
              <a:rPr lang="zh-CN" altLang="en-US" smtClean="0">
                <a:solidFill>
                  <a:srgbClr val="FF0000"/>
                </a:solidFill>
              </a:rPr>
              <a:t> </a:t>
            </a:r>
            <a:r>
              <a:rPr lang="zh-CN" altLang="en-US" sz="1800" smtClean="0"/>
              <a:t> 见医学科学部网站</a:t>
            </a:r>
            <a:endParaRPr lang="zh-CN" altLang="en-US" sz="1800" smtClean="0"/>
          </a:p>
          <a:p>
            <a:pPr marL="201295" indent="-200660">
              <a:lnSpc>
                <a:spcPct val="80000"/>
              </a:lnSpc>
              <a:spcBef>
                <a:spcPct val="0"/>
              </a:spcBef>
              <a:spcAft>
                <a:spcPct val="50000"/>
              </a:spcAft>
              <a:buClr>
                <a:schemeClr val="accent2"/>
              </a:buClr>
              <a:buSzTx/>
              <a:buSzPct val="60000"/>
              <a:buFont typeface="Wingdings 2" panose="05020102010507070707" pitchFamily="18" charset="2"/>
              <a:buChar char="ï"/>
            </a:pPr>
            <a:r>
              <a:rPr lang="zh-CN" altLang="en-US" sz="2000" smtClean="0">
                <a:solidFill>
                  <a:srgbClr val="FF0000"/>
                </a:solidFill>
              </a:rPr>
              <a:t>非集中申报期项目  </a:t>
            </a:r>
            <a:r>
              <a:rPr lang="zh-CN" altLang="en-US" sz="1800" smtClean="0"/>
              <a:t>短期会议学习、联合基金、国合项目，近期：中德、中泰、中港基金</a:t>
            </a:r>
            <a:endParaRPr lang="zh-CN" altLang="en-US" sz="1800" smtClean="0"/>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endParaRPr lang="zh-CN" altLang="en-US" sz="1800" smtClean="0"/>
          </a:p>
        </p:txBody>
      </p:sp>
    </p:spTree>
    <p:custDataLst>
      <p:tags r:id="rId3"/>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t>4</a:t>
            </a:r>
            <a:r>
              <a:rPr lang="zh-CN" altLang="en-US" sz="2400" smtClean="0"/>
              <a:t>、预算编报说明</a:t>
            </a:r>
            <a:endParaRPr lang="zh-CN" altLang="en-US" sz="2400" smtClean="0"/>
          </a:p>
        </p:txBody>
      </p:sp>
      <p:sp>
        <p:nvSpPr>
          <p:cNvPr id="6" name="文本框 5"/>
          <p:cNvSpPr txBox="1"/>
          <p:nvPr>
            <p:custDataLst>
              <p:tags r:id="rId2"/>
            </p:custDataLst>
          </p:nvPr>
        </p:nvSpPr>
        <p:spPr>
          <a:xfrm>
            <a:off x="638771" y="945356"/>
            <a:ext cx="7866459" cy="3825479"/>
          </a:xfrm>
          <a:prstGeom prst="rect">
            <a:avLst/>
          </a:prstGeom>
        </p:spPr>
        <p:txBody>
          <a:bodyPr vert="horz" lIns="68580" tIns="34290" rIns="68580" bIns="34290" rtlCol="0">
            <a:normAutofit lnSpcReduction="20000"/>
          </a:bodyPr>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zh-CN" altLang="en-US" sz="3200" smtClean="0"/>
              <a:t>目标相关性、政策相符性、经济合理性</a:t>
            </a:r>
            <a:endParaRPr lang="zh-CN" altLang="en-US" sz="3200" smtClean="0"/>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lang="zh-CN" altLang="en-US" sz="1800" smtClean="0"/>
              <a:t>分</a:t>
            </a:r>
            <a:r>
              <a:rPr lang="zh-CN" altLang="en-US" sz="2000" smtClean="0">
                <a:solidFill>
                  <a:srgbClr val="FF0000"/>
                </a:solidFill>
              </a:rPr>
              <a:t>定额补助式</a:t>
            </a:r>
            <a:r>
              <a:rPr lang="zh-CN" altLang="en-US" sz="1800" smtClean="0"/>
              <a:t>和</a:t>
            </a:r>
            <a:r>
              <a:rPr lang="zh-CN" altLang="en-US" sz="2000" smtClean="0">
                <a:solidFill>
                  <a:srgbClr val="FF0000"/>
                </a:solidFill>
              </a:rPr>
              <a:t>成本补偿式</a:t>
            </a:r>
            <a:r>
              <a:rPr lang="zh-CN" altLang="en-US" sz="1800" smtClean="0"/>
              <a:t>两种，</a:t>
            </a:r>
            <a:r>
              <a:rPr lang="en-US" altLang="zh-CN" sz="1800" smtClean="0"/>
              <a:t>500</a:t>
            </a:r>
            <a:r>
              <a:rPr sz="1800" smtClean="0"/>
              <a:t>万以下的项目均属于</a:t>
            </a:r>
            <a:r>
              <a:rPr sz="1800" smtClean="0">
                <a:sym typeface="+mn-ea"/>
              </a:rPr>
              <a:t>定额补助式。</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smtClean="0">
                <a:sym typeface="+mn-ea"/>
              </a:rPr>
              <a:t>项目资金分直接费用、间接费用，申请人</a:t>
            </a:r>
            <a:r>
              <a:rPr sz="1800" smtClean="0">
                <a:solidFill>
                  <a:srgbClr val="FF0000"/>
                </a:solidFill>
                <a:sym typeface="+mn-ea"/>
              </a:rPr>
              <a:t>只需要填报直接费用</a:t>
            </a:r>
            <a:r>
              <a:rPr sz="1800" smtClean="0">
                <a:sym typeface="+mn-ea"/>
              </a:rPr>
              <a:t>。间接费用由依托单位统一核算。</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smtClean="0">
                <a:sym typeface="+mn-ea"/>
              </a:rPr>
              <a:t>申请直接费用参考标准：</a:t>
            </a:r>
            <a:r>
              <a:rPr sz="1800" b="1" smtClean="0">
                <a:solidFill>
                  <a:srgbClr val="FF0000"/>
                </a:solidFill>
                <a:sym typeface="+mn-ea"/>
              </a:rPr>
              <a:t>面上项目</a:t>
            </a:r>
            <a:r>
              <a:rPr lang="en-US" altLang="zh-CN" sz="1800" b="1" smtClean="0">
                <a:solidFill>
                  <a:srgbClr val="FF0000"/>
                </a:solidFill>
                <a:sym typeface="+mn-ea"/>
              </a:rPr>
              <a:t>60</a:t>
            </a:r>
            <a:r>
              <a:rPr sz="1800" b="1" smtClean="0">
                <a:solidFill>
                  <a:srgbClr val="FF0000"/>
                </a:solidFill>
                <a:sym typeface="+mn-ea"/>
              </a:rPr>
              <a:t>万，青年项目</a:t>
            </a:r>
            <a:r>
              <a:rPr lang="en-US" altLang="zh-CN" sz="1800" b="1" smtClean="0">
                <a:solidFill>
                  <a:srgbClr val="FF0000"/>
                </a:solidFill>
                <a:sym typeface="+mn-ea"/>
              </a:rPr>
              <a:t>25</a:t>
            </a:r>
            <a:r>
              <a:rPr sz="1800" b="1" smtClean="0">
                <a:solidFill>
                  <a:srgbClr val="FF0000"/>
                </a:solidFill>
                <a:sym typeface="+mn-ea"/>
              </a:rPr>
              <a:t>万，重点项目</a:t>
            </a:r>
            <a:r>
              <a:rPr lang="en-US" altLang="zh-CN" sz="1800" b="1" smtClean="0">
                <a:solidFill>
                  <a:srgbClr val="FF0000"/>
                </a:solidFill>
                <a:sym typeface="+mn-ea"/>
              </a:rPr>
              <a:t>300</a:t>
            </a:r>
            <a:r>
              <a:rPr sz="1800" b="1" smtClean="0">
                <a:solidFill>
                  <a:srgbClr val="FF0000"/>
                </a:solidFill>
                <a:sym typeface="+mn-ea"/>
              </a:rPr>
              <a:t>万，杰青</a:t>
            </a:r>
            <a:r>
              <a:rPr lang="en-US" altLang="zh-CN" sz="1800" b="1" smtClean="0">
                <a:solidFill>
                  <a:srgbClr val="FF0000"/>
                </a:solidFill>
                <a:sym typeface="+mn-ea"/>
              </a:rPr>
              <a:t>350</a:t>
            </a:r>
            <a:r>
              <a:rPr sz="1800" b="1" smtClean="0">
                <a:solidFill>
                  <a:srgbClr val="FF0000"/>
                </a:solidFill>
                <a:sym typeface="+mn-ea"/>
              </a:rPr>
              <a:t>万，优青</a:t>
            </a:r>
            <a:r>
              <a:rPr lang="en-US" altLang="zh-CN" sz="1800" b="1" smtClean="0">
                <a:solidFill>
                  <a:srgbClr val="FF0000"/>
                </a:solidFill>
                <a:sym typeface="+mn-ea"/>
              </a:rPr>
              <a:t>130</a:t>
            </a:r>
            <a:r>
              <a:rPr sz="1800" b="1" smtClean="0">
                <a:solidFill>
                  <a:srgbClr val="FF0000"/>
                </a:solidFill>
                <a:sym typeface="+mn-ea"/>
              </a:rPr>
              <a:t>万。</a:t>
            </a:r>
            <a:r>
              <a:rPr sz="1800" smtClean="0">
                <a:sym typeface="+mn-ea"/>
              </a:rPr>
              <a:t>其他项目参考指南。</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r>
              <a:rPr sz="1800" smtClean="0">
                <a:sym typeface="+mn-ea"/>
              </a:rPr>
              <a:t>                         </a:t>
            </a:r>
            <a:endParaRPr sz="1800" smtClean="0">
              <a:sym typeface="+mn-ea"/>
            </a:endParaRPr>
          </a:p>
          <a:p>
            <a:pPr marL="201295" indent="-200660">
              <a:lnSpc>
                <a:spcPct val="150000"/>
              </a:lnSpc>
              <a:spcBef>
                <a:spcPct val="0"/>
              </a:spcBef>
              <a:spcAft>
                <a:spcPct val="50000"/>
              </a:spcAft>
              <a:buClr>
                <a:schemeClr val="accent2"/>
              </a:buClr>
              <a:buSzTx/>
              <a:buSzPct val="60000"/>
              <a:buFont typeface="Wingdings 2" panose="05020102010507070707" pitchFamily="18" charset="2"/>
              <a:buChar char="ï"/>
            </a:pPr>
            <a:endParaRPr sz="1800" smtClean="0">
              <a:sym typeface="+mn-ea"/>
            </a:endParaRPr>
          </a:p>
        </p:txBody>
      </p:sp>
    </p:spTree>
    <p:custDataLst>
      <p:tags r:id="rId3"/>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t>4</a:t>
            </a:r>
            <a:r>
              <a:rPr lang="zh-CN" altLang="en-US" sz="2400" smtClean="0"/>
              <a:t>、预算编报说明</a:t>
            </a:r>
            <a:endParaRPr lang="zh-CN" altLang="en-US" sz="2400" smtClean="0"/>
          </a:p>
        </p:txBody>
      </p:sp>
      <p:sp>
        <p:nvSpPr>
          <p:cNvPr id="6" name="文本框 5"/>
          <p:cNvSpPr txBox="1"/>
          <p:nvPr>
            <p:custDataLst>
              <p:tags r:id="rId2"/>
            </p:custDataLst>
          </p:nvPr>
        </p:nvSpPr>
        <p:spPr>
          <a:xfrm>
            <a:off x="400685" y="945515"/>
            <a:ext cx="8327390" cy="3825240"/>
          </a:xfrm>
          <a:prstGeom prst="rect">
            <a:avLst/>
          </a:prstGeom>
        </p:spPr>
        <p:txBody>
          <a:bodyPr vert="horz" lIns="68580" tIns="34290" rIns="68580" bIns="34290" rtlCol="0"/>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a:lnSpc>
                <a:spcPct val="150000"/>
              </a:lnSpc>
              <a:buFont typeface="Wingdings" panose="05000000000000000000" pitchFamily="2" charset="2"/>
              <a:buChar char="Ø"/>
            </a:pPr>
            <a:r>
              <a:rPr altLang="zh-CN" sz="1600">
                <a:latin typeface="宋体" panose="02010600030101010101" pitchFamily="2" charset="-122"/>
                <a:sym typeface="+mn-ea"/>
              </a:rPr>
              <a:t>编制预算必须以确定的研究任务为依据，预算期间应当与项目执行周期一致，预算需求测算的周期不得超过项目执行周期。</a:t>
            </a:r>
            <a:endParaRPr altLang="zh-CN" sz="1600">
              <a:latin typeface="宋体" panose="02010600030101010101" pitchFamily="2" charset="-122"/>
              <a:sym typeface="+mn-ea"/>
            </a:endParaRPr>
          </a:p>
          <a:p>
            <a:pPr>
              <a:lnSpc>
                <a:spcPct val="150000"/>
              </a:lnSpc>
              <a:buFont typeface="Wingdings" panose="05000000000000000000" pitchFamily="2" charset="2"/>
              <a:buChar char="Ø"/>
            </a:pPr>
            <a:r>
              <a:rPr altLang="zh-CN" sz="1600" b="1">
                <a:latin typeface="宋体" panose="02010600030101010101" pitchFamily="2" charset="-122"/>
                <a:sym typeface="+mn-ea"/>
              </a:rPr>
              <a:t>项目资金支出预算</a:t>
            </a:r>
            <a:r>
              <a:rPr altLang="zh-CN" sz="1600" b="1">
                <a:solidFill>
                  <a:srgbClr val="C00000"/>
                </a:solidFill>
                <a:latin typeface="宋体" panose="02010600030101010101" pitchFamily="2" charset="-122"/>
                <a:sym typeface="+mn-ea"/>
              </a:rPr>
              <a:t>不得编报不可预见费</a:t>
            </a:r>
            <a:r>
              <a:rPr altLang="zh-CN" sz="1600" b="1">
                <a:latin typeface="宋体" panose="02010600030101010101" pitchFamily="2" charset="-122"/>
                <a:sym typeface="+mn-ea"/>
              </a:rPr>
              <a:t>，也</a:t>
            </a:r>
            <a:r>
              <a:rPr altLang="zh-CN" sz="1600" b="1">
                <a:solidFill>
                  <a:srgbClr val="C00000"/>
                </a:solidFill>
                <a:latin typeface="宋体" panose="02010600030101010101" pitchFamily="2" charset="-122"/>
                <a:sym typeface="+mn-ea"/>
              </a:rPr>
              <a:t>不得列入项目实施前发生的各项经费支出</a:t>
            </a:r>
            <a:r>
              <a:rPr altLang="zh-CN" sz="1600" b="1">
                <a:latin typeface="宋体" panose="02010600030101010101" pitchFamily="2" charset="-122"/>
                <a:sym typeface="+mn-ea"/>
              </a:rPr>
              <a:t>。</a:t>
            </a:r>
            <a:endParaRPr lang="zh-CN" altLang="zh-CN" sz="580" b="1" dirty="0">
              <a:latin typeface="宋体" panose="02010600030101010101" pitchFamily="2" charset="-122"/>
              <a:sym typeface="+mn-ea"/>
            </a:endParaRPr>
          </a:p>
          <a:p>
            <a:pPr>
              <a:lnSpc>
                <a:spcPct val="150000"/>
              </a:lnSpc>
              <a:buFont typeface="Wingdings" panose="05000000000000000000" pitchFamily="2" charset="2"/>
              <a:buChar char="Ø"/>
            </a:pPr>
            <a:r>
              <a:rPr altLang="zh-CN" sz="1600" b="1">
                <a:latin typeface="宋体" panose="02010600030101010101" pitchFamily="2" charset="-122"/>
                <a:sym typeface="+mn-ea"/>
              </a:rPr>
              <a:t>预算说明书</a:t>
            </a:r>
            <a:r>
              <a:rPr altLang="zh-CN" sz="1600">
                <a:latin typeface="宋体" panose="02010600030101010101" pitchFamily="2" charset="-122"/>
                <a:sym typeface="+mn-ea"/>
              </a:rPr>
              <a:t>是课题经费预算的一部分，</a:t>
            </a:r>
            <a:r>
              <a:rPr altLang="zh-CN" sz="1600" b="1">
                <a:solidFill>
                  <a:srgbClr val="FF0000"/>
                </a:solidFill>
                <a:latin typeface="宋体" panose="02010600030101010101" pitchFamily="2" charset="-122"/>
                <a:sym typeface="+mn-ea"/>
              </a:rPr>
              <a:t>必须按照规定内容详细编写</a:t>
            </a:r>
            <a:r>
              <a:rPr altLang="zh-CN" sz="1600">
                <a:solidFill>
                  <a:srgbClr val="FF0000"/>
                </a:solidFill>
                <a:latin typeface="宋体" panose="02010600030101010101" pitchFamily="2" charset="-122"/>
                <a:sym typeface="+mn-ea"/>
              </a:rPr>
              <a:t>。</a:t>
            </a:r>
            <a:endParaRPr lang="zh-CN" altLang="zh-CN" sz="580" dirty="0">
              <a:solidFill>
                <a:srgbClr val="FF0000"/>
              </a:solidFill>
              <a:latin typeface="宋体" panose="02010600030101010101" pitchFamily="2" charset="-122"/>
              <a:sym typeface="+mn-ea"/>
            </a:endParaRPr>
          </a:p>
          <a:p>
            <a:pPr>
              <a:lnSpc>
                <a:spcPct val="150000"/>
              </a:lnSpc>
              <a:buFont typeface="Wingdings" panose="05000000000000000000" pitchFamily="2" charset="2"/>
              <a:buChar char="Ø"/>
            </a:pPr>
            <a:r>
              <a:rPr altLang="zh-CN" sz="1600">
                <a:latin typeface="宋体" panose="02010600030101010101" pitchFamily="2" charset="-122"/>
                <a:sym typeface="+mn-ea"/>
              </a:rPr>
              <a:t>预算数据以“万元”为单位，精确到百元。各类标准或单价以“元”为单位，精确到元。外币需按人民银行公布的即期汇率折合成人民币。</a:t>
            </a:r>
            <a:endParaRPr lang="zh-CN" altLang="zh-CN" sz="580" b="1" dirty="0">
              <a:latin typeface="宋体" panose="02010600030101010101" pitchFamily="2" charset="-122"/>
              <a:sym typeface="+mn-ea"/>
            </a:endParaRPr>
          </a:p>
          <a:p>
            <a:pPr>
              <a:lnSpc>
                <a:spcPct val="150000"/>
              </a:lnSpc>
              <a:buFont typeface="Wingdings" panose="05000000000000000000" pitchFamily="2" charset="2"/>
              <a:buChar char="Ø"/>
            </a:pPr>
            <a:r>
              <a:rPr sz="1400" u="sng">
                <a:sym typeface="+mn-ea"/>
                <a:hlinkClick r:id="rId3"/>
              </a:rPr>
              <a:t>资金管理办法：</a:t>
            </a:r>
            <a:r>
              <a:rPr sz="1400" u="sng">
                <a:sym typeface="+mn-ea"/>
              </a:rPr>
              <a:t>  </a:t>
            </a:r>
            <a:r>
              <a:rPr lang="en-US" altLang="zh-CN" sz="1400">
                <a:sym typeface="+mn-ea"/>
                <a:hlinkClick r:id="rId3"/>
              </a:rPr>
              <a:t>http://www.nsfc.gov.cn/publish/portal0/tab229/info48335.htm</a:t>
            </a:r>
            <a:endParaRPr lang="en-US" altLang="zh-CN" sz="1400">
              <a:sym typeface="+mn-ea"/>
              <a:hlinkClick r:id="rId3"/>
            </a:endParaRPr>
          </a:p>
          <a:p>
            <a:pPr>
              <a:lnSpc>
                <a:spcPct val="150000"/>
              </a:lnSpc>
              <a:buFont typeface="Wingdings" panose="05000000000000000000" pitchFamily="2" charset="2"/>
              <a:buChar char="Ø"/>
            </a:pPr>
            <a:r>
              <a:rPr sz="1400">
                <a:sym typeface="+mn-ea"/>
                <a:hlinkClick r:id="rId4"/>
              </a:rPr>
              <a:t>补充通知：         </a:t>
            </a:r>
            <a:r>
              <a:rPr lang="en-US" altLang="zh-CN" sz="1400">
                <a:sym typeface="+mn-ea"/>
                <a:hlinkClick r:id="rId4"/>
              </a:rPr>
              <a:t>http://www.nsfc.gov.cn/publish/portal0/tab38/info53551.htm</a:t>
            </a:r>
            <a:r>
              <a:rPr sz="640" smtClean="0">
                <a:sym typeface="+mn-ea"/>
              </a:rPr>
              <a:t>                        </a:t>
            </a:r>
            <a:endParaRPr sz="640" smtClean="0">
              <a:sym typeface="+mn-ea"/>
            </a:endParaRPr>
          </a:p>
        </p:txBody>
      </p:sp>
      <p:sp>
        <p:nvSpPr>
          <p:cNvPr id="38917" name="矩形 2"/>
          <p:cNvSpPr/>
          <p:nvPr/>
        </p:nvSpPr>
        <p:spPr>
          <a:xfrm>
            <a:off x="544830" y="4303395"/>
            <a:ext cx="7960995" cy="60198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None/>
            </a:pPr>
            <a:endParaRPr lang="en-US" altLang="zh-CN" sz="2000" dirty="0">
              <a:hlinkClick r:id="rId4"/>
            </a:endParaRPr>
          </a:p>
          <a:p>
            <a:pPr marL="0" lvl="0" indent="0" eaLnBrk="1" hangingPunct="1">
              <a:spcBef>
                <a:spcPct val="0"/>
              </a:spcBef>
              <a:buNone/>
            </a:pPr>
            <a:endParaRPr lang="zh-CN" altLang="en-US" sz="1350" dirty="0"/>
          </a:p>
        </p:txBody>
      </p:sp>
    </p:spTree>
    <p:custDataLst>
      <p:tags r:id="rId5"/>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sym typeface="+mn-ea"/>
              </a:rPr>
              <a:t>4</a:t>
            </a:r>
            <a:r>
              <a:rPr lang="zh-CN" altLang="en-US" sz="2400" smtClean="0">
                <a:sym typeface="+mn-ea"/>
              </a:rPr>
              <a:t>、预算编报说明</a:t>
            </a:r>
            <a:endParaRPr lang="zh-CN" altLang="en-US" sz="2400" smtClean="0">
              <a:sym typeface="+mn-ea"/>
            </a:endParaRPr>
          </a:p>
        </p:txBody>
      </p:sp>
      <p:sp>
        <p:nvSpPr>
          <p:cNvPr id="6" name="文本框 5"/>
          <p:cNvSpPr txBox="1"/>
          <p:nvPr>
            <p:custDataLst>
              <p:tags r:id="rId2"/>
            </p:custDataLst>
          </p:nvPr>
        </p:nvSpPr>
        <p:spPr>
          <a:xfrm>
            <a:off x="527685" y="874395"/>
            <a:ext cx="7977505" cy="4414520"/>
          </a:xfrm>
          <a:prstGeom prst="rect">
            <a:avLst/>
          </a:prstGeom>
        </p:spPr>
        <p:txBody>
          <a:bodyPr vert="horz" lIns="68580" tIns="34290" rIns="68580" bIns="34290" rtlCol="0"/>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286385" indent="-285750">
              <a:lnSpc>
                <a:spcPct val="150000"/>
              </a:lnSpc>
              <a:spcBef>
                <a:spcPct val="0"/>
              </a:spcBef>
              <a:spcAft>
                <a:spcPct val="50000"/>
              </a:spcAft>
              <a:buClr>
                <a:schemeClr val="accent2"/>
              </a:buClr>
              <a:buSzTx/>
              <a:buSzPct val="60000"/>
            </a:pPr>
            <a:r>
              <a:rPr altLang="zh-CN" sz="1600" b="1" noProof="0">
                <a:ln>
                  <a:noFill/>
                </a:ln>
                <a:solidFill>
                  <a:srgbClr val="FF0000"/>
                </a:solidFill>
                <a:effectLst/>
                <a:uLnTx/>
                <a:uFillTx/>
                <a:latin typeface="+mn-ea"/>
                <a:ea typeface="微软雅黑" panose="020B0503020204020204" pitchFamily="34" charset="-122"/>
                <a:sym typeface="+mn-ea"/>
              </a:rPr>
              <a:t>简化预算编制科目</a:t>
            </a:r>
            <a:endParaRPr altLang="zh-CN" sz="1600" b="1" noProof="0">
              <a:ln>
                <a:noFill/>
              </a:ln>
              <a:solidFill>
                <a:srgbClr val="FF0000"/>
              </a:solidFill>
              <a:effectLst/>
              <a:uLnTx/>
              <a:uFillTx/>
              <a:latin typeface="+mn-ea"/>
              <a:ea typeface="微软雅黑" panose="020B0503020204020204" pitchFamily="34" charset="-122"/>
              <a:sym typeface="+mn-ea"/>
            </a:endParaRPr>
          </a:p>
          <a:p>
            <a:pPr marL="635" indent="0">
              <a:lnSpc>
                <a:spcPct val="150000"/>
              </a:lnSpc>
              <a:spcBef>
                <a:spcPct val="0"/>
              </a:spcBef>
              <a:spcAft>
                <a:spcPct val="50000"/>
              </a:spcAft>
              <a:buClr>
                <a:schemeClr val="accent2"/>
              </a:buClr>
              <a:buSzTx/>
              <a:buSzPct val="60000"/>
              <a:buFont typeface="Wingdings 2" panose="05020102010507070707" pitchFamily="18" charset="2"/>
              <a:buNone/>
            </a:pPr>
            <a:r>
              <a:rPr lang="zh-CN" altLang="en-US" sz="1600" smtClean="0"/>
              <a:t>会议费</a:t>
            </a:r>
            <a:r>
              <a:rPr lang="en-US" altLang="zh-CN" sz="1600" smtClean="0"/>
              <a:t>/</a:t>
            </a:r>
            <a:r>
              <a:rPr lang="zh-CN" altLang="en-US" sz="1600" smtClean="0"/>
              <a:t>差旅费</a:t>
            </a:r>
            <a:r>
              <a:rPr lang="en-US" altLang="zh-CN" sz="1600" smtClean="0"/>
              <a:t>/</a:t>
            </a:r>
            <a:r>
              <a:rPr lang="zh-CN" altLang="en-US" sz="1600" smtClean="0"/>
              <a:t>国际合作交流费</a:t>
            </a:r>
            <a:r>
              <a:rPr lang="en-US" altLang="zh-CN" sz="1600" smtClean="0"/>
              <a:t>“</a:t>
            </a:r>
            <a:r>
              <a:rPr sz="1600" smtClean="0"/>
              <a:t>三合一</a:t>
            </a:r>
            <a:r>
              <a:rPr lang="en-US" altLang="zh-CN" sz="1600" smtClean="0"/>
              <a:t>”</a:t>
            </a:r>
            <a:r>
              <a:rPr sz="1600" smtClean="0"/>
              <a:t>，不超过直接费用</a:t>
            </a:r>
            <a:r>
              <a:rPr lang="en-US" altLang="zh-CN" sz="1600" smtClean="0"/>
              <a:t>10%</a:t>
            </a:r>
            <a:r>
              <a:rPr sz="1600" smtClean="0"/>
              <a:t>的不需要提供测算依据。</a:t>
            </a:r>
            <a:endParaRPr sz="1600" smtClean="0"/>
          </a:p>
          <a:p>
            <a:pPr marL="286385" indent="-285750">
              <a:lnSpc>
                <a:spcPct val="150000"/>
              </a:lnSpc>
              <a:spcBef>
                <a:spcPct val="0"/>
              </a:spcBef>
              <a:spcAft>
                <a:spcPct val="50000"/>
              </a:spcAft>
              <a:buClr>
                <a:schemeClr val="accent2"/>
              </a:buClr>
              <a:buSzTx/>
              <a:buSzPct val="60000"/>
            </a:pPr>
            <a:r>
              <a:rPr altLang="zh-CN" sz="1600" b="1" noProof="0">
                <a:ln>
                  <a:noFill/>
                </a:ln>
                <a:solidFill>
                  <a:srgbClr val="FF0000"/>
                </a:solidFill>
                <a:effectLst/>
                <a:uLnTx/>
                <a:uFillTx/>
                <a:latin typeface="+mn-ea"/>
                <a:ea typeface="微软雅黑" panose="020B0503020204020204" pitchFamily="34" charset="-122"/>
                <a:sym typeface="+mn-ea"/>
              </a:rPr>
              <a:t>明确劳务费的开支范围，不设比例限制</a:t>
            </a:r>
            <a:endParaRPr altLang="zh-CN" sz="1600" b="1" noProof="0">
              <a:ln>
                <a:noFill/>
              </a:ln>
              <a:solidFill>
                <a:srgbClr val="FF0000"/>
              </a:solidFill>
              <a:effectLst/>
              <a:uLnTx/>
              <a:uFillTx/>
              <a:latin typeface="+mn-ea"/>
              <a:ea typeface="微软雅黑" panose="020B0503020204020204" pitchFamily="34" charset="-122"/>
              <a:sym typeface="+mn-ea"/>
            </a:endParaRPr>
          </a:p>
          <a:p>
            <a:pPr marL="635" indent="0">
              <a:lnSpc>
                <a:spcPct val="150000"/>
              </a:lnSpc>
              <a:spcBef>
                <a:spcPct val="0"/>
              </a:spcBef>
              <a:spcAft>
                <a:spcPct val="50000"/>
              </a:spcAft>
              <a:buClr>
                <a:schemeClr val="accent2"/>
              </a:buClr>
              <a:buSzTx/>
              <a:buSzPct val="60000"/>
              <a:buFont typeface="Wingdings 2" panose="05020102010507070707" pitchFamily="18" charset="2"/>
              <a:buNone/>
            </a:pPr>
            <a:r>
              <a:rPr sz="1600" smtClean="0"/>
              <a:t>劳务费取消比例上限，支出范围扩展至访学、博后、研究生、聘用研究人员、科研辅助人员，目前以</a:t>
            </a:r>
            <a:r>
              <a:rPr lang="en-US" altLang="zh-CN" sz="1600" smtClean="0"/>
              <a:t>2000</a:t>
            </a:r>
            <a:r>
              <a:rPr sz="1600" smtClean="0"/>
              <a:t>元</a:t>
            </a:r>
            <a:r>
              <a:rPr lang="en-US" altLang="zh-CN" sz="1600" smtClean="0"/>
              <a:t>/</a:t>
            </a:r>
            <a:r>
              <a:rPr sz="1600" smtClean="0"/>
              <a:t>月为上限。</a:t>
            </a:r>
            <a:endParaRPr sz="1600" smtClean="0"/>
          </a:p>
          <a:p>
            <a:pPr marL="286385" indent="-285750">
              <a:lnSpc>
                <a:spcPct val="150000"/>
              </a:lnSpc>
              <a:spcBef>
                <a:spcPct val="0"/>
              </a:spcBef>
              <a:spcAft>
                <a:spcPct val="50000"/>
              </a:spcAft>
              <a:buClr>
                <a:schemeClr val="accent2"/>
              </a:buClr>
              <a:buSzTx/>
              <a:buSzPct val="60000"/>
            </a:pPr>
            <a:r>
              <a:rPr altLang="zh-CN" sz="1600" b="1" noProof="0">
                <a:ln>
                  <a:noFill/>
                </a:ln>
                <a:solidFill>
                  <a:srgbClr val="FF0000"/>
                </a:solidFill>
                <a:effectLst/>
                <a:uLnTx/>
                <a:uFillTx/>
                <a:latin typeface="+mn-ea"/>
                <a:ea typeface="微软雅黑" panose="020B0503020204020204" pitchFamily="34" charset="-122"/>
                <a:sym typeface="+mn-ea"/>
              </a:rPr>
              <a:t>改进结转结余资金留用处理方式</a:t>
            </a:r>
            <a:endParaRPr kumimoji="0" lang="en-US" altLang="zh-CN" sz="1600" b="1" i="0" u="none" strike="noStrike" kern="1200" cap="none" spc="0" normalizeH="0" baseline="0" noProof="0" dirty="0">
              <a:ln>
                <a:noFill/>
              </a:ln>
              <a:solidFill>
                <a:srgbClr val="FF0000"/>
              </a:solidFill>
              <a:effectLst/>
              <a:uLnTx/>
              <a:uFillTx/>
              <a:latin typeface="+mn-ea"/>
              <a:ea typeface="微软雅黑" panose="020B0503020204020204" pitchFamily="34" charset="-122"/>
              <a:cs typeface="+mn-cs"/>
              <a:sym typeface="+mn-ea"/>
            </a:endParaRPr>
          </a:p>
          <a:p>
            <a:pPr marL="342900" marR="0" lvl="0" indent="-342900" algn="just"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600">
                <a:sym typeface="+mn-ea"/>
              </a:rPr>
              <a:t>结余资金，留用</a:t>
            </a:r>
            <a:r>
              <a:rPr lang="en-US" altLang="zh-CN" sz="1600">
                <a:solidFill>
                  <a:srgbClr val="FF0000"/>
                </a:solidFill>
                <a:sym typeface="+mn-ea"/>
              </a:rPr>
              <a:t>2</a:t>
            </a:r>
            <a:r>
              <a:rPr lang="en-US" altLang="zh-CN" sz="1600">
                <a:sym typeface="+mn-ea"/>
              </a:rPr>
              <a:t>年，统筹安排用于科研活动的直接支出</a:t>
            </a:r>
            <a:endParaRPr lang="en-US" altLang="zh-CN" sz="1600">
              <a:sym typeface="+mn-ea"/>
            </a:endParaRPr>
          </a:p>
          <a:p>
            <a:pPr marR="0" lvl="0" algn="just" defTabSz="914400" rtl="0" eaLnBrk="0" fontAlgn="base" latinLnBrk="0" hangingPunct="0">
              <a:lnSpc>
                <a:spcPct val="130000"/>
              </a:lnSpc>
              <a:spcBef>
                <a:spcPts val="200"/>
              </a:spcBef>
              <a:spcAft>
                <a:spcPts val="200"/>
              </a:spcAft>
              <a:buClr>
                <a:srgbClr val="2D206F"/>
              </a:buClr>
              <a:buSzPct val="60000"/>
              <a:defRPr/>
            </a:pPr>
            <a:r>
              <a:rPr sz="1600" b="1" noProof="0">
                <a:ln>
                  <a:noFill/>
                </a:ln>
                <a:solidFill>
                  <a:srgbClr val="FF0000"/>
                </a:solidFill>
                <a:effectLst/>
                <a:uLnTx/>
                <a:uFillTx/>
                <a:latin typeface="+mn-ea"/>
                <a:ea typeface="微软雅黑" panose="020B0503020204020204" pitchFamily="34" charset="-122"/>
                <a:sym typeface="+mn-ea"/>
              </a:rPr>
              <a:t>提高</a:t>
            </a:r>
            <a:r>
              <a:rPr altLang="zh-CN" sz="1600" b="1" noProof="0">
                <a:ln>
                  <a:noFill/>
                </a:ln>
                <a:solidFill>
                  <a:srgbClr val="FF0000"/>
                </a:solidFill>
                <a:effectLst/>
                <a:uLnTx/>
                <a:uFillTx/>
                <a:latin typeface="+mn-ea"/>
                <a:ea typeface="微软雅黑" panose="020B0503020204020204" pitchFamily="34" charset="-122"/>
                <a:sym typeface="+mn-ea"/>
              </a:rPr>
              <a:t>间接费用核定比例</a:t>
            </a:r>
            <a:endParaRPr kumimoji="0" lang="en-US" altLang="zh-CN" sz="1600" b="1" i="0" u="none" strike="noStrike" kern="1200" cap="none" spc="0" normalizeH="0" baseline="0" noProof="0" dirty="0">
              <a:ln>
                <a:noFill/>
              </a:ln>
              <a:solidFill>
                <a:srgbClr val="FF0000"/>
              </a:solidFill>
              <a:effectLst/>
              <a:uLnTx/>
              <a:uFillTx/>
              <a:latin typeface="+mn-ea"/>
              <a:ea typeface="微软雅黑" panose="020B0503020204020204" pitchFamily="34" charset="-122"/>
              <a:cs typeface="+mn-cs"/>
              <a:sym typeface="+mn-ea"/>
            </a:endParaRPr>
          </a:p>
          <a:p>
            <a:pPr marL="342900" marR="0" lvl="0" indent="-342900" algn="just"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600" b="1" noProof="0">
                <a:ln>
                  <a:noFill/>
                </a:ln>
                <a:solidFill>
                  <a:srgbClr val="2D206F"/>
                </a:solidFill>
                <a:effectLst/>
                <a:uLnTx/>
                <a:uFillTx/>
                <a:latin typeface="华文新魏" panose="02010800040101010101" pitchFamily="2" charset="-122"/>
                <a:ea typeface="华文新魏" panose="02010800040101010101" pitchFamily="2" charset="-122"/>
                <a:sym typeface="+mn-ea"/>
              </a:rPr>
              <a:t> </a:t>
            </a:r>
            <a:r>
              <a:rPr sz="1600">
                <a:sym typeface="+mn-ea"/>
              </a:rPr>
              <a:t>加大对科研人员的激励，取消绩效支出比例限制。</a:t>
            </a:r>
            <a:endParaRPr kumimoji="0" lang="en-US" altLang="zh-CN" sz="1600" b="1" i="0" u="none" strike="noStrike" kern="1200" cap="none" spc="0" normalizeH="0" baseline="0" noProof="0" dirty="0">
              <a:ln>
                <a:noFill/>
              </a:ln>
              <a:solidFill>
                <a:srgbClr val="FF0000"/>
              </a:solidFill>
              <a:effectLst/>
              <a:uLnTx/>
              <a:uFillTx/>
              <a:latin typeface="华文新魏" panose="02010800040101010101" pitchFamily="2" charset="-122"/>
              <a:ea typeface="华文新魏" panose="02010800040101010101" pitchFamily="2" charset="-122"/>
              <a:cs typeface="+mn-cs"/>
              <a:sym typeface="+mn-ea"/>
            </a:endParaRPr>
          </a:p>
          <a:p>
            <a:pPr marL="635" indent="0">
              <a:lnSpc>
                <a:spcPct val="150000"/>
              </a:lnSpc>
              <a:spcBef>
                <a:spcPct val="0"/>
              </a:spcBef>
              <a:spcAft>
                <a:spcPct val="50000"/>
              </a:spcAft>
              <a:buClr>
                <a:schemeClr val="accent2"/>
              </a:buClr>
              <a:buSzTx/>
              <a:buSzPct val="60000"/>
              <a:buFont typeface="Wingdings 2" panose="05020102010507070707" pitchFamily="18" charset="2"/>
              <a:buNone/>
            </a:pPr>
            <a:endParaRPr sz="1800" smtClean="0"/>
          </a:p>
        </p:txBody>
      </p:sp>
    </p:spTree>
    <p:custDataLst>
      <p:tags r:id="rId3"/>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sym typeface="+mn-ea"/>
              </a:rPr>
              <a:t>5</a:t>
            </a:r>
            <a:r>
              <a:rPr lang="zh-CN" altLang="en-US" sz="2400" smtClean="0">
                <a:sym typeface="+mn-ea"/>
              </a:rPr>
              <a:t>、</a:t>
            </a:r>
            <a:r>
              <a:rPr lang="zh-CN" altLang="en-US" sz="2400" smtClean="0">
                <a:sym typeface="Verdana" panose="020B0604030504040204" pitchFamily="34" charset="0"/>
              </a:rPr>
              <a:t>重视科学道德，规范申请行为</a:t>
            </a:r>
            <a:endParaRPr lang="zh-CN" altLang="en-US" sz="2400" smtClean="0">
              <a:sym typeface="+mn-ea"/>
            </a:endParaRPr>
          </a:p>
        </p:txBody>
      </p:sp>
      <p:sp>
        <p:nvSpPr>
          <p:cNvPr id="6" name="文本框 5"/>
          <p:cNvSpPr txBox="1"/>
          <p:nvPr>
            <p:custDataLst>
              <p:tags r:id="rId2"/>
            </p:custDataLst>
          </p:nvPr>
        </p:nvSpPr>
        <p:spPr>
          <a:xfrm>
            <a:off x="527685" y="874395"/>
            <a:ext cx="7977505" cy="4414520"/>
          </a:xfrm>
          <a:prstGeom prst="rect">
            <a:avLst/>
          </a:prstGeom>
        </p:spPr>
        <p:txBody>
          <a:bodyPr vert="horz" lIns="68580" tIns="34290" rIns="68580" bIns="34290" rtlCol="0"/>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FF0000"/>
                </a:solidFill>
                <a:effectLst/>
                <a:uLnTx/>
                <a:uFillTx/>
                <a:ea typeface="微软雅黑" panose="020B0503020204020204" pitchFamily="34" charset="-122"/>
                <a:sym typeface="+mn-ea"/>
              </a:rPr>
              <a:t>1</a:t>
            </a:r>
            <a:r>
              <a:rPr sz="1800" b="1" noProof="0">
                <a:ln>
                  <a:noFill/>
                </a:ln>
                <a:solidFill>
                  <a:srgbClr val="FF0000"/>
                </a:solidFill>
                <a:effectLst/>
                <a:uLnTx/>
                <a:uFillTx/>
                <a:ea typeface="微软雅黑" panose="020B0503020204020204" pitchFamily="34" charset="-122"/>
                <a:sym typeface="+mn-ea"/>
              </a:rPr>
              <a:t>、相似度查询（整体、摘要、立项依据、研究内容、研究目标等）</a:t>
            </a:r>
            <a:endParaRPr kumimoji="0" lang="en-US" altLang="zh-CN" sz="1800" b="1" i="0" u="none" strike="noStrike" kern="1200" cap="none" spc="0" normalizeH="0" baseline="0" noProof="0" dirty="0" smtClean="0">
              <a:ln>
                <a:noFill/>
              </a:ln>
              <a:solidFill>
                <a:srgbClr val="FF0000"/>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chemeClr val="tx1"/>
                </a:solidFill>
                <a:effectLst/>
                <a:uLnTx/>
                <a:uFillTx/>
                <a:ea typeface="微软雅黑" panose="020B0503020204020204" pitchFamily="34" charset="-122"/>
                <a:sym typeface="+mn-ea"/>
              </a:rPr>
              <a:t>    </a:t>
            </a:r>
            <a:r>
              <a:rPr sz="1800" b="1" noProof="0">
                <a:ln>
                  <a:noFill/>
                </a:ln>
                <a:solidFill>
                  <a:srgbClr val="2D206F"/>
                </a:solidFill>
                <a:effectLst/>
                <a:uLnTx/>
                <a:uFillTx/>
                <a:ea typeface="微软雅黑" panose="020B0503020204020204" pitchFamily="34" charset="-122"/>
                <a:sym typeface="+mn-ea"/>
              </a:rPr>
              <a:t>当年申请项目之间的相似度查询；</a:t>
            </a:r>
            <a:endParaRPr kumimoji="0" lang="en-US" altLang="zh-CN" sz="1800" b="1" i="0" u="none" strike="noStrike" kern="1200" cap="none" spc="0" normalizeH="0" baseline="0" noProof="0" dirty="0">
              <a:ln>
                <a:noFill/>
              </a:ln>
              <a:solidFill>
                <a:srgbClr val="2D206F"/>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2D206F"/>
                </a:solidFill>
                <a:effectLst/>
                <a:uLnTx/>
                <a:uFillTx/>
                <a:ea typeface="微软雅黑" panose="020B0503020204020204" pitchFamily="34" charset="-122"/>
                <a:sym typeface="+mn-ea"/>
              </a:rPr>
              <a:t>    </a:t>
            </a:r>
            <a:r>
              <a:rPr sz="1800" b="1" noProof="0">
                <a:ln>
                  <a:noFill/>
                </a:ln>
                <a:solidFill>
                  <a:srgbClr val="2D206F"/>
                </a:solidFill>
                <a:effectLst/>
                <a:uLnTx/>
                <a:uFillTx/>
                <a:ea typeface="微软雅黑" panose="020B0503020204020204" pitchFamily="34" charset="-122"/>
                <a:sym typeface="+mn-ea"/>
              </a:rPr>
              <a:t>当年申请项目与往年资助项目之间的相似度查询；</a:t>
            </a:r>
            <a:endParaRPr kumimoji="0" lang="en-US" altLang="zh-CN" sz="1800" b="1" i="0" u="none" strike="noStrike" kern="1200" cap="none" spc="0" normalizeH="0" baseline="0" noProof="0" dirty="0">
              <a:ln>
                <a:noFill/>
              </a:ln>
              <a:solidFill>
                <a:srgbClr val="2D206F"/>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2D206F"/>
                </a:solidFill>
                <a:effectLst/>
                <a:uLnTx/>
                <a:uFillTx/>
                <a:ea typeface="微软雅黑" panose="020B0503020204020204" pitchFamily="34" charset="-122"/>
                <a:sym typeface="+mn-ea"/>
              </a:rPr>
              <a:t>    </a:t>
            </a:r>
            <a:r>
              <a:rPr sz="1800" b="1" noProof="0">
                <a:ln>
                  <a:noFill/>
                </a:ln>
                <a:solidFill>
                  <a:srgbClr val="2D206F"/>
                </a:solidFill>
                <a:effectLst/>
                <a:uLnTx/>
                <a:uFillTx/>
                <a:ea typeface="微软雅黑" panose="020B0503020204020204" pitchFamily="34" charset="-122"/>
                <a:sym typeface="+mn-ea"/>
              </a:rPr>
              <a:t>当年申请项目与近三年申请项目之间的查询。 </a:t>
            </a:r>
            <a:endParaRPr kumimoji="0" lang="en-US" altLang="zh-CN" sz="1800" b="1" i="0" u="none" strike="noStrike" kern="1200" cap="none" spc="0" normalizeH="0" baseline="0" noProof="0" dirty="0">
              <a:ln>
                <a:noFill/>
              </a:ln>
              <a:solidFill>
                <a:srgbClr val="2D206F"/>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sz="1800" b="1" noProof="0">
                <a:ln>
                  <a:noFill/>
                </a:ln>
                <a:solidFill>
                  <a:srgbClr val="0070C0"/>
                </a:solidFill>
                <a:effectLst/>
                <a:uLnTx/>
                <a:uFillTx/>
                <a:ea typeface="微软雅黑" panose="020B0503020204020204" pitchFamily="34" charset="-122"/>
                <a:sym typeface="+mn-ea"/>
              </a:rPr>
              <a:t>    科学部对相似度高的项目甄别后，将不予推荐或做标注。</a:t>
            </a:r>
            <a:endParaRPr kumimoji="0" lang="en-US" altLang="zh-CN" sz="1800" b="1" i="0" u="none" strike="noStrike" kern="1200" cap="none" spc="0" normalizeH="0" baseline="0" noProof="0" dirty="0" smtClean="0">
              <a:ln>
                <a:noFill/>
              </a:ln>
              <a:solidFill>
                <a:srgbClr val="FF0000"/>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FF0000"/>
                </a:solidFill>
                <a:effectLst/>
                <a:uLnTx/>
                <a:uFillTx/>
                <a:ea typeface="微软雅黑" panose="020B0503020204020204" pitchFamily="34" charset="-122"/>
                <a:sym typeface="+mn-ea"/>
              </a:rPr>
              <a:t>2</a:t>
            </a:r>
            <a:r>
              <a:rPr sz="1800" b="1" noProof="0">
                <a:ln>
                  <a:noFill/>
                </a:ln>
                <a:solidFill>
                  <a:srgbClr val="FF0000"/>
                </a:solidFill>
                <a:effectLst/>
                <a:uLnTx/>
                <a:uFillTx/>
                <a:ea typeface="微软雅黑" panose="020B0503020204020204" pitchFamily="34" charset="-122"/>
                <a:sym typeface="+mn-ea"/>
              </a:rPr>
              <a:t>、发表论文信息</a:t>
            </a:r>
            <a:endParaRPr kumimoji="0" lang="en-US" altLang="zh-CN" sz="1800" b="1" i="0" u="none" strike="noStrike" kern="1200" cap="none" spc="0" normalizeH="0" baseline="0" noProof="0" dirty="0" smtClean="0">
              <a:ln>
                <a:noFill/>
              </a:ln>
              <a:solidFill>
                <a:srgbClr val="FF0000"/>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2D206F"/>
                </a:solidFill>
                <a:effectLst/>
                <a:uLnTx/>
                <a:uFillTx/>
                <a:ea typeface="微软雅黑" panose="020B0503020204020204" pitchFamily="34" charset="-122"/>
                <a:sym typeface="+mn-ea"/>
              </a:rPr>
              <a:t>    </a:t>
            </a:r>
            <a:r>
              <a:rPr sz="1800" b="1" noProof="0">
                <a:ln>
                  <a:noFill/>
                </a:ln>
                <a:solidFill>
                  <a:srgbClr val="2D206F"/>
                </a:solidFill>
                <a:effectLst/>
                <a:uLnTx/>
                <a:uFillTx/>
                <a:ea typeface="微软雅黑" panose="020B0503020204020204" pitchFamily="34" charset="-122"/>
                <a:sym typeface="+mn-ea"/>
              </a:rPr>
              <a:t>刊物</a:t>
            </a:r>
            <a:r>
              <a:rPr lang="en-US" altLang="zh-CN" sz="1800" b="1" noProof="0">
                <a:ln>
                  <a:noFill/>
                </a:ln>
                <a:solidFill>
                  <a:srgbClr val="2D206F"/>
                </a:solidFill>
                <a:effectLst/>
                <a:uLnTx/>
                <a:uFillTx/>
                <a:ea typeface="微软雅黑" panose="020B0503020204020204" pitchFamily="34" charset="-122"/>
                <a:sym typeface="+mn-ea"/>
              </a:rPr>
              <a:t>/</a:t>
            </a:r>
            <a:r>
              <a:rPr sz="1800" b="1" noProof="0">
                <a:ln>
                  <a:noFill/>
                </a:ln>
                <a:solidFill>
                  <a:srgbClr val="2D206F"/>
                </a:solidFill>
                <a:effectLst/>
                <a:uLnTx/>
                <a:uFillTx/>
                <a:ea typeface="微软雅黑" panose="020B0503020204020204" pitchFamily="34" charset="-122"/>
                <a:sym typeface="+mn-ea"/>
              </a:rPr>
              <a:t>作者及排序</a:t>
            </a:r>
            <a:r>
              <a:rPr lang="en-US" altLang="zh-CN" sz="1800" b="1" noProof="0">
                <a:ln>
                  <a:noFill/>
                </a:ln>
                <a:solidFill>
                  <a:srgbClr val="2D206F"/>
                </a:solidFill>
                <a:effectLst/>
                <a:uLnTx/>
                <a:uFillTx/>
                <a:ea typeface="微软雅黑" panose="020B0503020204020204" pitchFamily="34" charset="-122"/>
                <a:sym typeface="+mn-ea"/>
              </a:rPr>
              <a:t>/</a:t>
            </a:r>
            <a:r>
              <a:rPr sz="1800" b="1" noProof="0">
                <a:ln>
                  <a:noFill/>
                </a:ln>
                <a:solidFill>
                  <a:srgbClr val="2D206F"/>
                </a:solidFill>
                <a:effectLst/>
                <a:uLnTx/>
                <a:uFillTx/>
                <a:ea typeface="微软雅黑" panose="020B0503020204020204" pitchFamily="34" charset="-122"/>
                <a:sym typeface="+mn-ea"/>
              </a:rPr>
              <a:t>共同第一或共同通讯的标注等</a:t>
            </a:r>
            <a:endParaRPr kumimoji="0" lang="en-US" altLang="zh-CN" sz="1800" b="1" i="0" u="none" strike="noStrike" kern="1200" cap="none" spc="0" normalizeH="0" baseline="0" noProof="0" dirty="0" smtClean="0">
              <a:ln>
                <a:noFill/>
              </a:ln>
              <a:solidFill>
                <a:srgbClr val="2D206F"/>
              </a:solidFill>
              <a:effectLst/>
              <a:uLnTx/>
              <a:uFillTx/>
              <a:ea typeface="微软雅黑" panose="020B0503020204020204" pitchFamily="34" charset="-122"/>
              <a:cs typeface="+mn-cs"/>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lang="en-US" altLang="zh-CN" sz="1800" b="1" noProof="0">
                <a:ln>
                  <a:noFill/>
                </a:ln>
                <a:solidFill>
                  <a:srgbClr val="2D206F"/>
                </a:solidFill>
                <a:effectLst/>
                <a:uLnTx/>
                <a:uFillTx/>
                <a:ea typeface="微软雅黑" panose="020B0503020204020204" pitchFamily="34" charset="-122"/>
                <a:sym typeface="+mn-ea"/>
              </a:rPr>
              <a:t>    </a:t>
            </a:r>
            <a:r>
              <a:rPr sz="1800" b="1" noProof="0">
                <a:ln>
                  <a:noFill/>
                </a:ln>
                <a:solidFill>
                  <a:srgbClr val="0070C0"/>
                </a:solidFill>
                <a:effectLst/>
                <a:uLnTx/>
                <a:uFillTx/>
                <a:ea typeface="微软雅黑" panose="020B0503020204020204" pitchFamily="34" charset="-122"/>
                <a:sym typeface="+mn-ea"/>
              </a:rPr>
              <a:t>存在故意提供不准确信息的情况。</a:t>
            </a:r>
            <a:endParaRPr sz="1800" b="1" noProof="0">
              <a:ln>
                <a:noFill/>
              </a:ln>
              <a:solidFill>
                <a:srgbClr val="0070C0"/>
              </a:solidFill>
              <a:effectLst/>
              <a:uLnTx/>
              <a:uFillTx/>
              <a:ea typeface="微软雅黑" panose="020B0503020204020204" pitchFamily="34" charset="-122"/>
              <a:sym typeface="+mn-ea"/>
            </a:endParaRPr>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sz="1800" b="1" noProof="0" smtClean="0">
                <a:ln>
                  <a:noFill/>
                </a:ln>
                <a:solidFill>
                  <a:srgbClr val="FF0000"/>
                </a:solidFill>
                <a:effectLst/>
                <a:uLnTx/>
                <a:uFillTx/>
                <a:ea typeface="微软雅黑" panose="020B0503020204020204" pitchFamily="34" charset="-122"/>
              </a:rPr>
              <a:t>3、个人信息</a:t>
            </a:r>
            <a:endParaRPr sz="1800" smtClean="0"/>
          </a:p>
          <a:p>
            <a:pPr marL="342900" marR="0" lvl="0" indent="-342900" algn="l" defTabSz="914400" rtl="0" eaLnBrk="0" fontAlgn="base" latinLnBrk="0" hangingPunct="0">
              <a:lnSpc>
                <a:spcPct val="130000"/>
              </a:lnSpc>
              <a:spcBef>
                <a:spcPts val="200"/>
              </a:spcBef>
              <a:spcAft>
                <a:spcPts val="200"/>
              </a:spcAft>
              <a:buClr>
                <a:srgbClr val="2D206F"/>
              </a:buClr>
              <a:buSzPct val="60000"/>
              <a:buFont typeface="Wingdings" panose="05000000000000000000" pitchFamily="2" charset="2"/>
              <a:buNone/>
              <a:defRPr/>
            </a:pPr>
            <a:r>
              <a:rPr sz="1800" smtClean="0"/>
              <a:t>     </a:t>
            </a:r>
            <a:r>
              <a:rPr sz="1800" b="1" noProof="0" smtClean="0">
                <a:ln>
                  <a:noFill/>
                </a:ln>
                <a:solidFill>
                  <a:srgbClr val="2D206F"/>
                </a:solidFill>
                <a:effectLst/>
                <a:uLnTx/>
                <a:uFillTx/>
                <a:ea typeface="微软雅黑" panose="020B0503020204020204" pitchFamily="34" charset="-122"/>
              </a:rPr>
              <a:t>身份信息/依托单位/教育信息及工作经历</a:t>
            </a:r>
            <a:endParaRPr sz="1800" b="1" noProof="0" smtClean="0">
              <a:ln>
                <a:noFill/>
              </a:ln>
              <a:solidFill>
                <a:srgbClr val="2D206F"/>
              </a:solidFill>
              <a:effectLst/>
              <a:uLnTx/>
              <a:uFillTx/>
              <a:ea typeface="微软雅黑" panose="020B0503020204020204" pitchFamily="34" charset="-122"/>
            </a:endParaRPr>
          </a:p>
        </p:txBody>
      </p:sp>
    </p:spTree>
    <p:custDataLst>
      <p:tags r:id="rId3"/>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400" smtClean="0">
                <a:sym typeface="+mn-ea"/>
              </a:rPr>
              <a:t>6</a:t>
            </a:r>
            <a:r>
              <a:rPr lang="zh-CN" altLang="en-US" sz="2400" smtClean="0">
                <a:sym typeface="+mn-ea"/>
              </a:rPr>
              <a:t>、工作进度安排</a:t>
            </a:r>
            <a:endParaRPr lang="zh-CN" altLang="en-US" sz="2400" smtClean="0">
              <a:sym typeface="+mn-ea"/>
            </a:endParaRPr>
          </a:p>
        </p:txBody>
      </p:sp>
      <p:sp>
        <p:nvSpPr>
          <p:cNvPr id="6" name="文本框 5"/>
          <p:cNvSpPr txBox="1"/>
          <p:nvPr>
            <p:custDataLst>
              <p:tags r:id="rId2"/>
            </p:custDataLst>
          </p:nvPr>
        </p:nvSpPr>
        <p:spPr>
          <a:xfrm>
            <a:off x="527685" y="874395"/>
            <a:ext cx="7977505" cy="4414520"/>
          </a:xfrm>
          <a:prstGeom prst="rect">
            <a:avLst/>
          </a:prstGeom>
        </p:spPr>
        <p:txBody>
          <a:bodyPr vert="horz" lIns="68580" tIns="34290" rIns="68580" bIns="34290" rtlCol="0"/>
          <a:lstStyle>
            <a:lvl1pPr marL="361950" indent="-361950" algn="just" defTabSz="685800">
              <a:lnSpc>
                <a:spcPct val="110000"/>
              </a:lnSpc>
              <a:spcBef>
                <a:spcPts val="1200"/>
              </a:spcBef>
              <a:spcAft>
                <a:spcPts val="0"/>
              </a:spcAft>
              <a:buClr>
                <a:schemeClr val="accent2"/>
              </a:buClr>
              <a:buSzPct val="50000"/>
              <a:buFont typeface="Wingdings 2" panose="05020102010507070707" pitchFamily="18" charset="2"/>
              <a:buChar char=""/>
              <a:defRPr lang="zh-CN" altLang="en-US" sz="2400" b="0" baseline="0" dirty="0" smtClean="0">
                <a:solidFill>
                  <a:schemeClr val="tx2"/>
                </a:solidFill>
              </a:defRPr>
            </a:lvl1pPr>
            <a:lvl2pPr marL="360045" indent="0" algn="just" defTabSz="685800">
              <a:spcBef>
                <a:spcPts val="0"/>
              </a:spcBef>
              <a:spcAft>
                <a:spcPts val="0"/>
              </a:spcAft>
              <a:buClrTx/>
              <a:buFont typeface="Arial" panose="020B0604020202020204" pitchFamily="34" charset="0"/>
              <a:buChar char="•"/>
              <a:defRPr sz="2000" b="0" baseline="0"/>
            </a:lvl2pPr>
            <a:lvl3pPr marL="857250" indent="-171450" defTabSz="685800">
              <a:lnSpc>
                <a:spcPct val="90000"/>
              </a:lnSpc>
              <a:spcBef>
                <a:spcPts val="375"/>
              </a:spcBef>
              <a:buFont typeface="Arial" panose="020B0604020202020204" pitchFamily="34" charset="0"/>
              <a:buChar char="•"/>
            </a:lvl3pPr>
            <a:lvl4pPr marL="1200150" indent="-171450" defTabSz="685800">
              <a:lnSpc>
                <a:spcPct val="90000"/>
              </a:lnSpc>
              <a:spcBef>
                <a:spcPts val="375"/>
              </a:spcBef>
              <a:buFont typeface="Arial" panose="020B0604020202020204" pitchFamily="34" charset="0"/>
              <a:buChar char="•"/>
            </a:lvl4pPr>
            <a:lvl5pPr marL="1543050" indent="-171450" defTabSz="685800">
              <a:lnSpc>
                <a:spcPct val="90000"/>
              </a:lnSpc>
              <a:spcBef>
                <a:spcPts val="375"/>
              </a:spcBef>
              <a:buFont typeface="Arial" panose="020B0604020202020204" pitchFamily="34" charset="0"/>
              <a:buChar char="•"/>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marL="635" indent="0">
              <a:lnSpc>
                <a:spcPct val="150000"/>
              </a:lnSpc>
              <a:spcBef>
                <a:spcPct val="0"/>
              </a:spcBef>
              <a:spcAft>
                <a:spcPct val="50000"/>
              </a:spcAft>
              <a:buClr>
                <a:schemeClr val="accent2"/>
              </a:buClr>
              <a:buSzTx/>
              <a:buSzPct val="60000"/>
              <a:buFont typeface="Wingdings 2" panose="05020102010507070707" pitchFamily="18" charset="2"/>
              <a:buNone/>
            </a:pPr>
            <a:r>
              <a:rPr sz="1800" smtClean="0"/>
              <a:t>Lorem ipsum dolor sit amet, consectetur adipisicing elit, sed do eiusmod tempor incididunt ut labore et dolore magna aliqua. Ut enim ad minim veniam, quis nostrud exercitation ullamco laboris nisi ut aliquip ex ea commodo consequat.</a:t>
            </a:r>
            <a:endParaRPr sz="1800" smtClean="0"/>
          </a:p>
        </p:txBody>
      </p:sp>
      <p:graphicFrame>
        <p:nvGraphicFramePr>
          <p:cNvPr id="4" name="表格 3"/>
          <p:cNvGraphicFramePr>
            <a:graphicFrameLocks noGrp="1"/>
          </p:cNvGraphicFramePr>
          <p:nvPr/>
        </p:nvGraphicFramePr>
        <p:xfrm>
          <a:off x="353060" y="772160"/>
          <a:ext cx="8484235" cy="4114800"/>
        </p:xfrm>
        <a:graphic>
          <a:graphicData uri="http://schemas.openxmlformats.org/drawingml/2006/table">
            <a:tbl>
              <a:tblPr firstRow="1" bandRow="1">
                <a:tableStyleId>{5C22544A-7EE6-4342-B048-85BDC9FD1C3A}</a:tableStyleId>
              </a:tblPr>
              <a:tblGrid>
                <a:gridCol w="2587625"/>
                <a:gridCol w="3610610"/>
                <a:gridCol w="2286000"/>
              </a:tblGrid>
              <a:tr h="274320">
                <a:tc>
                  <a:txBody>
                    <a:bodyPr/>
                    <a:p>
                      <a:pPr algn="ctr">
                        <a:buNone/>
                      </a:pPr>
                      <a:r>
                        <a:rPr lang="zh-CN" sz="1200" b="1">
                          <a:solidFill>
                            <a:srgbClr val="000000"/>
                          </a:solidFill>
                          <a:ea typeface="宋体" panose="02010600030101010101" pitchFamily="2" charset="-122"/>
                        </a:rPr>
                        <a:t>时间点</a:t>
                      </a:r>
                      <a:endParaRPr lang="zh-CN" sz="1200" b="1">
                        <a:solidFill>
                          <a:srgbClr val="000000"/>
                        </a:solidFill>
                        <a:ea typeface="宋体" panose="02010600030101010101" pitchFamily="2" charset="-122"/>
                      </a:endParaRPr>
                    </a:p>
                  </a:txBody>
                  <a:tcPr/>
                </a:tc>
                <a:tc>
                  <a:txBody>
                    <a:bodyPr/>
                    <a:p>
                      <a:pPr algn="ctr">
                        <a:buNone/>
                      </a:pPr>
                      <a:r>
                        <a:rPr lang="zh-CN" sz="1200" b="1">
                          <a:solidFill>
                            <a:srgbClr val="000000"/>
                          </a:solidFill>
                          <a:ea typeface="宋体" panose="02010600030101010101" pitchFamily="2" charset="-122"/>
                        </a:rPr>
                        <a:t>活动</a:t>
                      </a:r>
                      <a:endParaRPr lang="zh-CN" sz="1200" b="1">
                        <a:solidFill>
                          <a:srgbClr val="000000"/>
                        </a:solidFill>
                        <a:ea typeface="宋体" panose="02010600030101010101" pitchFamily="2" charset="-122"/>
                      </a:endParaRPr>
                    </a:p>
                  </a:txBody>
                  <a:tcPr/>
                </a:tc>
                <a:tc>
                  <a:txBody>
                    <a:bodyPr/>
                    <a:p>
                      <a:pPr algn="ctr">
                        <a:buNone/>
                      </a:pPr>
                      <a:r>
                        <a:rPr lang="zh-CN" sz="1200" b="1">
                          <a:solidFill>
                            <a:srgbClr val="000000"/>
                          </a:solidFill>
                          <a:ea typeface="宋体" panose="02010600030101010101" pitchFamily="2" charset="-122"/>
                        </a:rPr>
                        <a:t>地点</a:t>
                      </a:r>
                      <a:endParaRPr lang="zh-CN" sz="1200" b="1">
                        <a:solidFill>
                          <a:srgbClr val="000000"/>
                        </a:solidFill>
                        <a:ea typeface="宋体" panose="02010600030101010101" pitchFamily="2" charset="-122"/>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2017/1/13 12:00-14:00</a:t>
                      </a:r>
                      <a:endParaRPr lang="en-US"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en-US" altLang="zh-CN" sz="1200" b="1" noProof="0">
                          <a:ln>
                            <a:noFill/>
                          </a:ln>
                          <a:uLnTx/>
                          <a:uFillTx/>
                          <a:latin typeface="宋体" panose="02010600030101010101" pitchFamily="2" charset="-122"/>
                          <a:ea typeface="宋体" panose="02010600030101010101" pitchFamily="2" charset="-122"/>
                          <a:sym typeface="+mn-ea"/>
                        </a:rPr>
                        <a:t>2017</a:t>
                      </a:r>
                      <a:r>
                        <a:rPr lang="zh-CN" sz="1200" b="1" noProof="0">
                          <a:ln>
                            <a:noFill/>
                          </a:ln>
                          <a:uLnTx/>
                          <a:uFillTx/>
                          <a:latin typeface="宋体" panose="02010600030101010101" pitchFamily="2" charset="-122"/>
                          <a:ea typeface="宋体" panose="02010600030101010101" pitchFamily="2" charset="-122"/>
                          <a:sym typeface="+mn-ea"/>
                        </a:rPr>
                        <a:t>北医三院</a:t>
                      </a:r>
                      <a:r>
                        <a:rPr lang="en-US" altLang="zh-CN" sz="1200" b="1" noProof="0">
                          <a:ln>
                            <a:noFill/>
                          </a:ln>
                          <a:uLnTx/>
                          <a:uFillTx/>
                          <a:latin typeface="宋体" panose="02010600030101010101" pitchFamily="2" charset="-122"/>
                          <a:ea typeface="宋体" panose="02010600030101010101" pitchFamily="2" charset="-122"/>
                          <a:sym typeface="+mn-ea"/>
                        </a:rPr>
                        <a:t>NSFC</a:t>
                      </a:r>
                      <a:r>
                        <a:rPr lang="zh-CN" altLang="en-US" sz="1200" b="1" noProof="0">
                          <a:ln>
                            <a:noFill/>
                          </a:ln>
                          <a:uLnTx/>
                          <a:uFillTx/>
                          <a:latin typeface="宋体" panose="02010600030101010101" pitchFamily="2" charset="-122"/>
                          <a:ea typeface="宋体" panose="02010600030101010101" pitchFamily="2" charset="-122"/>
                          <a:sym typeface="+mn-ea"/>
                        </a:rPr>
                        <a:t>布置会</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lgn="l">
                        <a:buNone/>
                      </a:pPr>
                      <a:r>
                        <a:rPr lang="zh-CN" sz="1200" b="1" noProof="0">
                          <a:ln>
                            <a:noFill/>
                          </a:ln>
                          <a:uLnTx/>
                          <a:uFillTx/>
                          <a:latin typeface="宋体" panose="02010600030101010101" pitchFamily="2" charset="-122"/>
                          <a:ea typeface="宋体" panose="02010600030101010101" pitchFamily="2" charset="-122"/>
                        </a:rPr>
                        <a:t>科研楼1层125</a:t>
                      </a:r>
                      <a:endParaRPr lang="zh-CN" sz="1200" b="1" noProof="0">
                        <a:ln>
                          <a:noFill/>
                        </a:ln>
                        <a:uLnTx/>
                        <a:uFillTx/>
                        <a:latin typeface="宋体" panose="02010600030101010101" pitchFamily="2" charset="-122"/>
                        <a:ea typeface="宋体" panose="02010600030101010101" pitchFamily="2" charset="-122"/>
                      </a:endParaRPr>
                    </a:p>
                  </a:txBody>
                  <a:tcPr/>
                </a:tc>
              </a:tr>
              <a:tr h="274320">
                <a:tc>
                  <a:txBody>
                    <a:bodyPr/>
                    <a:p>
                      <a:pPr>
                        <a:buNone/>
                      </a:pPr>
                      <a:r>
                        <a:rPr lang="en-US" altLang="en-US" sz="1200" b="1" noProof="0">
                          <a:ln>
                            <a:noFill/>
                          </a:ln>
                          <a:uLnTx/>
                          <a:uFillTx/>
                          <a:latin typeface="宋体" panose="02010600030101010101" pitchFamily="2" charset="-122"/>
                          <a:ea typeface="宋体" panose="02010600030101010101" pitchFamily="2" charset="-122"/>
                          <a:sym typeface="+mn-ea"/>
                        </a:rPr>
                        <a:t>2017/1/15</a:t>
                      </a:r>
                      <a:endParaRPr lang="en-US"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在线申报通道开启，可在线查询指南</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基金委</a:t>
                      </a:r>
                      <a:r>
                        <a:rPr lang="en-US" altLang="zh-CN" sz="1200" b="1" noProof="0">
                          <a:ln>
                            <a:noFill/>
                          </a:ln>
                          <a:uLnTx/>
                          <a:uFillTx/>
                          <a:latin typeface="宋体" panose="02010600030101010101" pitchFamily="2" charset="-122"/>
                          <a:ea typeface="宋体" panose="02010600030101010101" pitchFamily="2" charset="-122"/>
                          <a:sym typeface="+mn-ea"/>
                        </a:rPr>
                        <a:t>ISIS</a:t>
                      </a:r>
                      <a:r>
                        <a:rPr lang="zh-CN" altLang="en-US" sz="1200" b="1" noProof="0">
                          <a:ln>
                            <a:noFill/>
                          </a:ln>
                          <a:uLnTx/>
                          <a:uFillTx/>
                          <a:latin typeface="宋体" panose="02010600030101010101" pitchFamily="2" charset="-122"/>
                          <a:ea typeface="宋体" panose="02010600030101010101" pitchFamily="2" charset="-122"/>
                          <a:sym typeface="+mn-ea"/>
                        </a:rPr>
                        <a:t>系统，在线</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2017/1/18 </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正式申报通知挂网</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三院</a:t>
                      </a:r>
                      <a:r>
                        <a:rPr lang="en-US" altLang="zh-CN" sz="1200" b="1" noProof="0">
                          <a:ln>
                            <a:noFill/>
                          </a:ln>
                          <a:uLnTx/>
                          <a:uFillTx/>
                          <a:latin typeface="宋体" panose="02010600030101010101" pitchFamily="2" charset="-122"/>
                          <a:ea typeface="宋体" panose="02010600030101010101" pitchFamily="2" charset="-122"/>
                          <a:sym typeface="+mn-ea"/>
                        </a:rPr>
                        <a:t>-</a:t>
                      </a:r>
                      <a:r>
                        <a:rPr lang="zh-CN" altLang="en-US" sz="1200" b="1" noProof="0">
                          <a:ln>
                            <a:noFill/>
                          </a:ln>
                          <a:uLnTx/>
                          <a:uFillTx/>
                          <a:latin typeface="宋体" panose="02010600030101010101" pitchFamily="2" charset="-122"/>
                          <a:ea typeface="宋体" panose="02010600030101010101" pitchFamily="2" charset="-122"/>
                          <a:sym typeface="+mn-ea"/>
                        </a:rPr>
                        <a:t>科研处</a:t>
                      </a:r>
                      <a:r>
                        <a:rPr lang="en-US" altLang="zh-CN" sz="1200" b="1" noProof="0">
                          <a:ln>
                            <a:noFill/>
                          </a:ln>
                          <a:uLnTx/>
                          <a:uFillTx/>
                          <a:latin typeface="宋体" panose="02010600030101010101" pitchFamily="2" charset="-122"/>
                          <a:ea typeface="宋体" panose="02010600030101010101" pitchFamily="2" charset="-122"/>
                          <a:sym typeface="+mn-ea"/>
                        </a:rPr>
                        <a:t>-</a:t>
                      </a:r>
                      <a:r>
                        <a:rPr lang="zh-CN" altLang="en-US" sz="1200" b="1" noProof="0">
                          <a:ln>
                            <a:noFill/>
                          </a:ln>
                          <a:uLnTx/>
                          <a:uFillTx/>
                          <a:latin typeface="宋体" panose="02010600030101010101" pitchFamily="2" charset="-122"/>
                          <a:ea typeface="宋体" panose="02010600030101010101" pitchFamily="2" charset="-122"/>
                          <a:sym typeface="+mn-ea"/>
                        </a:rPr>
                        <a:t>科研快讯 在线</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2017/1/18 14:00-17:00</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en-US" altLang="zh-CN" sz="1200" b="1" noProof="0">
                          <a:ln>
                            <a:noFill/>
                          </a:ln>
                          <a:uLnTx/>
                          <a:uFillTx/>
                          <a:latin typeface="宋体" panose="02010600030101010101" pitchFamily="2" charset="-122"/>
                          <a:ea typeface="宋体" panose="02010600030101010101" pitchFamily="2" charset="-122"/>
                          <a:sym typeface="+mn-ea"/>
                        </a:rPr>
                        <a:t>NSFC</a:t>
                      </a:r>
                      <a:r>
                        <a:rPr lang="zh-CN" altLang="en-US" sz="1200" b="1" noProof="0">
                          <a:ln>
                            <a:noFill/>
                          </a:ln>
                          <a:uLnTx/>
                          <a:uFillTx/>
                          <a:latin typeface="宋体" panose="02010600030101010101" pitchFamily="2" charset="-122"/>
                          <a:ea typeface="宋体" panose="02010600030101010101" pitchFamily="2" charset="-122"/>
                          <a:sym typeface="+mn-ea"/>
                        </a:rPr>
                        <a:t>在京医学专家座谈会</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基金委中德中心</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2017/1/16-2017/1/20</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第一轮院内辅导</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函审</a:t>
                      </a:r>
                      <a:endParaRPr 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altLang="en-US" sz="1200" b="1" noProof="0">
                          <a:ln>
                            <a:noFill/>
                          </a:ln>
                          <a:uLnTx/>
                          <a:uFillTx/>
                          <a:latin typeface="宋体" panose="02010600030101010101" pitchFamily="2" charset="-122"/>
                          <a:ea typeface="宋体" panose="02010600030101010101" pitchFamily="2" charset="-122"/>
                          <a:sym typeface="+mn-ea"/>
                        </a:rPr>
                        <a:t>2017/1/19 17:30</a:t>
                      </a:r>
                      <a:endParaRPr lang="en-US" alt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杰青交流会</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科研楼</a:t>
                      </a:r>
                      <a:r>
                        <a:rPr lang="en-US" altLang="zh-CN" sz="1200" b="1" noProof="0">
                          <a:ln>
                            <a:noFill/>
                          </a:ln>
                          <a:uLnTx/>
                          <a:uFillTx/>
                          <a:latin typeface="宋体" panose="02010600030101010101" pitchFamily="2" charset="-122"/>
                          <a:ea typeface="宋体" panose="02010600030101010101" pitchFamily="2" charset="-122"/>
                          <a:sym typeface="+mn-ea"/>
                        </a:rPr>
                        <a:t>417</a:t>
                      </a:r>
                      <a:endParaRPr lang="en-US" alt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altLang="en-US" sz="1200" b="1" noProof="0">
                          <a:ln>
                            <a:noFill/>
                          </a:ln>
                          <a:uLnTx/>
                          <a:uFillTx/>
                          <a:latin typeface="宋体" panose="02010600030101010101" pitchFamily="2" charset="-122"/>
                          <a:ea typeface="宋体" panose="02010600030101010101" pitchFamily="2" charset="-122"/>
                          <a:sym typeface="+mn-ea"/>
                        </a:rPr>
                        <a:t>2017/2/6</a:t>
                      </a:r>
                      <a:endParaRPr lang="en-US"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发布在线填写指导、形式自查表</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三院</a:t>
                      </a:r>
                      <a:r>
                        <a:rPr lang="en-US" altLang="zh-CN" sz="1200" b="1" noProof="0">
                          <a:ln>
                            <a:noFill/>
                          </a:ln>
                          <a:uLnTx/>
                          <a:uFillTx/>
                          <a:latin typeface="宋体" panose="02010600030101010101" pitchFamily="2" charset="-122"/>
                          <a:ea typeface="宋体" panose="02010600030101010101" pitchFamily="2" charset="-122"/>
                          <a:sym typeface="+mn-ea"/>
                        </a:rPr>
                        <a:t>-</a:t>
                      </a:r>
                      <a:r>
                        <a:rPr lang="zh-CN" altLang="en-US" sz="1200" b="1" noProof="0">
                          <a:ln>
                            <a:noFill/>
                          </a:ln>
                          <a:uLnTx/>
                          <a:uFillTx/>
                          <a:latin typeface="宋体" panose="02010600030101010101" pitchFamily="2" charset="-122"/>
                          <a:ea typeface="宋体" panose="02010600030101010101" pitchFamily="2" charset="-122"/>
                          <a:sym typeface="+mn-ea"/>
                        </a:rPr>
                        <a:t>科研处</a:t>
                      </a:r>
                      <a:r>
                        <a:rPr lang="en-US" altLang="zh-CN" sz="1200" b="1" noProof="0">
                          <a:ln>
                            <a:noFill/>
                          </a:ln>
                          <a:uLnTx/>
                          <a:uFillTx/>
                          <a:latin typeface="宋体" panose="02010600030101010101" pitchFamily="2" charset="-122"/>
                          <a:ea typeface="宋体" panose="02010600030101010101" pitchFamily="2" charset="-122"/>
                          <a:sym typeface="+mn-ea"/>
                        </a:rPr>
                        <a:t>-</a:t>
                      </a:r>
                      <a:r>
                        <a:rPr lang="zh-CN" altLang="en-US" sz="1200" b="1" noProof="0">
                          <a:ln>
                            <a:noFill/>
                          </a:ln>
                          <a:uLnTx/>
                          <a:uFillTx/>
                          <a:latin typeface="宋体" panose="02010600030101010101" pitchFamily="2" charset="-122"/>
                          <a:ea typeface="宋体" panose="02010600030101010101" pitchFamily="2" charset="-122"/>
                          <a:sym typeface="+mn-ea"/>
                        </a:rPr>
                        <a:t>科研快讯 在线</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sz="1200" b="1" noProof="0">
                          <a:ln>
                            <a:noFill/>
                          </a:ln>
                          <a:uLnTx/>
                          <a:uFillTx/>
                          <a:latin typeface="宋体" panose="02010600030101010101" pitchFamily="2" charset="-122"/>
                          <a:ea typeface="宋体" panose="02010600030101010101" pitchFamily="2" charset="-122"/>
                          <a:sym typeface="+mn-ea"/>
                        </a:rPr>
                        <a:t>201</a:t>
                      </a:r>
                      <a:r>
                        <a:rPr lang="en-US" sz="1200" b="1" noProof="0">
                          <a:ln>
                            <a:noFill/>
                          </a:ln>
                          <a:uLnTx/>
                          <a:uFillTx/>
                          <a:latin typeface="宋体" panose="02010600030101010101" pitchFamily="2" charset="-122"/>
                          <a:ea typeface="宋体" panose="02010600030101010101" pitchFamily="2" charset="-122"/>
                          <a:sym typeface="+mn-ea"/>
                        </a:rPr>
                        <a:t>7/</a:t>
                      </a:r>
                      <a:r>
                        <a:rPr sz="1200" b="1" noProof="0">
                          <a:ln>
                            <a:noFill/>
                          </a:ln>
                          <a:uLnTx/>
                          <a:uFillTx/>
                          <a:latin typeface="宋体" panose="02010600030101010101" pitchFamily="2" charset="-122"/>
                          <a:ea typeface="宋体" panose="02010600030101010101" pitchFamily="2" charset="-122"/>
                          <a:sym typeface="+mn-ea"/>
                        </a:rPr>
                        <a:t>2</a:t>
                      </a:r>
                      <a:r>
                        <a:rPr lang="en-US" sz="1200" b="1" noProof="0">
                          <a:ln>
                            <a:noFill/>
                          </a:ln>
                          <a:uLnTx/>
                          <a:uFillTx/>
                          <a:latin typeface="宋体" panose="02010600030101010101" pitchFamily="2" charset="-122"/>
                          <a:ea typeface="宋体" panose="02010600030101010101" pitchFamily="2" charset="-122"/>
                          <a:sym typeface="+mn-ea"/>
                        </a:rPr>
                        <a:t>/10</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sz="1200" b="1" noProof="0">
                          <a:ln>
                            <a:noFill/>
                          </a:ln>
                          <a:uLnTx/>
                          <a:uFillTx/>
                          <a:latin typeface="宋体" panose="02010600030101010101" pitchFamily="2" charset="-122"/>
                          <a:ea typeface="宋体" panose="02010600030101010101" pitchFamily="2" charset="-122"/>
                          <a:sym typeface="+mn-ea"/>
                        </a:rPr>
                        <a:t>伦理申报截止</a:t>
                      </a:r>
                      <a:endParaRPr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材料递交地点：行政楼504</a:t>
                      </a:r>
                      <a:endParaRPr 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altLang="en-US" sz="1200" b="1" noProof="0">
                          <a:ln>
                            <a:noFill/>
                          </a:ln>
                          <a:uLnTx/>
                          <a:uFillTx/>
                          <a:latin typeface="宋体" panose="02010600030101010101" pitchFamily="2" charset="-122"/>
                          <a:ea typeface="宋体" panose="02010600030101010101" pitchFamily="2" charset="-122"/>
                          <a:sym typeface="+mn-ea"/>
                        </a:rPr>
                        <a:t>2017/2/16</a:t>
                      </a:r>
                      <a:endParaRPr lang="en-US"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赵明辉讲座</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科学报告厅</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2017/2/13-2017/2/17</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sz="1200" b="1" noProof="0">
                          <a:ln>
                            <a:noFill/>
                          </a:ln>
                          <a:uLnTx/>
                          <a:uFillTx/>
                          <a:latin typeface="宋体" panose="02010600030101010101" pitchFamily="2" charset="-122"/>
                          <a:ea typeface="宋体" panose="02010600030101010101" pitchFamily="2" charset="-122"/>
                          <a:sym typeface="+mn-ea"/>
                        </a:rPr>
                        <a:t>第二轮院内辅导 </a:t>
                      </a:r>
                      <a:endParaRPr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待定</a:t>
                      </a:r>
                      <a:endParaRPr 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2016/2/21,22</a:t>
                      </a:r>
                      <a:endParaRPr lang="zh-CN" alt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领取伦理批件  </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行政楼504</a:t>
                      </a:r>
                      <a:endParaRPr lang="zh-CN" sz="1200" b="1" noProof="0">
                        <a:ln>
                          <a:noFill/>
                        </a:ln>
                        <a:uLnTx/>
                        <a:uFillTx/>
                        <a:latin typeface="宋体" panose="02010600030101010101" pitchFamily="2" charset="-122"/>
                        <a:ea typeface="宋体" panose="02010600030101010101" pitchFamily="2" charset="-122"/>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2016/2/27-28 </a:t>
                      </a:r>
                      <a:r>
                        <a:rPr lang="zh-CN" altLang="en-US" sz="1200" b="1" noProof="0">
                          <a:ln>
                            <a:noFill/>
                          </a:ln>
                          <a:uLnTx/>
                          <a:uFillTx/>
                          <a:latin typeface="宋体" panose="02010600030101010101" pitchFamily="2" charset="-122"/>
                          <a:ea typeface="宋体" panose="02010600030101010101" pitchFamily="2" charset="-122"/>
                          <a:sym typeface="+mn-ea"/>
                        </a:rPr>
                        <a:t>全天</a:t>
                      </a:r>
                      <a:r>
                        <a:rPr lang="en-US" sz="1200" b="1" noProof="0">
                          <a:ln>
                            <a:noFill/>
                          </a:ln>
                          <a:uLnTx/>
                          <a:uFillTx/>
                          <a:latin typeface="宋体" panose="02010600030101010101" pitchFamily="2" charset="-122"/>
                          <a:ea typeface="宋体" panose="02010600030101010101" pitchFamily="2" charset="-122"/>
                          <a:sym typeface="+mn-ea"/>
                        </a:rPr>
                        <a:t> </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形式审查</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科研楼</a:t>
                      </a:r>
                      <a:r>
                        <a:rPr lang="en-US" altLang="zh-CN" sz="1200" b="1" noProof="0">
                          <a:ln>
                            <a:noFill/>
                          </a:ln>
                          <a:uLnTx/>
                          <a:uFillTx/>
                          <a:latin typeface="宋体" panose="02010600030101010101" pitchFamily="2" charset="-122"/>
                          <a:ea typeface="宋体" panose="02010600030101010101" pitchFamily="2" charset="-122"/>
                          <a:sym typeface="+mn-ea"/>
                        </a:rPr>
                        <a:t>417</a:t>
                      </a:r>
                      <a:endParaRPr lang="en-US" alt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2016/3/3</a:t>
                      </a:r>
                      <a:endParaRPr lang="en-US"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网报截止</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基金委</a:t>
                      </a:r>
                      <a:r>
                        <a:rPr lang="en-US" altLang="zh-CN" sz="1200" b="1" noProof="0">
                          <a:ln>
                            <a:noFill/>
                          </a:ln>
                          <a:uLnTx/>
                          <a:uFillTx/>
                          <a:latin typeface="宋体" panose="02010600030101010101" pitchFamily="2" charset="-122"/>
                          <a:ea typeface="宋体" panose="02010600030101010101" pitchFamily="2" charset="-122"/>
                          <a:sym typeface="+mn-ea"/>
                        </a:rPr>
                        <a:t>ISIS</a:t>
                      </a:r>
                      <a:r>
                        <a:rPr lang="zh-CN" altLang="en-US" sz="1200" b="1" noProof="0">
                          <a:ln>
                            <a:noFill/>
                          </a:ln>
                          <a:uLnTx/>
                          <a:uFillTx/>
                          <a:latin typeface="宋体" panose="02010600030101010101" pitchFamily="2" charset="-122"/>
                          <a:ea typeface="宋体" panose="02010600030101010101" pitchFamily="2" charset="-122"/>
                          <a:sym typeface="+mn-ea"/>
                        </a:rPr>
                        <a:t>系统，在线</a:t>
                      </a:r>
                      <a:endParaRPr lang="en-US" altLang="zh-CN" sz="1200" b="1" noProof="0">
                        <a:ln>
                          <a:noFill/>
                        </a:ln>
                        <a:uLnTx/>
                        <a:uFillTx/>
                        <a:latin typeface="宋体" panose="02010600030101010101" pitchFamily="2" charset="-122"/>
                        <a:ea typeface="宋体" panose="02010600030101010101" pitchFamily="2" charset="-122"/>
                        <a:sym typeface="+mn-ea"/>
                      </a:endParaRPr>
                    </a:p>
                  </a:txBody>
                  <a:tcPr/>
                </a:tc>
              </a:tr>
              <a:tr h="274320">
                <a:tc>
                  <a:txBody>
                    <a:bodyPr/>
                    <a:p>
                      <a:pPr>
                        <a:buNone/>
                      </a:pPr>
                      <a:r>
                        <a:rPr lang="en-US" sz="1200" b="1" noProof="0">
                          <a:ln>
                            <a:noFill/>
                          </a:ln>
                          <a:uLnTx/>
                          <a:uFillTx/>
                          <a:latin typeface="宋体" panose="02010600030101010101" pitchFamily="2" charset="-122"/>
                          <a:ea typeface="宋体" panose="02010600030101010101" pitchFamily="2" charset="-122"/>
                          <a:sym typeface="+mn-ea"/>
                        </a:rPr>
                        <a:t>2016/3/7 12</a:t>
                      </a:r>
                      <a:r>
                        <a:rPr lang="en-US" altLang="zh-CN" sz="1200" b="1" noProof="0">
                          <a:ln>
                            <a:noFill/>
                          </a:ln>
                          <a:uLnTx/>
                          <a:uFillTx/>
                          <a:latin typeface="宋体" panose="02010600030101010101" pitchFamily="2" charset="-122"/>
                          <a:ea typeface="宋体" panose="02010600030101010101" pitchFamily="2" charset="-122"/>
                          <a:sym typeface="+mn-ea"/>
                        </a:rPr>
                        <a:t>:00</a:t>
                      </a:r>
                      <a:endParaRPr lang="en-US" alt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sz="1200" b="1" noProof="0">
                          <a:ln>
                            <a:noFill/>
                          </a:ln>
                          <a:uLnTx/>
                          <a:uFillTx/>
                          <a:latin typeface="宋体" panose="02010600030101010101" pitchFamily="2" charset="-122"/>
                          <a:ea typeface="宋体" panose="02010600030101010101" pitchFamily="2" charset="-122"/>
                          <a:sym typeface="+mn-ea"/>
                        </a:rPr>
                        <a:t>提交纸质版材料，申报工作正式结束</a:t>
                      </a:r>
                      <a:endParaRPr lang="zh-CN" sz="1200" b="1" noProof="0">
                        <a:ln>
                          <a:noFill/>
                        </a:ln>
                        <a:uLnTx/>
                        <a:uFillTx/>
                        <a:latin typeface="宋体" panose="02010600030101010101" pitchFamily="2" charset="-122"/>
                        <a:ea typeface="宋体" panose="02010600030101010101" pitchFamily="2" charset="-122"/>
                        <a:sym typeface="+mn-ea"/>
                      </a:endParaRPr>
                    </a:p>
                  </a:txBody>
                  <a:tcPr/>
                </a:tc>
                <a:tc>
                  <a:txBody>
                    <a:bodyPr/>
                    <a:p>
                      <a:pPr>
                        <a:buNone/>
                      </a:pPr>
                      <a:r>
                        <a:rPr lang="zh-CN" altLang="en-US" sz="1200" b="1" noProof="0">
                          <a:ln>
                            <a:noFill/>
                          </a:ln>
                          <a:uLnTx/>
                          <a:uFillTx/>
                          <a:latin typeface="宋体" panose="02010600030101010101" pitchFamily="2" charset="-122"/>
                          <a:ea typeface="宋体" panose="02010600030101010101" pitchFamily="2" charset="-122"/>
                          <a:sym typeface="+mn-ea"/>
                        </a:rPr>
                        <a:t>科研楼</a:t>
                      </a:r>
                      <a:r>
                        <a:rPr lang="en-US" altLang="zh-CN" sz="1200" b="1" noProof="0">
                          <a:ln>
                            <a:noFill/>
                          </a:ln>
                          <a:uLnTx/>
                          <a:uFillTx/>
                          <a:latin typeface="宋体" panose="02010600030101010101" pitchFamily="2" charset="-122"/>
                          <a:ea typeface="宋体" panose="02010600030101010101" pitchFamily="2" charset="-122"/>
                          <a:sym typeface="+mn-ea"/>
                        </a:rPr>
                        <a:t>417</a:t>
                      </a:r>
                      <a:endParaRPr lang="zh-CN" altLang="zh-CN" sz="1200" b="1" noProof="0">
                        <a:ln>
                          <a:noFill/>
                        </a:ln>
                        <a:uLnTx/>
                        <a:uFillTx/>
                        <a:latin typeface="宋体" panose="02010600030101010101" pitchFamily="2" charset="-122"/>
                        <a:ea typeface="宋体" panose="02010600030101010101" pitchFamily="2" charset="-122"/>
                        <a:sym typeface="+mn-ea"/>
                      </a:endParaRPr>
                    </a:p>
                  </a:txBody>
                  <a:tcPr/>
                </a:tc>
              </a:tr>
            </a:tbl>
          </a:graphicData>
        </a:graphic>
      </p:graphicFrame>
    </p:spTree>
    <p:custDataLst>
      <p:tags r:id="rId3"/>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7</a:t>
            </a:r>
            <a:r>
              <a:rPr lang="zh-CN" altLang="en-US"/>
              <a:t>、第一轮院内辅导安排</a:t>
            </a:r>
            <a:endParaRPr lang="zh-CN" altLang="en-US"/>
          </a:p>
        </p:txBody>
      </p:sp>
      <p:sp>
        <p:nvSpPr>
          <p:cNvPr id="3" name="内容占位符 2"/>
          <p:cNvSpPr>
            <a:spLocks noGrp="1"/>
          </p:cNvSpPr>
          <p:nvPr>
            <p:ph idx="1"/>
          </p:nvPr>
        </p:nvSpPr>
        <p:spPr>
          <a:xfrm>
            <a:off x="577790" y="1002506"/>
            <a:ext cx="7866654" cy="3825107"/>
          </a:xfrm>
        </p:spPr>
        <p:txBody>
          <a:bodyPr>
            <a:normAutofit lnSpcReduction="10000"/>
          </a:bodyPr>
          <a:p>
            <a:r>
              <a:rPr lang="zh-CN" altLang="en-US" sz="2800"/>
              <a:t>即日起登录北医三院网站</a:t>
            </a:r>
            <a:r>
              <a:rPr lang="en-US" altLang="zh-CN" sz="2800"/>
              <a:t>-</a:t>
            </a:r>
            <a:r>
              <a:rPr sz="2800"/>
              <a:t>科研处</a:t>
            </a:r>
            <a:r>
              <a:rPr lang="en-US" altLang="zh-CN" sz="2800"/>
              <a:t>-</a:t>
            </a:r>
            <a:r>
              <a:rPr sz="2800"/>
              <a:t>科研快讯下载申请书模板，按照模板填写申请书。</a:t>
            </a:r>
            <a:endParaRPr sz="2800"/>
          </a:p>
          <a:p>
            <a:r>
              <a:rPr lang="en-US" altLang="zh-CN" sz="2800"/>
              <a:t>1/16-1/17 12:00 </a:t>
            </a:r>
            <a:r>
              <a:rPr sz="2800"/>
              <a:t>到科研处登记    选择专家  交电子版申请书</a:t>
            </a:r>
            <a:endParaRPr lang="en-US" altLang="zh-CN" sz="3200"/>
          </a:p>
          <a:p>
            <a:r>
              <a:rPr lang="en-US" altLang="zh-CN" sz="2800"/>
              <a:t>1/18-1/19 </a:t>
            </a:r>
            <a:r>
              <a:rPr sz="2800"/>
              <a:t>打包送审</a:t>
            </a:r>
            <a:endParaRPr sz="2800"/>
          </a:p>
          <a:p>
            <a:r>
              <a:rPr lang="en-US" altLang="zh-CN" sz="2800"/>
              <a:t>1/23</a:t>
            </a:r>
            <a:r>
              <a:rPr sz="2800"/>
              <a:t>日完成一轮评审</a:t>
            </a:r>
            <a:endParaRPr sz="2800"/>
          </a:p>
          <a:p>
            <a:endParaRPr lang="en-US" altLang="zh-CN"/>
          </a:p>
          <a:p>
            <a:pPr marL="635" indent="0">
              <a:buNone/>
            </a:pPr>
            <a:r>
              <a:rPr lang="en-US" altLang="zh-CN"/>
              <a:t>  </a:t>
            </a:r>
            <a:endParaRPr lang="en-US" altLang="zh-CN"/>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96670" y="3094990"/>
            <a:ext cx="8291830" cy="1552575"/>
          </a:xfrm>
        </p:spPr>
        <p:txBody>
          <a:bodyPr>
            <a:normAutofit/>
          </a:bodyPr>
          <a:lstStyle/>
          <a:p>
            <a:pPr algn="l"/>
            <a:r>
              <a:rPr lang="zh-CN" altLang="en-US" sz="3200" b="1" dirty="0">
                <a:latin typeface="黑体" panose="02010609060101010101" charset="-122"/>
                <a:ea typeface="黑体" panose="02010609060101010101" charset="-122"/>
                <a:sym typeface="+mn-ea"/>
              </a:rPr>
              <a:t>截止时间：</a:t>
            </a:r>
            <a:br>
              <a:rPr lang="en-US" altLang="zh-CN" sz="3200" b="1" dirty="0">
                <a:latin typeface="黑体" panose="02010609060101010101" charset="-122"/>
                <a:ea typeface="黑体" panose="02010609060101010101" charset="-122"/>
              </a:rPr>
            </a:br>
            <a:r>
              <a:rPr lang="en-US" altLang="zh-CN" sz="3200" b="1" dirty="0">
                <a:latin typeface="黑体" panose="02010609060101010101" charset="-122"/>
                <a:ea typeface="黑体" panose="02010609060101010101" charset="-122"/>
                <a:sym typeface="+mn-ea"/>
              </a:rPr>
              <a:t>2017</a:t>
            </a:r>
            <a:r>
              <a:rPr lang="zh-CN" altLang="en-US" sz="3200" b="1" dirty="0">
                <a:latin typeface="黑体" panose="02010609060101010101" charset="-122"/>
                <a:ea typeface="黑体" panose="02010609060101010101" charset="-122"/>
                <a:sym typeface="+mn-ea"/>
              </a:rPr>
              <a:t>年</a:t>
            </a:r>
            <a:r>
              <a:rPr lang="en-US" altLang="zh-CN" sz="3200" b="1" dirty="0">
                <a:solidFill>
                  <a:srgbClr val="C00000"/>
                </a:solidFill>
                <a:latin typeface="黑体" panose="02010609060101010101" charset="-122"/>
                <a:ea typeface="黑体" panose="02010609060101010101" charset="-122"/>
                <a:sym typeface="+mn-ea"/>
              </a:rPr>
              <a:t>3</a:t>
            </a:r>
            <a:r>
              <a:rPr lang="zh-CN" altLang="en-US" sz="3200" b="1" dirty="0">
                <a:solidFill>
                  <a:srgbClr val="C00000"/>
                </a:solidFill>
                <a:latin typeface="黑体" panose="02010609060101010101" charset="-122"/>
                <a:ea typeface="黑体" panose="02010609060101010101" charset="-122"/>
                <a:sym typeface="+mn-ea"/>
              </a:rPr>
              <a:t>月</a:t>
            </a:r>
            <a:r>
              <a:rPr lang="en-US" altLang="zh-CN" sz="3200" b="1" dirty="0">
                <a:solidFill>
                  <a:srgbClr val="C00000"/>
                </a:solidFill>
                <a:latin typeface="黑体" panose="02010609060101010101" charset="-122"/>
                <a:ea typeface="黑体" panose="02010609060101010101" charset="-122"/>
                <a:sym typeface="+mn-ea"/>
              </a:rPr>
              <a:t>6</a:t>
            </a:r>
            <a:r>
              <a:rPr lang="zh-CN" altLang="en-US" sz="3200" b="1" dirty="0">
                <a:solidFill>
                  <a:srgbClr val="C00000"/>
                </a:solidFill>
                <a:latin typeface="黑体" panose="02010609060101010101" charset="-122"/>
                <a:ea typeface="黑体" panose="02010609060101010101" charset="-122"/>
                <a:sym typeface="+mn-ea"/>
              </a:rPr>
              <a:t>日</a:t>
            </a:r>
            <a:r>
              <a:rPr lang="en-US" altLang="zh-CN" sz="3200" b="1" dirty="0">
                <a:solidFill>
                  <a:srgbClr val="C00000"/>
                </a:solidFill>
                <a:latin typeface="黑体" panose="02010609060101010101" charset="-122"/>
                <a:ea typeface="黑体" panose="02010609060101010101" charset="-122"/>
                <a:sym typeface="+mn-ea"/>
              </a:rPr>
              <a:t>16</a:t>
            </a:r>
            <a:r>
              <a:rPr lang="zh-CN" altLang="en-US" sz="3200" b="1" dirty="0">
                <a:solidFill>
                  <a:srgbClr val="C00000"/>
                </a:solidFill>
                <a:latin typeface="黑体" panose="02010609060101010101" charset="-122"/>
                <a:ea typeface="黑体" panose="02010609060101010101" charset="-122"/>
                <a:sym typeface="+mn-ea"/>
              </a:rPr>
              <a:t>点</a:t>
            </a:r>
            <a:r>
              <a:rPr lang="zh-CN" altLang="en-US" sz="3200" b="1" dirty="0">
                <a:latin typeface="黑体" panose="02010609060101010101" charset="-122"/>
                <a:ea typeface="黑体" panose="02010609060101010101" charset="-122"/>
                <a:sym typeface="+mn-ea"/>
              </a:rPr>
              <a:t>前</a:t>
            </a:r>
            <a:br>
              <a:rPr lang="en-US" altLang="zh-CN" sz="1800" b="1" dirty="0">
                <a:latin typeface="黑体" panose="02010609060101010101" charset="-122"/>
                <a:ea typeface="黑体" panose="02010609060101010101" charset="-122"/>
              </a:rPr>
            </a:br>
            <a:endParaRPr lang="zh-CN" altLang="en-US" sz="1800">
              <a:sym typeface="+mn-ea"/>
            </a:endParaRPr>
          </a:p>
        </p:txBody>
      </p:sp>
      <p:sp>
        <p:nvSpPr>
          <p:cNvPr id="4" name="标题 2"/>
          <p:cNvSpPr>
            <a:spLocks noGrp="1"/>
          </p:cNvSpPr>
          <p:nvPr/>
        </p:nvSpPr>
        <p:spPr>
          <a:xfrm>
            <a:off x="546735" y="925195"/>
            <a:ext cx="8172450" cy="1360805"/>
          </a:xfrm>
          <a:prstGeom prst="rect">
            <a:avLst/>
          </a:prstGeom>
        </p:spPr>
        <p:txBody>
          <a:bodyPr vert="horz" lIns="91440" tIns="45720" rIns="91440" bIns="45720" rtlCol="0" anchor="b"/>
          <a:lstStyle>
            <a:lvl1pPr algn="l" defTabSz="685800" rtl="0" eaLnBrk="1" latinLnBrk="0" hangingPunct="1">
              <a:lnSpc>
                <a:spcPct val="90000"/>
              </a:lnSpc>
              <a:spcBef>
                <a:spcPct val="0"/>
              </a:spcBef>
              <a:buNone/>
              <a:defRPr sz="2400" b="1" i="0" kern="1200" baseline="0">
                <a:gradFill>
                  <a:gsLst>
                    <a:gs pos="34000">
                      <a:schemeClr val="accent2"/>
                    </a:gs>
                    <a:gs pos="1000">
                      <a:schemeClr val="accent1"/>
                    </a:gs>
                    <a:gs pos="97248">
                      <a:schemeClr val="accent3"/>
                    </a:gs>
                    <a:gs pos="67000">
                      <a:schemeClr val="accent5"/>
                    </a:gs>
                  </a:gsLst>
                  <a:lin ang="0" scaled="1"/>
                </a:gradFill>
                <a:effectLst/>
                <a:latin typeface="Arial Black" panose="020B0A04020102020204" pitchFamily="34" charset="0"/>
                <a:ea typeface="微软雅黑" panose="020B0503020204020204" pitchFamily="34" charset="-122"/>
                <a:cs typeface="+mj-cs"/>
              </a:defRPr>
            </a:lvl1pPr>
          </a:lstStyle>
          <a:p>
            <a:pPr algn="ctr"/>
            <a:r>
              <a:rPr lang="zh-CN" altLang="en-US" sz="4400">
                <a:effectLst>
                  <a:reflection blurRad="6350" stA="55000" endA="300" endPos="45500" dir="5400000" sy="-100000" algn="bl" rotWithShape="0"/>
                </a:effectLst>
              </a:rPr>
              <a:t>祝各位老师新春快乐</a:t>
            </a:r>
            <a:endParaRPr lang="zh-CN" altLang="en-US" sz="4400">
              <a:effectLst>
                <a:reflection blurRad="6350" stA="55000" endA="300" endPos="45500" dir="5400000" sy="-100000" algn="bl" rotWithShape="0"/>
              </a:effectLst>
            </a:endParaRPr>
          </a:p>
          <a:p>
            <a:pPr algn="ctr"/>
            <a:r>
              <a:rPr lang="zh-CN" altLang="en-US" sz="4400">
                <a:effectLst>
                  <a:reflection blurRad="6350" stA="55000" endA="300" endPos="45500" dir="5400000" sy="-100000" algn="bl" rotWithShape="0"/>
                </a:effectLst>
              </a:rPr>
              <a:t>申报成功！</a:t>
            </a:r>
            <a:endParaRPr lang="zh-CN" altLang="en-US" sz="4400">
              <a:effectLst>
                <a:reflection blurRad="6350" stA="55000" endA="300" endPos="45500" dir="5400000" sy="-100000" algn="bl" rotWithShape="0"/>
              </a:effectLst>
            </a:endParaRPr>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t="19039" r="72001" b="22665"/>
          <a:stretch>
            <a:fillRect/>
          </a:stretch>
        </p:blipFill>
        <p:spPr>
          <a:xfrm>
            <a:off x="6383020" y="2800985"/>
            <a:ext cx="2140585" cy="2140585"/>
          </a:xfrm>
          <a:prstGeom prst="rect">
            <a:avLst/>
          </a:prstGeom>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464344" y="255985"/>
            <a:ext cx="8215313" cy="596503"/>
          </a:xfrm>
          <a:prstGeom prst="rect">
            <a:avLst/>
          </a:prstGeom>
        </p:spPr>
        <p:txBody>
          <a:bodyPr vert="horz" lIns="68580" tIns="34290" rIns="68580" bIns="34290" rtlCol="0" anchor="ctr">
            <a:normAutofit/>
          </a:bodyPr>
          <a:lstStyle>
            <a:lvl1pPr defTabSz="685800">
              <a:lnSpc>
                <a:spcPct val="90000"/>
              </a:lnSpc>
              <a:spcBef>
                <a:spcPct val="0"/>
              </a:spcBef>
              <a:buNone/>
              <a:defRPr sz="3200" b="0" i="0" baseline="0">
                <a:solidFill>
                  <a:schemeClr val="accent1"/>
                </a:solidFill>
                <a:effectLst/>
                <a:latin typeface="+mj-lt"/>
                <a:ea typeface="+mj-ea"/>
                <a:cs typeface="+mj-cs"/>
              </a:defRPr>
            </a:lvl1pPr>
          </a:lstStyle>
          <a:p>
            <a:r>
              <a:rPr lang="en-US" altLang="zh-CN" sz="2800" smtClean="0"/>
              <a:t>2016</a:t>
            </a:r>
            <a:r>
              <a:rPr lang="zh-CN" altLang="en-US" sz="2800" smtClean="0"/>
              <a:t>年医学科学部各类型项目报批情况</a:t>
            </a:r>
            <a:endParaRPr lang="zh-CN" altLang="en-US" sz="2800" smtClean="0"/>
          </a:p>
        </p:txBody>
      </p:sp>
      <p:graphicFrame>
        <p:nvGraphicFramePr>
          <p:cNvPr id="2" name="表格 1"/>
          <p:cNvGraphicFramePr/>
          <p:nvPr/>
        </p:nvGraphicFramePr>
        <p:xfrm>
          <a:off x="546735" y="1006475"/>
          <a:ext cx="8132445" cy="3726180"/>
        </p:xfrm>
        <a:graphic>
          <a:graphicData uri="http://schemas.openxmlformats.org/drawingml/2006/table">
            <a:tbl>
              <a:tblPr firstRow="1" bandRow="1">
                <a:tableStyleId>{5C22544A-7EE6-4342-B048-85BDC9FD1C3A}</a:tableStyleId>
              </a:tblPr>
              <a:tblGrid>
                <a:gridCol w="1552575"/>
                <a:gridCol w="1158240"/>
                <a:gridCol w="1355725"/>
                <a:gridCol w="1178560"/>
                <a:gridCol w="1531620"/>
                <a:gridCol w="1355725"/>
              </a:tblGrid>
              <a:tr h="723900">
                <a:tc>
                  <a:txBody>
                    <a:bodyPr/>
                    <a:p>
                      <a:pPr algn="ctr">
                        <a:buNone/>
                      </a:pPr>
                      <a:endParaRPr lang="zh-CN" altLang="en-US" sz="1600"/>
                    </a:p>
                  </a:txBody>
                  <a:tcPr anchor="ctr" anchorCtr="0"/>
                </a:tc>
                <a:tc>
                  <a:txBody>
                    <a:bodyPr/>
                    <a:p>
                      <a:pPr algn="ctr">
                        <a:buNone/>
                      </a:pPr>
                      <a:r>
                        <a:rPr lang="zh-CN" altLang="en-US" sz="1600"/>
                        <a:t>申请</a:t>
                      </a:r>
                      <a:endParaRPr lang="zh-CN" altLang="en-US" sz="1600"/>
                    </a:p>
                  </a:txBody>
                  <a:tcPr anchor="ctr" anchorCtr="0"/>
                </a:tc>
                <a:tc>
                  <a:txBody>
                    <a:bodyPr/>
                    <a:p>
                      <a:pPr algn="ctr">
                        <a:buNone/>
                      </a:pPr>
                      <a:r>
                        <a:rPr lang="zh-CN" altLang="en-US" sz="1600"/>
                        <a:t>批准</a:t>
                      </a:r>
                      <a:endParaRPr lang="zh-CN" altLang="en-US" sz="1600"/>
                    </a:p>
                  </a:txBody>
                  <a:tcPr anchor="ctr" anchorCtr="0"/>
                </a:tc>
                <a:tc>
                  <a:txBody>
                    <a:bodyPr/>
                    <a:p>
                      <a:pPr algn="ctr">
                        <a:buNone/>
                      </a:pPr>
                      <a:r>
                        <a:rPr lang="zh-CN" altLang="en-US" sz="1600"/>
                        <a:t>总金额</a:t>
                      </a:r>
                      <a:endParaRPr lang="zh-CN" altLang="en-US" sz="1600"/>
                    </a:p>
                    <a:p>
                      <a:pPr algn="ctr">
                        <a:buNone/>
                      </a:pPr>
                      <a:r>
                        <a:rPr lang="zh-CN" altLang="en-US" sz="1600"/>
                        <a:t>（亿元）</a:t>
                      </a:r>
                      <a:endParaRPr lang="zh-CN" altLang="en-US" sz="1600"/>
                    </a:p>
                  </a:txBody>
                  <a:tcPr anchor="ctr" anchorCtr="0"/>
                </a:tc>
                <a:tc>
                  <a:txBody>
                    <a:bodyPr/>
                    <a:p>
                      <a:pPr algn="ctr">
                        <a:buNone/>
                      </a:pPr>
                      <a:r>
                        <a:rPr lang="zh-CN" altLang="en-US" sz="1600"/>
                        <a:t>平均资助金额</a:t>
                      </a:r>
                      <a:endParaRPr lang="zh-CN" altLang="en-US" sz="1600"/>
                    </a:p>
                    <a:p>
                      <a:pPr algn="ctr">
                        <a:buNone/>
                      </a:pPr>
                      <a:r>
                        <a:rPr lang="zh-CN" altLang="en-US" sz="1600"/>
                        <a:t>（万元）</a:t>
                      </a:r>
                      <a:endParaRPr lang="zh-CN" altLang="en-US" sz="1600"/>
                    </a:p>
                  </a:txBody>
                  <a:tcPr anchor="ctr" anchorCtr="0"/>
                </a:tc>
                <a:tc>
                  <a:txBody>
                    <a:bodyPr/>
                    <a:p>
                      <a:pPr algn="ctr">
                        <a:buNone/>
                      </a:pPr>
                      <a:r>
                        <a:rPr lang="zh-CN" altLang="en-US" sz="1600"/>
                        <a:t>平均资助率（</a:t>
                      </a:r>
                      <a:r>
                        <a:rPr lang="en-US" altLang="zh-CN" sz="1600"/>
                        <a:t>%</a:t>
                      </a:r>
                      <a:r>
                        <a:rPr lang="zh-CN" altLang="en-US" sz="1600"/>
                        <a:t>）</a:t>
                      </a:r>
                      <a:endParaRPr lang="zh-CN" altLang="en-US" sz="1600"/>
                    </a:p>
                  </a:txBody>
                  <a:tcPr anchor="ctr" anchorCtr="0"/>
                </a:tc>
              </a:tr>
              <a:tr h="495935">
                <a:tc>
                  <a:txBody>
                    <a:bodyPr/>
                    <a:p>
                      <a:pPr algn="ctr">
                        <a:buNone/>
                      </a:pPr>
                      <a:r>
                        <a:rPr lang="zh-CN" altLang="en-US" sz="1600"/>
                        <a:t>面上项目</a:t>
                      </a:r>
                      <a:endParaRPr lang="zh-CN" altLang="en-US" sz="1600"/>
                    </a:p>
                  </a:txBody>
                  <a:tcPr anchor="ctr" anchorCtr="0"/>
                </a:tc>
                <a:tc>
                  <a:txBody>
                    <a:bodyPr/>
                    <a:p>
                      <a:pPr algn="ctr">
                        <a:buNone/>
                      </a:pPr>
                      <a:r>
                        <a:rPr lang="en-US" altLang="zh-CN" sz="1600"/>
                        <a:t>20318</a:t>
                      </a:r>
                      <a:endParaRPr lang="en-US" altLang="zh-CN" sz="1600"/>
                    </a:p>
                  </a:txBody>
                  <a:tcPr anchor="ctr" anchorCtr="0"/>
                </a:tc>
                <a:tc>
                  <a:txBody>
                    <a:bodyPr/>
                    <a:p>
                      <a:pPr algn="ctr">
                        <a:buNone/>
                      </a:pPr>
                      <a:r>
                        <a:rPr lang="en-US" altLang="zh-CN" sz="1600"/>
                        <a:t>412</a:t>
                      </a:r>
                      <a:endParaRPr lang="en-US" altLang="zh-CN" sz="1600"/>
                    </a:p>
                  </a:txBody>
                  <a:tcPr anchor="ctr" anchorCtr="0"/>
                </a:tc>
                <a:tc>
                  <a:txBody>
                    <a:bodyPr/>
                    <a:p>
                      <a:pPr algn="ctr">
                        <a:buNone/>
                      </a:pPr>
                      <a:r>
                        <a:rPr lang="en-US" altLang="zh-CN" sz="1600"/>
                        <a:t>2.3</a:t>
                      </a:r>
                      <a:endParaRPr lang="en-US" altLang="zh-CN" sz="1600"/>
                    </a:p>
                  </a:txBody>
                  <a:tcPr anchor="ctr" anchorCtr="0"/>
                </a:tc>
                <a:tc>
                  <a:txBody>
                    <a:bodyPr/>
                    <a:p>
                      <a:pPr algn="ctr">
                        <a:buNone/>
                      </a:pPr>
                      <a:r>
                        <a:rPr lang="en-US" altLang="zh-CN" sz="1600"/>
                        <a:t>56.09</a:t>
                      </a:r>
                      <a:endParaRPr lang="en-US" altLang="zh-CN" sz="1600"/>
                    </a:p>
                  </a:txBody>
                  <a:tcPr anchor="ctr" anchorCtr="0"/>
                </a:tc>
                <a:tc>
                  <a:txBody>
                    <a:bodyPr/>
                    <a:p>
                      <a:pPr algn="ctr">
                        <a:buNone/>
                      </a:pPr>
                      <a:r>
                        <a:rPr lang="en-US" altLang="zh-CN" sz="1600"/>
                        <a:t>20.19</a:t>
                      </a:r>
                      <a:endParaRPr lang="en-US" altLang="zh-CN" sz="1600"/>
                    </a:p>
                  </a:txBody>
                  <a:tcPr anchor="ctr" anchorCtr="0"/>
                </a:tc>
              </a:tr>
              <a:tr h="496570">
                <a:tc>
                  <a:txBody>
                    <a:bodyPr/>
                    <a:p>
                      <a:pPr algn="ctr">
                        <a:buNone/>
                      </a:pPr>
                      <a:r>
                        <a:rPr lang="zh-CN" altLang="en-US" sz="1600"/>
                        <a:t>青年项目</a:t>
                      </a:r>
                      <a:endParaRPr lang="zh-CN" altLang="en-US" sz="1600"/>
                    </a:p>
                  </a:txBody>
                  <a:tcPr anchor="ctr" anchorCtr="0"/>
                </a:tc>
                <a:tc>
                  <a:txBody>
                    <a:bodyPr/>
                    <a:p>
                      <a:pPr algn="ctr">
                        <a:buNone/>
                      </a:pPr>
                      <a:r>
                        <a:rPr lang="en-US" altLang="zh-CN" sz="1600"/>
                        <a:t>20657</a:t>
                      </a:r>
                      <a:endParaRPr lang="en-US" altLang="zh-CN" sz="1600"/>
                    </a:p>
                  </a:txBody>
                  <a:tcPr anchor="ctr" anchorCtr="0"/>
                </a:tc>
                <a:tc>
                  <a:txBody>
                    <a:bodyPr/>
                    <a:p>
                      <a:pPr algn="ctr">
                        <a:buNone/>
                      </a:pPr>
                      <a:r>
                        <a:rPr lang="en-US" altLang="zh-CN" sz="1600"/>
                        <a:t>3720</a:t>
                      </a:r>
                      <a:endParaRPr lang="en-US" altLang="zh-CN" sz="1600"/>
                    </a:p>
                  </a:txBody>
                  <a:tcPr anchor="ctr" anchorCtr="0"/>
                </a:tc>
                <a:tc>
                  <a:txBody>
                    <a:bodyPr/>
                    <a:p>
                      <a:pPr algn="ctr">
                        <a:buNone/>
                      </a:pPr>
                      <a:r>
                        <a:rPr lang="en-US" altLang="zh-CN" sz="1600"/>
                        <a:t>5.47</a:t>
                      </a:r>
                      <a:endParaRPr lang="en-US" altLang="zh-CN" sz="1600"/>
                    </a:p>
                  </a:txBody>
                  <a:tcPr anchor="ctr" anchorCtr="0"/>
                </a:tc>
                <a:tc>
                  <a:txBody>
                    <a:bodyPr/>
                    <a:p>
                      <a:pPr algn="ctr">
                        <a:buNone/>
                      </a:pPr>
                      <a:r>
                        <a:rPr lang="en-US" altLang="zh-CN" sz="1600"/>
                        <a:t>17.4</a:t>
                      </a:r>
                      <a:endParaRPr lang="en-US" altLang="zh-CN" sz="1600"/>
                    </a:p>
                  </a:txBody>
                  <a:tcPr anchor="ctr" anchorCtr="0"/>
                </a:tc>
                <a:tc>
                  <a:txBody>
                    <a:bodyPr/>
                    <a:p>
                      <a:pPr algn="ctr">
                        <a:buNone/>
                      </a:pPr>
                      <a:r>
                        <a:rPr lang="en-US" altLang="zh-CN" sz="1600"/>
                        <a:t>18.01</a:t>
                      </a:r>
                      <a:endParaRPr lang="en-US" altLang="zh-CN" sz="1600"/>
                    </a:p>
                  </a:txBody>
                  <a:tcPr anchor="ctr" anchorCtr="0"/>
                </a:tc>
              </a:tr>
              <a:tr h="495300">
                <a:tc>
                  <a:txBody>
                    <a:bodyPr/>
                    <a:p>
                      <a:pPr algn="ctr">
                        <a:buNone/>
                      </a:pPr>
                      <a:r>
                        <a:rPr lang="zh-CN" altLang="en-US" sz="1600"/>
                        <a:t>重点项目</a:t>
                      </a:r>
                      <a:endParaRPr lang="zh-CN" altLang="en-US" sz="1600"/>
                    </a:p>
                  </a:txBody>
                  <a:tcPr anchor="ctr" anchorCtr="0"/>
                </a:tc>
                <a:tc>
                  <a:txBody>
                    <a:bodyPr/>
                    <a:p>
                      <a:pPr algn="ctr">
                        <a:buNone/>
                      </a:pPr>
                      <a:r>
                        <a:rPr lang="en-US" altLang="zh-CN" sz="1600"/>
                        <a:t>592</a:t>
                      </a:r>
                      <a:endParaRPr lang="en-US" altLang="zh-CN" sz="1600"/>
                    </a:p>
                  </a:txBody>
                  <a:tcPr anchor="ctr" anchorCtr="0"/>
                </a:tc>
                <a:tc>
                  <a:txBody>
                    <a:bodyPr/>
                    <a:p>
                      <a:pPr algn="ctr">
                        <a:buNone/>
                      </a:pPr>
                      <a:r>
                        <a:rPr lang="en-US" altLang="zh-CN" sz="1600"/>
                        <a:t>107</a:t>
                      </a:r>
                      <a:endParaRPr lang="en-US" altLang="zh-CN" sz="1600"/>
                    </a:p>
                  </a:txBody>
                  <a:tcPr anchor="ctr" anchorCtr="0"/>
                </a:tc>
                <a:tc>
                  <a:txBody>
                    <a:bodyPr/>
                    <a:p>
                      <a:pPr algn="ctr">
                        <a:buNone/>
                      </a:pPr>
                      <a:r>
                        <a:rPr lang="en-US" altLang="zh-CN" sz="1600"/>
                        <a:t>2.94</a:t>
                      </a:r>
                      <a:endParaRPr lang="en-US" altLang="zh-CN" sz="1600"/>
                    </a:p>
                  </a:txBody>
                  <a:tcPr anchor="ctr" anchorCtr="0"/>
                </a:tc>
                <a:tc>
                  <a:txBody>
                    <a:bodyPr/>
                    <a:p>
                      <a:pPr algn="ctr">
                        <a:buNone/>
                      </a:pPr>
                      <a:r>
                        <a:rPr lang="en-US" altLang="zh-CN" sz="1600"/>
                        <a:t>274.79</a:t>
                      </a:r>
                      <a:endParaRPr lang="en-US" altLang="zh-CN" sz="1600"/>
                    </a:p>
                  </a:txBody>
                  <a:tcPr anchor="ctr" anchorCtr="0"/>
                </a:tc>
                <a:tc>
                  <a:txBody>
                    <a:bodyPr/>
                    <a:p>
                      <a:pPr algn="ctr">
                        <a:buNone/>
                      </a:pPr>
                      <a:r>
                        <a:rPr lang="en-US" altLang="zh-CN" sz="1600"/>
                        <a:t>18.07</a:t>
                      </a:r>
                      <a:endParaRPr lang="en-US" altLang="zh-CN" sz="1600"/>
                    </a:p>
                  </a:txBody>
                  <a:tcPr anchor="ctr" anchorCtr="0"/>
                </a:tc>
              </a:tr>
              <a:tr h="522605">
                <a:tc>
                  <a:txBody>
                    <a:bodyPr/>
                    <a:p>
                      <a:pPr algn="ctr">
                        <a:buNone/>
                      </a:pPr>
                      <a:r>
                        <a:rPr lang="zh-CN" altLang="en-US" sz="1600"/>
                        <a:t>创新研究群体</a:t>
                      </a:r>
                      <a:endParaRPr lang="zh-CN" altLang="en-US" sz="1600"/>
                    </a:p>
                  </a:txBody>
                  <a:tcPr anchor="ctr" anchorCtr="0"/>
                </a:tc>
                <a:tc>
                  <a:txBody>
                    <a:bodyPr/>
                    <a:p>
                      <a:pPr algn="ctr">
                        <a:buNone/>
                      </a:pPr>
                      <a:r>
                        <a:rPr lang="en-US" altLang="zh-CN" sz="1600"/>
                        <a:t>32</a:t>
                      </a:r>
                      <a:endParaRPr lang="en-US" altLang="zh-CN" sz="1600"/>
                    </a:p>
                  </a:txBody>
                  <a:tcPr anchor="ctr" anchorCtr="0"/>
                </a:tc>
                <a:tc>
                  <a:txBody>
                    <a:bodyPr/>
                    <a:p>
                      <a:pPr algn="ctr">
                        <a:buNone/>
                      </a:pPr>
                      <a:r>
                        <a:rPr lang="en-US" altLang="zh-CN" sz="1600"/>
                        <a:t>5</a:t>
                      </a:r>
                      <a:endParaRPr lang="en-US" altLang="zh-CN" sz="1600"/>
                    </a:p>
                  </a:txBody>
                  <a:tcPr anchor="ctr" anchorCtr="0"/>
                </a:tc>
                <a:tc>
                  <a:txBody>
                    <a:bodyPr/>
                    <a:p>
                      <a:pPr algn="ctr">
                        <a:buNone/>
                      </a:pPr>
                      <a:r>
                        <a:rPr lang="en-US" altLang="zh-CN" sz="1600"/>
                        <a:t>3.89</a:t>
                      </a:r>
                      <a:endParaRPr lang="en-US" altLang="zh-CN" sz="1600"/>
                    </a:p>
                  </a:txBody>
                  <a:tcPr anchor="ctr" anchorCtr="0"/>
                </a:tc>
                <a:tc>
                  <a:txBody>
                    <a:bodyPr/>
                    <a:p>
                      <a:pPr algn="ctr">
                        <a:buNone/>
                      </a:pPr>
                      <a:r>
                        <a:rPr lang="en-US" altLang="zh-CN" sz="1600"/>
                        <a:t>1050</a:t>
                      </a:r>
                      <a:endParaRPr lang="en-US" altLang="zh-CN" sz="1600"/>
                    </a:p>
                  </a:txBody>
                  <a:tcPr anchor="ctr" anchorCtr="0"/>
                </a:tc>
                <a:tc>
                  <a:txBody>
                    <a:bodyPr/>
                    <a:p>
                      <a:pPr algn="ctr">
                        <a:buNone/>
                      </a:pPr>
                      <a:r>
                        <a:rPr lang="en-US" altLang="zh-CN" sz="1600"/>
                        <a:t>15.62</a:t>
                      </a:r>
                      <a:endParaRPr lang="en-US" altLang="zh-CN" sz="1600"/>
                    </a:p>
                  </a:txBody>
                  <a:tcPr anchor="ctr" anchorCtr="0"/>
                </a:tc>
              </a:tr>
              <a:tr h="495935">
                <a:tc>
                  <a:txBody>
                    <a:bodyPr/>
                    <a:p>
                      <a:pPr algn="ctr">
                        <a:buNone/>
                      </a:pPr>
                      <a:r>
                        <a:rPr lang="zh-CN" altLang="en-US" sz="1600"/>
                        <a:t>杰青</a:t>
                      </a:r>
                      <a:endParaRPr lang="zh-CN" altLang="en-US" sz="1600"/>
                    </a:p>
                  </a:txBody>
                  <a:tcPr anchor="ctr" anchorCtr="0"/>
                </a:tc>
                <a:tc>
                  <a:txBody>
                    <a:bodyPr/>
                    <a:p>
                      <a:pPr algn="ctr">
                        <a:buNone/>
                      </a:pPr>
                      <a:r>
                        <a:rPr lang="en-US" altLang="zh-CN" sz="1600"/>
                        <a:t>320</a:t>
                      </a:r>
                      <a:endParaRPr lang="en-US" altLang="zh-CN" sz="1600"/>
                    </a:p>
                  </a:txBody>
                  <a:tcPr anchor="ctr" anchorCtr="0"/>
                </a:tc>
                <a:tc>
                  <a:txBody>
                    <a:bodyPr/>
                    <a:p>
                      <a:pPr algn="ctr">
                        <a:buNone/>
                      </a:pPr>
                      <a:r>
                        <a:rPr lang="en-US" altLang="zh-CN" sz="1600"/>
                        <a:t>25</a:t>
                      </a:r>
                      <a:endParaRPr lang="en-US" altLang="zh-CN" sz="1600"/>
                    </a:p>
                  </a:txBody>
                  <a:tcPr anchor="ctr" anchorCtr="0"/>
                </a:tc>
                <a:tc>
                  <a:txBody>
                    <a:bodyPr/>
                    <a:p>
                      <a:pPr algn="ctr">
                        <a:buNone/>
                      </a:pPr>
                      <a:r>
                        <a:rPr lang="en-US" altLang="zh-CN" sz="1600"/>
                        <a:t>-</a:t>
                      </a:r>
                      <a:endParaRPr lang="en-US" altLang="zh-CN" sz="1600"/>
                    </a:p>
                  </a:txBody>
                  <a:tcPr anchor="ctr" anchorCtr="0"/>
                </a:tc>
                <a:tc>
                  <a:txBody>
                    <a:bodyPr/>
                    <a:p>
                      <a:pPr algn="ctr">
                        <a:buNone/>
                      </a:pPr>
                      <a:r>
                        <a:rPr lang="en-US" altLang="zh-CN" sz="1600"/>
                        <a:t>350</a:t>
                      </a:r>
                      <a:endParaRPr lang="en-US" altLang="zh-CN" sz="1600"/>
                    </a:p>
                  </a:txBody>
                  <a:tcPr anchor="ctr" anchorCtr="0"/>
                </a:tc>
                <a:tc>
                  <a:txBody>
                    <a:bodyPr/>
                    <a:p>
                      <a:pPr algn="ctr">
                        <a:buNone/>
                      </a:pPr>
                      <a:r>
                        <a:rPr lang="en-US" altLang="zh-CN" sz="1600"/>
                        <a:t>7.81</a:t>
                      </a:r>
                      <a:endParaRPr lang="en-US" altLang="zh-CN" sz="1600"/>
                    </a:p>
                  </a:txBody>
                  <a:tcPr anchor="ctr" anchorCtr="0"/>
                </a:tc>
              </a:tr>
              <a:tr h="495935">
                <a:tc>
                  <a:txBody>
                    <a:bodyPr/>
                    <a:p>
                      <a:pPr algn="ctr">
                        <a:buNone/>
                      </a:pPr>
                      <a:r>
                        <a:rPr lang="zh-CN" altLang="en-US" sz="1600"/>
                        <a:t>优青</a:t>
                      </a:r>
                      <a:endParaRPr lang="zh-CN" altLang="en-US" sz="1600"/>
                    </a:p>
                  </a:txBody>
                  <a:tcPr anchor="ctr" anchorCtr="0"/>
                </a:tc>
                <a:tc>
                  <a:txBody>
                    <a:bodyPr/>
                    <a:p>
                      <a:pPr algn="ctr">
                        <a:buNone/>
                      </a:pPr>
                      <a:r>
                        <a:rPr lang="en-US" altLang="zh-CN" sz="1600"/>
                        <a:t>562</a:t>
                      </a:r>
                      <a:endParaRPr lang="en-US" altLang="zh-CN" sz="1600"/>
                    </a:p>
                  </a:txBody>
                  <a:tcPr anchor="ctr" anchorCtr="0"/>
                </a:tc>
                <a:tc>
                  <a:txBody>
                    <a:bodyPr/>
                    <a:p>
                      <a:pPr algn="ctr">
                        <a:buNone/>
                      </a:pPr>
                      <a:r>
                        <a:rPr lang="en-US" altLang="zh-CN" sz="1600"/>
                        <a:t>52</a:t>
                      </a:r>
                      <a:endParaRPr lang="en-US" altLang="zh-CN" sz="1600"/>
                    </a:p>
                  </a:txBody>
                  <a:tcPr anchor="ctr" anchorCtr="0"/>
                </a:tc>
                <a:tc>
                  <a:txBody>
                    <a:bodyPr/>
                    <a:p>
                      <a:pPr algn="ctr">
                        <a:buNone/>
                      </a:pPr>
                      <a:r>
                        <a:rPr lang="en-US" altLang="zh-CN" sz="1600"/>
                        <a:t>-</a:t>
                      </a:r>
                      <a:endParaRPr lang="en-US" altLang="zh-CN" sz="1600"/>
                    </a:p>
                  </a:txBody>
                  <a:tcPr anchor="ctr" anchorCtr="0"/>
                </a:tc>
                <a:tc>
                  <a:txBody>
                    <a:bodyPr/>
                    <a:p>
                      <a:pPr algn="ctr">
                        <a:buNone/>
                      </a:pPr>
                      <a:r>
                        <a:rPr lang="en-US" altLang="zh-CN" sz="1600"/>
                        <a:t>130</a:t>
                      </a:r>
                      <a:endParaRPr lang="en-US" altLang="zh-CN" sz="1600"/>
                    </a:p>
                  </a:txBody>
                  <a:tcPr anchor="ctr" anchorCtr="0"/>
                </a:tc>
                <a:tc>
                  <a:txBody>
                    <a:bodyPr/>
                    <a:p>
                      <a:pPr algn="ctr">
                        <a:buNone/>
                      </a:pPr>
                      <a:r>
                        <a:rPr lang="en-US" altLang="zh-CN" sz="1600"/>
                        <a:t>9.25</a:t>
                      </a:r>
                      <a:endParaRPr lang="en-US" altLang="zh-CN" sz="1600"/>
                    </a:p>
                  </a:txBody>
                  <a:tcPr anchor="ctr" anchorCtr="0"/>
                </a:tc>
              </a:tr>
            </a:tbl>
          </a:graphicData>
        </a:graphic>
      </p:graphicFrame>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北大</a:t>
            </a:r>
            <a:r>
              <a:rPr lang="zh-CN" altLang="en-US" noProof="0" dirty="0" smtClean="0">
                <a:effectLst>
                  <a:outerShdw blurRad="38100" dist="25400" dir="5400000" algn="ctr" rotWithShape="0">
                    <a:srgbClr val="6E747A">
                      <a:alpha val="43000"/>
                    </a:srgbClr>
                  </a:outerShdw>
                </a:effectLst>
                <a:uLnTx/>
                <a:uFillTx/>
                <a:latin typeface="黑体" panose="02010609060101010101" charset="-122"/>
                <a:ea typeface="黑体" panose="02010609060101010101" charset="-122"/>
                <a:sym typeface="+mn-ea"/>
              </a:rPr>
              <a:t>批准情况</a:t>
            </a:r>
            <a:endParaRPr lang="zh-CN" altLang="en-US" noProof="0" dirty="0" smtClean="0">
              <a:effectLst>
                <a:outerShdw blurRad="38100" dist="25400" dir="5400000" algn="ctr" rotWithShape="0">
                  <a:srgbClr val="6E747A">
                    <a:alpha val="43000"/>
                  </a:srgbClr>
                </a:outerShdw>
              </a:effectLst>
              <a:uLnTx/>
              <a:uFillTx/>
              <a:latin typeface="黑体" panose="02010609060101010101" charset="-122"/>
              <a:ea typeface="黑体" panose="02010609060101010101" charset="-122"/>
              <a:sym typeface="+mn-ea"/>
            </a:endParaRPr>
          </a:p>
        </p:txBody>
      </p:sp>
      <p:graphicFrame>
        <p:nvGraphicFramePr>
          <p:cNvPr id="4" name="内容占位符 3"/>
          <p:cNvGraphicFramePr>
            <a:graphicFrameLocks noGrp="1"/>
          </p:cNvGraphicFramePr>
          <p:nvPr>
            <p:ph sz="quarter" idx="1"/>
          </p:nvPr>
        </p:nvGraphicFramePr>
        <p:xfrm>
          <a:off x="278765" y="1308100"/>
          <a:ext cx="8534400" cy="3599815"/>
        </p:xfrm>
        <a:graphic>
          <a:graphicData uri="http://schemas.openxmlformats.org/drawingml/2006/table">
            <a:tbl>
              <a:tblPr firstRow="1" bandCol="1">
                <a:tableStyleId>{21E4AEA4-8DFA-4A89-87EB-49C32662AFE0}</a:tableStyleId>
              </a:tblPr>
              <a:tblGrid>
                <a:gridCol w="975360"/>
                <a:gridCol w="537210"/>
                <a:gridCol w="585470"/>
                <a:gridCol w="584200"/>
                <a:gridCol w="584835"/>
                <a:gridCol w="586105"/>
                <a:gridCol w="584835"/>
                <a:gridCol w="585470"/>
                <a:gridCol w="584835"/>
                <a:gridCol w="585470"/>
                <a:gridCol w="584835"/>
                <a:gridCol w="585470"/>
                <a:gridCol w="585470"/>
                <a:gridCol w="584835"/>
              </a:tblGrid>
              <a:tr h="446405">
                <a:tc>
                  <a:txBody>
                    <a:bodyPr/>
                    <a:lstStyle/>
                    <a:p>
                      <a:pPr algn="ctr" fontAlgn="ctr"/>
                      <a:r>
                        <a:rPr lang="zh-CN" altLang="en-US" sz="1200" dirty="0"/>
                        <a:t>院系</a:t>
                      </a:r>
                      <a:endParaRPr lang="zh-CN" altLang="en-US" sz="1200" dirty="0"/>
                    </a:p>
                  </a:txBody>
                  <a:tcPr marL="3140" marR="3140" marT="3140" marB="0" anchor="ctr"/>
                </a:tc>
                <a:tc>
                  <a:txBody>
                    <a:bodyPr/>
                    <a:lstStyle/>
                    <a:p>
                      <a:pPr algn="ctr" fontAlgn="ctr"/>
                      <a:r>
                        <a:rPr lang="zh-CN" altLang="en-US" sz="1200" dirty="0"/>
                        <a:t>总计</a:t>
                      </a:r>
                      <a:endParaRPr lang="zh-CN" altLang="en-US" sz="1200" dirty="0"/>
                    </a:p>
                  </a:txBody>
                  <a:tcPr marL="3140" marR="3140" marT="3140" marB="0" anchor="ctr"/>
                </a:tc>
                <a:tc>
                  <a:txBody>
                    <a:bodyPr/>
                    <a:lstStyle/>
                    <a:p>
                      <a:pPr algn="ctr" fontAlgn="ctr"/>
                      <a:r>
                        <a:rPr lang="zh-CN" altLang="en-US" sz="1200" dirty="0"/>
                        <a:t>面上</a:t>
                      </a:r>
                      <a:endParaRPr lang="zh-CN" altLang="en-US" sz="1200" dirty="0"/>
                    </a:p>
                  </a:txBody>
                  <a:tcPr marL="3140" marR="3140" marT="3140" marB="0" anchor="ctr"/>
                </a:tc>
                <a:tc>
                  <a:txBody>
                    <a:bodyPr/>
                    <a:lstStyle/>
                    <a:p>
                      <a:pPr algn="ctr" fontAlgn="ctr"/>
                      <a:r>
                        <a:rPr lang="zh-CN" altLang="en-US" sz="1200" dirty="0"/>
                        <a:t>青年</a:t>
                      </a:r>
                      <a:endParaRPr lang="zh-CN" altLang="en-US" sz="1200" dirty="0"/>
                    </a:p>
                  </a:txBody>
                  <a:tcPr marL="3140" marR="3140" marT="3140" marB="0" anchor="ctr"/>
                </a:tc>
                <a:tc>
                  <a:txBody>
                    <a:bodyPr/>
                    <a:lstStyle/>
                    <a:p>
                      <a:pPr algn="ctr" fontAlgn="ctr"/>
                      <a:r>
                        <a:rPr lang="zh-CN" altLang="en-US" sz="1200"/>
                        <a:t>重点</a:t>
                      </a:r>
                      <a:endParaRPr lang="zh-CN" altLang="en-US" sz="1200"/>
                    </a:p>
                  </a:txBody>
                  <a:tcPr marL="3140" marR="3140" marT="3140" marB="0" anchor="ctr"/>
                </a:tc>
                <a:tc>
                  <a:txBody>
                    <a:bodyPr/>
                    <a:lstStyle/>
                    <a:p>
                      <a:pPr algn="ctr" fontAlgn="ctr"/>
                      <a:r>
                        <a:rPr lang="zh-CN" altLang="en-US" sz="1200" dirty="0"/>
                        <a:t>群体</a:t>
                      </a:r>
                      <a:endParaRPr lang="zh-CN" altLang="en-US" sz="1200" dirty="0"/>
                    </a:p>
                  </a:txBody>
                  <a:tcPr marL="3140" marR="3140" marT="3140" marB="0" anchor="ctr"/>
                </a:tc>
                <a:tc>
                  <a:txBody>
                    <a:bodyPr/>
                    <a:lstStyle/>
                    <a:p>
                      <a:pPr algn="ctr" fontAlgn="ctr"/>
                      <a:r>
                        <a:rPr lang="zh-CN" altLang="en-US" sz="1200" dirty="0" smtClean="0"/>
                        <a:t>杰青</a:t>
                      </a:r>
                      <a:endParaRPr lang="zh-CN" altLang="en-US" sz="1200" dirty="0" smtClean="0"/>
                    </a:p>
                  </a:txBody>
                  <a:tcPr marL="3140" marR="3140" marT="3140" marB="0" anchor="ctr"/>
                </a:tc>
                <a:tc>
                  <a:txBody>
                    <a:bodyPr/>
                    <a:lstStyle/>
                    <a:p>
                      <a:pPr algn="ctr" fontAlgn="ctr"/>
                      <a:r>
                        <a:rPr lang="zh-CN" altLang="en-US" sz="1200" dirty="0"/>
                        <a:t>优青</a:t>
                      </a:r>
                      <a:endParaRPr lang="zh-CN" altLang="en-US" sz="1200" dirty="0"/>
                    </a:p>
                  </a:txBody>
                  <a:tcPr marL="3140" marR="3140" marT="3140" marB="0" anchor="ctr"/>
                </a:tc>
                <a:tc>
                  <a:txBody>
                    <a:bodyPr/>
                    <a:lstStyle/>
                    <a:p>
                      <a:pPr algn="ctr" fontAlgn="ctr"/>
                      <a:r>
                        <a:rPr lang="zh-CN" altLang="en-US" sz="1200" dirty="0"/>
                        <a:t>国际合作</a:t>
                      </a:r>
                      <a:endParaRPr lang="zh-CN" altLang="en-US" sz="1200" dirty="0"/>
                    </a:p>
                  </a:txBody>
                  <a:tcPr marL="3140" marR="3140" marT="3140" marB="0" anchor="ctr"/>
                </a:tc>
                <a:tc>
                  <a:txBody>
                    <a:bodyPr/>
                    <a:lstStyle/>
                    <a:p>
                      <a:pPr algn="ctr" fontAlgn="ctr"/>
                      <a:r>
                        <a:rPr lang="zh-CN" altLang="en-US" sz="1200" dirty="0"/>
                        <a:t>大</a:t>
                      </a:r>
                      <a:r>
                        <a:rPr lang="zh-CN" altLang="en-US" sz="1200" dirty="0" smtClean="0"/>
                        <a:t>仪器</a:t>
                      </a:r>
                      <a:endParaRPr lang="zh-CN" altLang="en-US" sz="1200" dirty="0" smtClean="0"/>
                    </a:p>
                  </a:txBody>
                  <a:tcPr marL="3140" marR="3140" marT="3140" marB="0" anchor="ctr"/>
                </a:tc>
                <a:tc>
                  <a:txBody>
                    <a:bodyPr/>
                    <a:lstStyle/>
                    <a:p>
                      <a:pPr algn="ctr" fontAlgn="ctr"/>
                      <a:r>
                        <a:rPr lang="zh-CN" altLang="en-US" sz="1200" dirty="0"/>
                        <a:t>海外</a:t>
                      </a:r>
                      <a:r>
                        <a:rPr lang="zh-CN" altLang="en-US" sz="1200" dirty="0" smtClean="0"/>
                        <a:t>及港澳</a:t>
                      </a:r>
                      <a:endParaRPr lang="zh-CN" altLang="en-US" sz="1200" dirty="0"/>
                    </a:p>
                  </a:txBody>
                  <a:tcPr marL="3140" marR="3140" marT="3140" marB="0" anchor="ctr"/>
                </a:tc>
                <a:tc>
                  <a:txBody>
                    <a:bodyPr/>
                    <a:lstStyle/>
                    <a:p>
                      <a:pPr algn="ctr" fontAlgn="ctr"/>
                      <a:r>
                        <a:rPr lang="zh-CN" altLang="en-US" sz="1200" dirty="0"/>
                        <a:t>联合基金</a:t>
                      </a:r>
                      <a:endParaRPr lang="zh-CN" altLang="en-US" sz="1200" dirty="0"/>
                    </a:p>
                  </a:txBody>
                  <a:tcPr marL="3140" marR="3140" marT="3140" marB="0" anchor="ctr"/>
                </a:tc>
                <a:tc>
                  <a:txBody>
                    <a:bodyPr/>
                    <a:lstStyle/>
                    <a:p>
                      <a:pPr algn="ctr" fontAlgn="ctr"/>
                      <a:r>
                        <a:rPr lang="zh-CN" altLang="en-US" sz="1200" dirty="0"/>
                        <a:t>应急</a:t>
                      </a:r>
                      <a:endParaRPr lang="zh-CN" altLang="en-US" sz="1200" dirty="0"/>
                    </a:p>
                  </a:txBody>
                  <a:tcPr marL="3140" marR="3140" marT="3140" marB="0" anchor="ctr"/>
                </a:tc>
                <a:tc>
                  <a:txBody>
                    <a:bodyPr/>
                    <a:lstStyle/>
                    <a:p>
                      <a:pPr algn="ctr" fontAlgn="ctr"/>
                      <a:r>
                        <a:rPr lang="zh-CN" altLang="en-US" sz="1200" dirty="0"/>
                        <a:t>重大计划</a:t>
                      </a:r>
                      <a:endParaRPr lang="zh-CN" altLang="en-US" sz="1200" dirty="0"/>
                    </a:p>
                  </a:txBody>
                  <a:tcPr marL="3140" marR="3140" marT="3140" marB="0" anchor="ctr"/>
                </a:tc>
              </a:tr>
              <a:tr h="315595">
                <a:tc>
                  <a:txBody>
                    <a:bodyPr/>
                    <a:lstStyle/>
                    <a:p>
                      <a:pPr fontAlgn="b"/>
                      <a:r>
                        <a:rPr lang="zh-CN" altLang="en-US" sz="1200" dirty="0"/>
                        <a:t>总计</a:t>
                      </a:r>
                      <a:endParaRPr lang="zh-CN" altLang="en-US" sz="1200" dirty="0"/>
                    </a:p>
                  </a:txBody>
                  <a:tcPr marL="3140" marR="3140" marT="3140" marB="0" anchor="ctr" anchorCtr="0"/>
                </a:tc>
                <a:tc>
                  <a:txBody>
                    <a:bodyPr/>
                    <a:lstStyle/>
                    <a:p>
                      <a:pPr marL="0" algn="ctr" rtl="0" eaLnBrk="1" fontAlgn="b" latinLnBrk="0" hangingPunct="1"/>
                      <a:r>
                        <a:rPr kumimoji="0" lang="en-US" altLang="zh-CN" sz="1200" kern="1200" dirty="0" smtClean="0"/>
                        <a:t>556</a:t>
                      </a:r>
                      <a:endParaRPr kumimoji="0" lang="en-US" altLang="zh-CN" sz="1200" kern="1200" dirty="0" smtClean="0"/>
                    </a:p>
                  </a:txBody>
                  <a:tcPr marL="3140" marR="3140" marT="3140" marB="0" anchor="ctr" anchorCtr="0"/>
                </a:tc>
                <a:tc>
                  <a:txBody>
                    <a:bodyPr/>
                    <a:lstStyle/>
                    <a:p>
                      <a:pPr marL="0" algn="ctr" rtl="0" eaLnBrk="1" fontAlgn="b" latinLnBrk="0" hangingPunct="1"/>
                      <a:r>
                        <a:rPr kumimoji="0" lang="en-US" altLang="zh-CN" sz="1200" kern="1200" dirty="0"/>
                        <a:t>355</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97</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38</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2</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smtClean="0"/>
                        <a:t>4</a:t>
                      </a:r>
                      <a:endParaRPr kumimoji="0" lang="en-US" altLang="zh-CN" sz="1200" kern="1200" dirty="0" smtClean="0"/>
                    </a:p>
                  </a:txBody>
                  <a:tcPr marL="3140" marR="3140" marT="3140" marB="0" anchor="ctr" anchorCtr="0"/>
                </a:tc>
                <a:tc>
                  <a:txBody>
                    <a:bodyPr/>
                    <a:lstStyle/>
                    <a:p>
                      <a:pPr marL="0" algn="ctr" rtl="0" eaLnBrk="1" fontAlgn="b" latinLnBrk="0" hangingPunct="1"/>
                      <a:r>
                        <a:rPr kumimoji="0" lang="en-US" altLang="zh-CN" sz="1200" kern="1200" dirty="0"/>
                        <a:t>19</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24</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2</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3</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7</a:t>
                      </a:r>
                      <a:endParaRPr kumimoji="0" lang="en-US" altLang="zh-CN" sz="1200" kern="1200" dirty="0"/>
                    </a:p>
                  </a:txBody>
                  <a:tcPr marL="3140" marR="3140" marT="3140" marB="0" anchor="ctr" anchorCtr="0"/>
                </a:tc>
                <a:tc>
                  <a:txBody>
                    <a:bodyPr/>
                    <a:lstStyle/>
                    <a:p>
                      <a:pPr marL="0" algn="ctr" rtl="0" eaLnBrk="1" fontAlgn="b" latinLnBrk="0" hangingPunct="1"/>
                      <a:r>
                        <a:rPr kumimoji="0" lang="en-US" altLang="zh-CN" sz="1200" kern="1200" dirty="0"/>
                        <a:t>3</a:t>
                      </a:r>
                      <a:endParaRPr kumimoji="0" lang="en-US" altLang="zh-CN" sz="1200" kern="1200" dirty="0"/>
                    </a:p>
                  </a:txBody>
                  <a:tcPr marL="3140" marR="3140" marT="3140" marB="0" anchor="ctr" anchorCtr="0"/>
                </a:tc>
                <a:tc>
                  <a:txBody>
                    <a:bodyPr/>
                    <a:lstStyle/>
                    <a:p>
                      <a:pPr marL="0" algn="ctr" rtl="0" eaLnBrk="1" fontAlgn="b" latinLnBrk="0" hangingPunct="1"/>
                      <a:endParaRPr kumimoji="0" lang="en-US" altLang="zh-CN" sz="1200" kern="1200" dirty="0"/>
                    </a:p>
                  </a:txBody>
                  <a:tcPr marL="3140" marR="3140" marT="3140" marB="0" anchor="ctr" anchorCtr="0"/>
                </a:tc>
              </a:tr>
              <a:tr h="323850">
                <a:tc>
                  <a:txBody>
                    <a:bodyPr/>
                    <a:p>
                      <a:pPr fontAlgn="b"/>
                      <a:r>
                        <a:rPr lang="zh-CN" altLang="en-US" sz="1400" dirty="0">
                          <a:solidFill>
                            <a:srgbClr val="FF0000"/>
                          </a:solidFill>
                          <a:effectLst>
                            <a:outerShdw blurRad="38100" dist="38100" dir="2700000" algn="tl">
                              <a:srgbClr val="000000">
                                <a:alpha val="43137"/>
                              </a:srgbClr>
                            </a:outerShdw>
                          </a:effectLst>
                        </a:rPr>
                        <a:t>北医三院</a:t>
                      </a:r>
                      <a:endParaRPr lang="zh-CN" altLang="en-US" sz="14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smtClean="0">
                          <a:solidFill>
                            <a:srgbClr val="FF0000"/>
                          </a:solidFill>
                          <a:effectLst>
                            <a:outerShdw blurRad="38100" dist="38100" dir="2700000" algn="tl">
                              <a:srgbClr val="000000">
                                <a:alpha val="43137"/>
                              </a:srgbClr>
                            </a:outerShdw>
                          </a:effectLst>
                        </a:rPr>
                        <a:t>57</a:t>
                      </a:r>
                      <a:endParaRPr kumimoji="0" lang="en-US" altLang="zh-CN" sz="1600" kern="1200" dirty="0" smtClean="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27</a:t>
                      </a:r>
                      <a:endParaRPr kumimoji="0" lang="en-US" altLang="zh-CN"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17</a:t>
                      </a:r>
                      <a:endParaRPr kumimoji="0" lang="en-US" altLang="zh-CN"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2</a:t>
                      </a:r>
                      <a:endParaRPr kumimoji="0" lang="en-US" altLang="zh-CN"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smtClean="0">
                          <a:solidFill>
                            <a:srgbClr val="FF0000"/>
                          </a:solidFill>
                          <a:effectLst>
                            <a:outerShdw blurRad="38100" dist="38100" dir="2700000" algn="tl">
                              <a:srgbClr val="000000">
                                <a:alpha val="43137"/>
                              </a:srgbClr>
                            </a:outerShdw>
                          </a:effectLst>
                        </a:rPr>
                        <a:t>2</a:t>
                      </a:r>
                      <a:endParaRPr kumimoji="0" lang="en-US" altLang="zh-CN" sz="1600" kern="1200" dirty="0" smtClean="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1</a:t>
                      </a:r>
                      <a:endParaRPr kumimoji="0" lang="en-US" altLang="zh-CN"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1</a:t>
                      </a:r>
                      <a:endParaRPr kumimoji="0" lang="en-US" altLang="zh-CN"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6</a:t>
                      </a:r>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600" kern="1200" dirty="0">
                          <a:solidFill>
                            <a:srgbClr val="FF0000"/>
                          </a:solidFill>
                          <a:effectLst>
                            <a:outerShdw blurRad="38100" dist="38100" dir="2700000" algn="tl">
                              <a:srgbClr val="000000">
                                <a:alpha val="43137"/>
                              </a:srgbClr>
                            </a:outerShdw>
                          </a:effectLst>
                        </a:rPr>
                        <a:t>1</a:t>
                      </a:r>
                      <a:r>
                        <a:rPr kumimoji="0" lang="zh-CN" altLang="en-US" sz="1600" kern="1200" dirty="0">
                          <a:solidFill>
                            <a:srgbClr val="FF0000"/>
                          </a:solidFill>
                          <a:effectLst>
                            <a:outerShdw blurRad="38100" dist="38100" dir="2700000" algn="tl">
                              <a:srgbClr val="000000">
                                <a:alpha val="43137"/>
                              </a:srgbClr>
                            </a:outerShdw>
                          </a:effectLst>
                        </a:rPr>
                        <a:t>　</a:t>
                      </a:r>
                      <a:endParaRPr kumimoji="0" lang="zh-CN" altLang="en-US" sz="1600" kern="1200" dirty="0">
                        <a:solidFill>
                          <a:srgbClr val="FF0000"/>
                        </a:solidFill>
                        <a:effectLst>
                          <a:outerShdw blurRad="38100" dist="38100" dir="2700000" algn="tl">
                            <a:srgbClr val="000000">
                              <a:alpha val="43137"/>
                            </a:srgbClr>
                          </a:outerShdw>
                        </a:effectLst>
                      </a:endParaRPr>
                    </a:p>
                  </a:txBody>
                  <a:tcPr marL="3140" marR="3140" marT="3140" marB="0" anchor="ctr" anchorCtr="0"/>
                </a:tc>
              </a:tr>
              <a:tr h="314325">
                <a:tc>
                  <a:txBody>
                    <a:bodyPr/>
                    <a:lstStyle/>
                    <a:p>
                      <a:pPr algn="l" fontAlgn="b"/>
                      <a:r>
                        <a:rPr lang="zh-CN" altLang="en-US" sz="1200" dirty="0">
                          <a:solidFill>
                            <a:schemeClr val="bg1">
                              <a:lumMod val="65000"/>
                            </a:schemeClr>
                          </a:solidFill>
                        </a:rPr>
                        <a:t>物理学院</a:t>
                      </a:r>
                      <a:endParaRPr lang="zh-CN" altLang="en-US" sz="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45</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29</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6</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4</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　</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2</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1</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　</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　</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3</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smtClean="0">
                          <a:solidFill>
                            <a:schemeClr val="bg1">
                              <a:lumMod val="65000"/>
                            </a:schemeClr>
                          </a:solidFill>
                        </a:rPr>
                        <a:t>　</a:t>
                      </a:r>
                      <a:endParaRPr kumimoji="0" lang="en-US" altLang="zh-CN" sz="1500" kern="1200" dirty="0" smtClean="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r>
              <a:tr h="313690">
                <a:tc>
                  <a:txBody>
                    <a:bodyPr/>
                    <a:p>
                      <a:pPr algn="l" fontAlgn="b"/>
                      <a:r>
                        <a:rPr lang="zh-CN" altLang="en-US" sz="1200" dirty="0">
                          <a:solidFill>
                            <a:schemeClr val="accent3">
                              <a:lumMod val="75000"/>
                            </a:schemeClr>
                          </a:solidFill>
                          <a:effectLst>
                            <a:outerShdw blurRad="38100" dist="38100" dir="2700000" algn="tl">
                              <a:srgbClr val="000000">
                                <a:alpha val="43137"/>
                              </a:srgbClr>
                            </a:outerShdw>
                          </a:effectLst>
                        </a:rPr>
                        <a:t>人民医院</a:t>
                      </a:r>
                      <a:endParaRPr lang="zh-CN" altLang="en-US" sz="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smtClean="0">
                          <a:solidFill>
                            <a:schemeClr val="accent3">
                              <a:lumMod val="75000"/>
                            </a:schemeClr>
                          </a:solidFill>
                          <a:effectLst>
                            <a:outerShdw blurRad="38100" dist="38100" dir="2700000" algn="tl">
                              <a:srgbClr val="000000">
                                <a:alpha val="43137"/>
                              </a:srgbClr>
                            </a:outerShdw>
                          </a:effectLst>
                        </a:rPr>
                        <a:t>41</a:t>
                      </a:r>
                      <a:endParaRPr kumimoji="0" lang="en-US" altLang="zh-CN" sz="1500" kern="1200" dirty="0" smtClean="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29</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9</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smtClean="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smtClean="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r>
              <a:tr h="314325">
                <a:tc>
                  <a:txBody>
                    <a:bodyPr/>
                    <a:p>
                      <a:pPr algn="l" fontAlgn="b"/>
                      <a:r>
                        <a:rPr lang="zh-CN" altLang="en-US" sz="1200" dirty="0">
                          <a:solidFill>
                            <a:schemeClr val="accent3">
                              <a:lumMod val="75000"/>
                            </a:schemeClr>
                          </a:solidFill>
                          <a:effectLst>
                            <a:outerShdw blurRad="38100" dist="38100" dir="2700000" algn="tl">
                              <a:srgbClr val="000000">
                                <a:alpha val="43137"/>
                              </a:srgbClr>
                            </a:outerShdw>
                          </a:effectLst>
                        </a:rPr>
                        <a:t>基础医学院</a:t>
                      </a:r>
                      <a:endParaRPr lang="zh-CN" altLang="en-US" sz="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39</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31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5</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　</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r>
              <a:tr h="314325">
                <a:tc>
                  <a:txBody>
                    <a:bodyPr/>
                    <a:p>
                      <a:pPr algn="l" fontAlgn="b"/>
                      <a:r>
                        <a:rPr lang="zh-CN" altLang="en-US" sz="1200" dirty="0">
                          <a:solidFill>
                            <a:schemeClr val="bg1">
                              <a:lumMod val="65000"/>
                            </a:schemeClr>
                          </a:solidFill>
                        </a:rPr>
                        <a:t>信息学院</a:t>
                      </a:r>
                      <a:endParaRPr lang="zh-CN" altLang="en-US" sz="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38</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24</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5</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4</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p>
                      <a:pPr marL="0" algn="ctr" rtl="0" eaLnBrk="1" fontAlgn="b" latinLnBrk="0" hangingPunct="1"/>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1</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3</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en-US" altLang="zh-CN" sz="1500" kern="1200" dirty="0">
                          <a:solidFill>
                            <a:schemeClr val="bg1">
                              <a:lumMod val="65000"/>
                            </a:schemeClr>
                          </a:solidFill>
                        </a:rPr>
                        <a:t>1</a:t>
                      </a:r>
                      <a:endParaRPr kumimoji="0" lang="en-US" altLang="zh-CN" sz="1500" kern="1200" dirty="0">
                        <a:solidFill>
                          <a:schemeClr val="bg1">
                            <a:lumMod val="65000"/>
                          </a:schemeClr>
                        </a:solidFill>
                      </a:endParaRPr>
                    </a:p>
                  </a:txBody>
                  <a:tcPr marL="3140" marR="3140" marT="3140" marB="0" anchor="ctr" anchorCtr="0"/>
                </a:tc>
                <a:tc>
                  <a:txBody>
                    <a:bodyPr/>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r>
              <a:tr h="314325">
                <a:tc>
                  <a:txBody>
                    <a:bodyPr/>
                    <a:lstStyle/>
                    <a:p>
                      <a:pPr algn="l" fontAlgn="b"/>
                      <a:r>
                        <a:rPr lang="zh-CN" altLang="en-US" sz="1200" dirty="0">
                          <a:solidFill>
                            <a:schemeClr val="bg1">
                              <a:lumMod val="65000"/>
                            </a:schemeClr>
                          </a:solidFill>
                        </a:rPr>
                        <a:t>工学院</a:t>
                      </a:r>
                      <a:endParaRPr lang="zh-CN" altLang="en-US" sz="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33</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18</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4</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5</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1</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1</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1</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en-US" altLang="zh-CN" sz="1500" kern="1200" dirty="0">
                          <a:solidFill>
                            <a:schemeClr val="bg1">
                              <a:lumMod val="65000"/>
                            </a:schemeClr>
                          </a:solidFill>
                        </a:rPr>
                        <a:t>3</a:t>
                      </a:r>
                      <a:endParaRPr kumimoji="0" lang="en-US" altLang="zh-CN"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c>
                  <a:txBody>
                    <a:bodyPr/>
                    <a:lstStyle/>
                    <a:p>
                      <a:pPr marL="0" algn="ctr" rtl="0" eaLnBrk="1" fontAlgn="b" latinLnBrk="0" hangingPunct="1"/>
                      <a:r>
                        <a:rPr kumimoji="0" lang="zh-CN" altLang="en-US" sz="1500" kern="1200" dirty="0">
                          <a:solidFill>
                            <a:schemeClr val="bg1">
                              <a:lumMod val="65000"/>
                            </a:schemeClr>
                          </a:solidFill>
                        </a:rPr>
                        <a:t>　</a:t>
                      </a:r>
                      <a:endParaRPr kumimoji="0" lang="zh-CN" altLang="en-US" sz="1500" kern="1200" dirty="0">
                        <a:solidFill>
                          <a:schemeClr val="bg1">
                            <a:lumMod val="65000"/>
                          </a:schemeClr>
                        </a:solidFill>
                      </a:endParaRPr>
                    </a:p>
                  </a:txBody>
                  <a:tcPr marL="3140" marR="3140" marT="3140" marB="0" anchor="ctr" anchorCtr="0"/>
                </a:tc>
              </a:tr>
              <a:tr h="313690">
                <a:tc>
                  <a:txBody>
                    <a:bodyPr/>
                    <a:lstStyle/>
                    <a:p>
                      <a:pPr algn="l" fontAlgn="b"/>
                      <a:r>
                        <a:rPr lang="zh-CN" altLang="en-US" sz="1200" dirty="0">
                          <a:solidFill>
                            <a:schemeClr val="accent3">
                              <a:lumMod val="75000"/>
                            </a:schemeClr>
                          </a:solidFill>
                          <a:effectLst>
                            <a:outerShdw blurRad="38100" dist="38100" dir="2700000" algn="tl">
                              <a:srgbClr val="000000">
                                <a:alpha val="43137"/>
                              </a:srgbClr>
                            </a:outerShdw>
                          </a:effectLst>
                        </a:rPr>
                        <a:t>口腔医院</a:t>
                      </a:r>
                      <a:endParaRPr lang="zh-CN" altLang="en-US" sz="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30</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17</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12</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r>
              <a:tr h="314960">
                <a:tc>
                  <a:txBody>
                    <a:bodyPr/>
                    <a:lstStyle/>
                    <a:p>
                      <a:pPr algn="l" fontAlgn="b"/>
                      <a:r>
                        <a:rPr lang="zh-CN" altLang="en-US" sz="1200" dirty="0">
                          <a:solidFill>
                            <a:schemeClr val="accent3">
                              <a:lumMod val="75000"/>
                            </a:schemeClr>
                          </a:solidFill>
                          <a:effectLst>
                            <a:outerShdw blurRad="38100" dist="38100" dir="2700000" algn="tl">
                              <a:srgbClr val="000000">
                                <a:alpha val="43137"/>
                              </a:srgbClr>
                            </a:outerShdw>
                          </a:effectLst>
                        </a:rPr>
                        <a:t>药学院</a:t>
                      </a:r>
                      <a:endParaRPr lang="zh-CN" altLang="en-US" sz="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28</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22</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3</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lstStyle/>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r>
              <a:tr h="314325">
                <a:tc>
                  <a:txBody>
                    <a:bodyPr/>
                    <a:p>
                      <a:pPr algn="l" fontAlgn="b"/>
                      <a:r>
                        <a:rPr lang="zh-CN" altLang="en-US" sz="1200" dirty="0">
                          <a:solidFill>
                            <a:schemeClr val="accent3">
                              <a:lumMod val="75000"/>
                            </a:schemeClr>
                          </a:solidFill>
                          <a:effectLst>
                            <a:outerShdw blurRad="38100" dist="38100" dir="2700000" algn="tl">
                              <a:srgbClr val="000000">
                                <a:alpha val="43137"/>
                              </a:srgbClr>
                            </a:outerShdw>
                          </a:effectLst>
                        </a:rPr>
                        <a:t>北大医院</a:t>
                      </a:r>
                      <a:endParaRPr lang="zh-CN" altLang="en-US" sz="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smtClean="0">
                          <a:solidFill>
                            <a:schemeClr val="accent3">
                              <a:lumMod val="75000"/>
                            </a:schemeClr>
                          </a:solidFill>
                          <a:effectLst>
                            <a:outerShdw blurRad="38100" dist="38100" dir="2700000" algn="tl">
                              <a:srgbClr val="000000">
                                <a:alpha val="43137"/>
                              </a:srgbClr>
                            </a:outerShdw>
                          </a:effectLst>
                        </a:rPr>
                        <a:t>28</a:t>
                      </a:r>
                      <a:endParaRPr kumimoji="0" lang="en-US" altLang="zh-CN" sz="1500" kern="1200" dirty="0" smtClean="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19</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6</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smtClean="0">
                          <a:solidFill>
                            <a:schemeClr val="accent3">
                              <a:lumMod val="75000"/>
                            </a:schemeClr>
                          </a:solidFill>
                          <a:effectLst>
                            <a:outerShdw blurRad="38100" dist="38100" dir="2700000" algn="tl">
                              <a:srgbClr val="000000">
                                <a:alpha val="43137"/>
                              </a:srgbClr>
                            </a:outerShdw>
                          </a:effectLst>
                        </a:rPr>
                        <a:t>1</a:t>
                      </a:r>
                      <a:endParaRPr kumimoji="0" lang="en-US" altLang="zh-CN" sz="1500" kern="1200" dirty="0" smtClean="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en-US" altLang="zh-CN" sz="1500" kern="1200" dirty="0">
                          <a:solidFill>
                            <a:schemeClr val="accent3">
                              <a:lumMod val="75000"/>
                            </a:schemeClr>
                          </a:solidFill>
                          <a:effectLst>
                            <a:outerShdw blurRad="38100" dist="38100" dir="2700000" algn="tl">
                              <a:srgbClr val="000000">
                                <a:alpha val="43137"/>
                              </a:srgbClr>
                            </a:outerShdw>
                          </a:effectLst>
                        </a:rPr>
                        <a:t>2</a:t>
                      </a:r>
                      <a:endParaRPr kumimoji="0" lang="en-US" altLang="zh-CN"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c>
                  <a:txBody>
                    <a:bodyPr/>
                    <a:p>
                      <a:pPr marL="0" algn="ctr" rtl="0" eaLnBrk="1" fontAlgn="b" latinLnBrk="0" hangingPunct="1"/>
                      <a:r>
                        <a:rPr kumimoji="0" lang="zh-CN" altLang="en-US" sz="1500" kern="1200" dirty="0">
                          <a:solidFill>
                            <a:schemeClr val="accent3">
                              <a:lumMod val="75000"/>
                            </a:schemeClr>
                          </a:solidFill>
                          <a:effectLst>
                            <a:outerShdw blurRad="38100" dist="38100" dir="2700000" algn="tl">
                              <a:srgbClr val="000000">
                                <a:alpha val="43137"/>
                              </a:srgbClr>
                            </a:outerShdw>
                          </a:effectLst>
                        </a:rPr>
                        <a:t>　</a:t>
                      </a:r>
                      <a:endParaRPr kumimoji="0" lang="zh-CN" altLang="en-US" sz="1500" kern="1200" dirty="0">
                        <a:solidFill>
                          <a:schemeClr val="accent3">
                            <a:lumMod val="75000"/>
                          </a:schemeClr>
                        </a:solidFill>
                        <a:effectLst>
                          <a:outerShdw blurRad="38100" dist="38100" dir="2700000" algn="tl">
                            <a:srgbClr val="000000">
                              <a:alpha val="43137"/>
                            </a:srgbClr>
                          </a:outerShdw>
                        </a:effectLst>
                      </a:endParaRPr>
                    </a:p>
                  </a:txBody>
                  <a:tcPr marL="3140" marR="3140" marT="3140" marB="0" anchor="ctr" anchorCtr="0"/>
                </a:tc>
              </a:tr>
            </a:tbl>
          </a:graphicData>
        </a:graphic>
      </p:graphicFrame>
      <p:sp>
        <p:nvSpPr>
          <p:cNvPr id="1025" name="Rectangle 1"/>
          <p:cNvSpPr>
            <a:spLocks noChangeArrowheads="1"/>
          </p:cNvSpPr>
          <p:nvPr/>
        </p:nvSpPr>
        <p:spPr bwMode="auto">
          <a:xfrm>
            <a:off x="1984375" y="900430"/>
            <a:ext cx="5811520" cy="861060"/>
          </a:xfrm>
          <a:prstGeom prst="rect">
            <a:avLst/>
          </a:prstGeom>
          <a:noFill/>
          <a:ln w="9525">
            <a:noFill/>
            <a:miter lim="800000"/>
          </a:ln>
          <a:effectLst/>
        </p:spPr>
        <p:txBody>
          <a:bodyPr vert="horz" wrap="square" lIns="68580" tIns="34290" rIns="68580" bIns="3429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2016</a:t>
            </a:r>
            <a:r>
              <a:rPr kumimoji="0" lang="zh-CN"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年度北京大学</a:t>
            </a:r>
            <a:r>
              <a:rPr kumimoji="0" lang="zh-CN" altLang="zh-CN"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NSFC</a:t>
            </a:r>
            <a:r>
              <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（集中受理期）批准情况</a:t>
            </a:r>
            <a:endPar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sz="3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sz="3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0555" y="44450"/>
            <a:ext cx="6920865" cy="857250"/>
          </a:xfrm>
        </p:spPr>
        <p:txBody>
          <a:bodyPr/>
          <a:lstStyle/>
          <a:p>
            <a:r>
              <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三院批准情况</a:t>
            </a:r>
            <a:endPar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 name="内容占位符 2"/>
          <p:cNvSpPr>
            <a:spLocks noGrp="1"/>
          </p:cNvSpPr>
          <p:nvPr>
            <p:ph sz="quarter" idx="1"/>
          </p:nvPr>
        </p:nvSpPr>
        <p:spPr>
          <a:xfrm>
            <a:off x="627380" y="854075"/>
            <a:ext cx="7828915" cy="3429000"/>
          </a:xfrm>
        </p:spPr>
        <p:txBody>
          <a:bodyPr/>
          <a:lstStyle/>
          <a:p>
            <a:pPr marL="0" indent="0">
              <a:buNone/>
            </a:pPr>
            <a:r>
              <a:rPr lang="zh-CN" altLang="en-US" sz="2400" dirty="0"/>
              <a:t>2016年集中受理期内，我院共申报各类项目170项，中标项目</a:t>
            </a:r>
            <a:r>
              <a:rPr lang="zh-CN" altLang="en-US" sz="2400" b="1" dirty="0">
                <a:solidFill>
                  <a:srgbClr val="FF0000"/>
                </a:solidFill>
              </a:rPr>
              <a:t>5</a:t>
            </a:r>
            <a:r>
              <a:rPr lang="en-US" altLang="zh-CN" sz="2400" b="1" dirty="0">
                <a:solidFill>
                  <a:srgbClr val="FF0000"/>
                </a:solidFill>
              </a:rPr>
              <a:t>7</a:t>
            </a:r>
            <a:r>
              <a:rPr lang="zh-CN" altLang="en-US" sz="2400" dirty="0"/>
              <a:t>项，中标率</a:t>
            </a:r>
            <a:r>
              <a:rPr lang="en-US" altLang="zh-CN" sz="2400" b="1" dirty="0">
                <a:solidFill>
                  <a:srgbClr val="FF0000"/>
                </a:solidFill>
              </a:rPr>
              <a:t>33.5</a:t>
            </a:r>
            <a:r>
              <a:rPr lang="zh-CN" altLang="en-US" sz="2400" b="1" dirty="0">
                <a:solidFill>
                  <a:srgbClr val="FF0000"/>
                </a:solidFill>
              </a:rPr>
              <a:t>%</a:t>
            </a:r>
            <a:r>
              <a:rPr lang="zh-CN" altLang="en-US" sz="2400" dirty="0"/>
              <a:t>，经费合计约</a:t>
            </a:r>
            <a:r>
              <a:rPr lang="zh-CN" altLang="en-US" sz="2400" b="1" dirty="0">
                <a:solidFill>
                  <a:srgbClr val="FF0000"/>
                </a:solidFill>
              </a:rPr>
              <a:t>3</a:t>
            </a:r>
            <a:r>
              <a:rPr lang="en-US" altLang="zh-CN" sz="2400" b="1" dirty="0">
                <a:solidFill>
                  <a:srgbClr val="FF0000"/>
                </a:solidFill>
              </a:rPr>
              <a:t>961</a:t>
            </a:r>
            <a:r>
              <a:rPr lang="zh-CN" altLang="en-US" sz="2400" dirty="0"/>
              <a:t>万元。</a:t>
            </a:r>
            <a:endParaRPr lang="zh-CN" altLang="en-US" sz="2400" dirty="0"/>
          </a:p>
          <a:p>
            <a:pPr marL="0" indent="0" algn="ctr">
              <a:buNone/>
            </a:pPr>
            <a:r>
              <a:rPr lang="zh-CN" altLang="en-US" sz="2400" b="1" dirty="0"/>
              <a:t>资助项目统计</a:t>
            </a:r>
            <a:endParaRPr lang="zh-CN" altLang="en-US" sz="2400" b="1" dirty="0"/>
          </a:p>
          <a:p>
            <a:pPr marL="0" indent="0">
              <a:buNone/>
            </a:pPr>
            <a:endParaRPr lang="zh-CN" altLang="en-US" b="1" dirty="0"/>
          </a:p>
        </p:txBody>
      </p:sp>
      <p:graphicFrame>
        <p:nvGraphicFramePr>
          <p:cNvPr id="4" name="表格 -1"/>
          <p:cNvGraphicFramePr/>
          <p:nvPr/>
        </p:nvGraphicFramePr>
        <p:xfrm>
          <a:off x="915035" y="2282190"/>
          <a:ext cx="7364095" cy="2504440"/>
        </p:xfrm>
        <a:graphic>
          <a:graphicData uri="http://schemas.openxmlformats.org/drawingml/2006/table">
            <a:tbl>
              <a:tblPr firstRow="1" bandRow="1">
                <a:tableStyleId>{B301B821-A1FF-4177-AEE7-76D212191A09}</a:tableStyleId>
              </a:tblPr>
              <a:tblGrid>
                <a:gridCol w="3245485"/>
                <a:gridCol w="2059305"/>
                <a:gridCol w="2059305"/>
              </a:tblGrid>
              <a:tr h="274320">
                <a:tc>
                  <a:txBody>
                    <a:bodyPr/>
                    <a:lstStyle/>
                    <a:p>
                      <a:pPr marL="0" indent="0" algn="ctr">
                        <a:buNone/>
                      </a:pPr>
                      <a:r>
                        <a:rPr lang="zh-CN" altLang="en-US" sz="1800" u="none" dirty="0">
                          <a:solidFill>
                            <a:schemeClr val="bg1"/>
                          </a:solidFill>
                          <a:highlight>
                            <a:srgbClr val="C0C0C0"/>
                          </a:highlight>
                        </a:rPr>
                        <a:t>项目类别</a:t>
                      </a:r>
                      <a:endParaRPr lang="zh-CN" altLang="en-US" sz="1800" u="none" dirty="0">
                        <a:solidFill>
                          <a:schemeClr val="bg1"/>
                        </a:solidFill>
                        <a:highlight>
                          <a:srgbClr val="C0C0C0"/>
                        </a:highlight>
                      </a:endParaRPr>
                    </a:p>
                  </a:txBody>
                  <a:tcPr marL="0" marR="0" marT="0" marB="0" anchor="ctr"/>
                </a:tc>
                <a:tc>
                  <a:txBody>
                    <a:bodyPr/>
                    <a:lstStyle/>
                    <a:p>
                      <a:pPr marL="0" indent="0" algn="ctr">
                        <a:buNone/>
                      </a:pPr>
                      <a:r>
                        <a:rPr lang="zh-CN" altLang="en-US" sz="1800" u="none">
                          <a:solidFill>
                            <a:schemeClr val="bg1"/>
                          </a:solidFill>
                        </a:rPr>
                        <a:t>项目数</a:t>
                      </a:r>
                      <a:endParaRPr lang="zh-CN" altLang="en-US" sz="1800" u="none">
                        <a:solidFill>
                          <a:schemeClr val="bg1"/>
                        </a:solidFill>
                      </a:endParaRPr>
                    </a:p>
                  </a:txBody>
                  <a:tcPr marL="0" marR="0" marT="0" marB="0" anchor="ctr"/>
                </a:tc>
                <a:tc>
                  <a:txBody>
                    <a:bodyPr/>
                    <a:lstStyle/>
                    <a:p>
                      <a:pPr marL="0" indent="0" algn="ctr">
                        <a:buNone/>
                      </a:pPr>
                      <a:r>
                        <a:rPr lang="zh-CN" altLang="en-US" sz="1800" u="none">
                          <a:solidFill>
                            <a:schemeClr val="bg1"/>
                          </a:solidFill>
                        </a:rPr>
                        <a:t>直接经费（万元）</a:t>
                      </a:r>
                      <a:endParaRPr lang="zh-CN" altLang="en-US" sz="1800" u="none">
                        <a:solidFill>
                          <a:schemeClr val="bg1"/>
                        </a:solidFill>
                      </a:endParaRPr>
                    </a:p>
                  </a:txBody>
                  <a:tcPr marL="0" marR="0" marT="0" marB="0" anchor="ctr"/>
                </a:tc>
              </a:tr>
              <a:tr h="250825">
                <a:tc>
                  <a:txBody>
                    <a:bodyPr/>
                    <a:lstStyle/>
                    <a:p>
                      <a:pPr marL="0" indent="0" algn="l">
                        <a:buNone/>
                      </a:pPr>
                      <a:r>
                        <a:rPr lang="zh-CN" altLang="en-US" sz="1800" b="1" u="none" dirty="0">
                          <a:solidFill>
                            <a:srgbClr val="FF0000"/>
                          </a:solidFill>
                        </a:rPr>
                        <a:t>杰出青年科学基金</a:t>
                      </a:r>
                      <a:endParaRPr lang="zh-CN" altLang="en-US" sz="1800" b="1" u="none" dirty="0">
                        <a:solidFill>
                          <a:srgbClr val="FF0000"/>
                        </a:solidFill>
                      </a:endParaRPr>
                    </a:p>
                  </a:txBody>
                  <a:tcPr marL="0" marR="0" marT="0" marB="0" anchor="ctr"/>
                </a:tc>
                <a:tc>
                  <a:txBody>
                    <a:bodyPr/>
                    <a:lstStyle/>
                    <a:p>
                      <a:pPr marL="0" indent="0" algn="ctr">
                        <a:buNone/>
                      </a:pPr>
                      <a:r>
                        <a:rPr lang="en-US" altLang="zh-CN" sz="1800" u="none" dirty="0"/>
                        <a:t>2</a:t>
                      </a:r>
                      <a:endParaRPr lang="en-US" altLang="zh-CN" sz="1800" u="none" dirty="0"/>
                    </a:p>
                  </a:txBody>
                  <a:tcPr marL="0" marR="0" marT="0" marB="0" anchor="ctr"/>
                </a:tc>
                <a:tc>
                  <a:txBody>
                    <a:bodyPr/>
                    <a:lstStyle/>
                    <a:p>
                      <a:pPr marL="0" indent="0" algn="ctr">
                        <a:buNone/>
                      </a:pPr>
                      <a:r>
                        <a:rPr lang="en-US" altLang="zh-CN" sz="1800" u="none"/>
                        <a:t>640</a:t>
                      </a:r>
                      <a:endParaRPr lang="en-US" altLang="zh-CN" sz="1800" u="none"/>
                    </a:p>
                  </a:txBody>
                  <a:tcPr marL="0" marR="0" marT="0" marB="0" anchor="ctr"/>
                </a:tc>
              </a:tr>
              <a:tr h="250190">
                <a:tc>
                  <a:txBody>
                    <a:bodyPr/>
                    <a:lstStyle/>
                    <a:p>
                      <a:pPr marL="0" indent="0" algn="l">
                        <a:buNone/>
                      </a:pPr>
                      <a:r>
                        <a:rPr lang="zh-CN" altLang="en-US" sz="1800" u="none" dirty="0"/>
                        <a:t>优秀青年科学基金</a:t>
                      </a:r>
                      <a:endParaRPr lang="zh-CN" altLang="en-US" sz="1800" u="none" dirty="0"/>
                    </a:p>
                  </a:txBody>
                  <a:tcPr marL="0" marR="0" marT="0" marB="0" anchor="ctr"/>
                </a:tc>
                <a:tc>
                  <a:txBody>
                    <a:bodyPr/>
                    <a:lstStyle/>
                    <a:p>
                      <a:pPr marL="0" indent="0" algn="ctr">
                        <a:buNone/>
                      </a:pPr>
                      <a:r>
                        <a:rPr lang="en-US" altLang="zh-CN" sz="1800" u="none"/>
                        <a:t>1</a:t>
                      </a:r>
                      <a:endParaRPr lang="en-US" altLang="zh-CN" sz="1800" u="none"/>
                    </a:p>
                  </a:txBody>
                  <a:tcPr marL="0" marR="0" marT="0" marB="0" anchor="ctr"/>
                </a:tc>
                <a:tc>
                  <a:txBody>
                    <a:bodyPr/>
                    <a:lstStyle/>
                    <a:p>
                      <a:pPr marL="0" indent="0" algn="ctr">
                        <a:buNone/>
                      </a:pPr>
                      <a:r>
                        <a:rPr lang="en-US" altLang="zh-CN" sz="1800" u="none"/>
                        <a:t>130</a:t>
                      </a:r>
                      <a:endParaRPr lang="en-US" altLang="zh-CN" sz="1800" u="none"/>
                    </a:p>
                  </a:txBody>
                  <a:tcPr marL="0" marR="0" marT="0" marB="0" anchor="ctr"/>
                </a:tc>
              </a:tr>
              <a:tr h="251460">
                <a:tc>
                  <a:txBody>
                    <a:bodyPr/>
                    <a:lstStyle/>
                    <a:p>
                      <a:pPr marL="0" indent="0" algn="l">
                        <a:buNone/>
                      </a:pPr>
                      <a:r>
                        <a:rPr lang="zh-CN" altLang="en-US" sz="1800" u="none" dirty="0"/>
                        <a:t>重点项目</a:t>
                      </a:r>
                      <a:endParaRPr lang="zh-CN" altLang="en-US" sz="1800" u="none" dirty="0"/>
                    </a:p>
                  </a:txBody>
                  <a:tcPr marL="0" marR="0" marT="0" marB="0" anchor="ctr"/>
                </a:tc>
                <a:tc>
                  <a:txBody>
                    <a:bodyPr/>
                    <a:lstStyle/>
                    <a:p>
                      <a:pPr marL="0" indent="0" algn="ctr">
                        <a:buNone/>
                      </a:pPr>
                      <a:r>
                        <a:rPr lang="en-US" altLang="zh-CN" sz="1800" u="none"/>
                        <a:t>2</a:t>
                      </a:r>
                      <a:endParaRPr lang="en-US" altLang="zh-CN" sz="1800" u="none"/>
                    </a:p>
                  </a:txBody>
                  <a:tcPr marL="0" marR="0" marT="0" marB="0" anchor="ctr"/>
                </a:tc>
                <a:tc>
                  <a:txBody>
                    <a:bodyPr/>
                    <a:lstStyle/>
                    <a:p>
                      <a:pPr marL="0" indent="0" algn="ctr">
                        <a:buNone/>
                      </a:pPr>
                      <a:r>
                        <a:rPr lang="en-US" altLang="zh-CN" sz="1800" u="none"/>
                        <a:t>545</a:t>
                      </a:r>
                      <a:endParaRPr lang="en-US" altLang="zh-CN" sz="1800" u="none"/>
                    </a:p>
                  </a:txBody>
                  <a:tcPr marL="0" marR="0" marT="0" marB="0" anchor="ctr"/>
                </a:tc>
              </a:tr>
              <a:tr h="249555">
                <a:tc>
                  <a:txBody>
                    <a:bodyPr/>
                    <a:p>
                      <a:pPr marL="0" indent="0" algn="l">
                        <a:buNone/>
                      </a:pPr>
                      <a:r>
                        <a:rPr lang="zh-CN" altLang="en-US" sz="1800" u="none" dirty="0"/>
                        <a:t>重大研究计划</a:t>
                      </a:r>
                      <a:endParaRPr lang="zh-CN" altLang="en-US" sz="1800" u="none" dirty="0"/>
                    </a:p>
                  </a:txBody>
                  <a:tcPr marL="0" marR="0" marT="0" marB="0" anchor="ctr"/>
                </a:tc>
                <a:tc>
                  <a:txBody>
                    <a:bodyPr/>
                    <a:p>
                      <a:pPr marL="0" indent="0" algn="ctr">
                        <a:buNone/>
                      </a:pPr>
                      <a:r>
                        <a:rPr lang="en-US" altLang="zh-CN" sz="1800" u="none"/>
                        <a:t>1</a:t>
                      </a:r>
                      <a:endParaRPr lang="en-US" altLang="zh-CN" sz="1800" u="none"/>
                    </a:p>
                  </a:txBody>
                  <a:tcPr marL="0" marR="0" marT="0" marB="0" anchor="ctr"/>
                </a:tc>
                <a:tc>
                  <a:txBody>
                    <a:bodyPr/>
                    <a:p>
                      <a:pPr marL="0" indent="0" algn="ctr">
                        <a:buNone/>
                      </a:pPr>
                      <a:r>
                        <a:rPr lang="en-US" altLang="zh-CN" sz="1800" u="none"/>
                        <a:t>60</a:t>
                      </a:r>
                      <a:endParaRPr lang="en-US" altLang="zh-CN" sz="1800" u="none"/>
                    </a:p>
                  </a:txBody>
                  <a:tcPr marL="0" marR="0" marT="0" marB="0" anchor="ctr"/>
                </a:tc>
              </a:tr>
              <a:tr h="250825">
                <a:tc>
                  <a:txBody>
                    <a:bodyPr/>
                    <a:lstStyle/>
                    <a:p>
                      <a:pPr marL="0" indent="0" algn="l">
                        <a:buNone/>
                      </a:pPr>
                      <a:r>
                        <a:rPr lang="zh-CN" altLang="en-US" sz="1800" u="none"/>
                        <a:t>面上项目</a:t>
                      </a:r>
                      <a:endParaRPr lang="zh-CN" altLang="en-US" sz="1800" u="none"/>
                    </a:p>
                  </a:txBody>
                  <a:tcPr marL="0" marR="0" marT="0" marB="0" anchor="ctr"/>
                </a:tc>
                <a:tc>
                  <a:txBody>
                    <a:bodyPr/>
                    <a:lstStyle/>
                    <a:p>
                      <a:pPr marL="0" indent="0" algn="ctr">
                        <a:buNone/>
                      </a:pPr>
                      <a:r>
                        <a:rPr lang="en-US" altLang="zh-CN" sz="1800" u="none"/>
                        <a:t>27</a:t>
                      </a:r>
                      <a:endParaRPr lang="en-US" altLang="zh-CN" sz="1800" u="none"/>
                    </a:p>
                  </a:txBody>
                  <a:tcPr marL="0" marR="0" marT="0" marB="0" anchor="ctr"/>
                </a:tc>
                <a:tc>
                  <a:txBody>
                    <a:bodyPr/>
                    <a:lstStyle/>
                    <a:p>
                      <a:pPr marL="0" indent="0" algn="ctr">
                        <a:buNone/>
                      </a:pPr>
                      <a:r>
                        <a:rPr lang="en-US" altLang="zh-CN" sz="1800" u="none"/>
                        <a:t>1580</a:t>
                      </a:r>
                      <a:endParaRPr lang="en-US" altLang="zh-CN" sz="1800" u="none"/>
                    </a:p>
                  </a:txBody>
                  <a:tcPr marL="0" marR="0" marT="0" marB="0" anchor="ctr"/>
                </a:tc>
              </a:tr>
              <a:tr h="250190">
                <a:tc>
                  <a:txBody>
                    <a:bodyPr/>
                    <a:lstStyle/>
                    <a:p>
                      <a:pPr marL="0" indent="0" algn="l">
                        <a:buNone/>
                      </a:pPr>
                      <a:r>
                        <a:rPr lang="zh-CN" altLang="en-US" sz="1800" u="none" dirty="0" smtClean="0"/>
                        <a:t>青年项目</a:t>
                      </a:r>
                      <a:endParaRPr lang="zh-CN" altLang="en-US" sz="1800" u="none" dirty="0" smtClean="0"/>
                    </a:p>
                  </a:txBody>
                  <a:tcPr marL="0" marR="0" marT="0" marB="0" anchor="ctr"/>
                </a:tc>
                <a:tc>
                  <a:txBody>
                    <a:bodyPr/>
                    <a:lstStyle/>
                    <a:p>
                      <a:pPr marL="0" indent="0" algn="ctr">
                        <a:buNone/>
                      </a:pPr>
                      <a:r>
                        <a:rPr lang="en-US" altLang="zh-CN" sz="1800" u="none"/>
                        <a:t>17</a:t>
                      </a:r>
                      <a:endParaRPr lang="en-US" altLang="zh-CN" sz="1800" u="none"/>
                    </a:p>
                  </a:txBody>
                  <a:tcPr marL="0" marR="0" marT="0" marB="0" anchor="ctr"/>
                </a:tc>
                <a:tc>
                  <a:txBody>
                    <a:bodyPr/>
                    <a:lstStyle/>
                    <a:p>
                      <a:pPr marL="0" indent="0" algn="ctr">
                        <a:buNone/>
                      </a:pPr>
                      <a:r>
                        <a:rPr lang="en-US" altLang="zh-CN" sz="1800" u="none" dirty="0"/>
                        <a:t>302</a:t>
                      </a:r>
                      <a:endParaRPr lang="en-US" altLang="zh-CN" sz="1800" u="none" dirty="0"/>
                    </a:p>
                  </a:txBody>
                  <a:tcPr marL="0" marR="0" marT="0" marB="0" anchor="ctr"/>
                </a:tc>
              </a:tr>
              <a:tr h="250825">
                <a:tc>
                  <a:txBody>
                    <a:bodyPr/>
                    <a:lstStyle/>
                    <a:p>
                      <a:pPr marL="0" indent="0" algn="l">
                        <a:buNone/>
                      </a:pPr>
                      <a:r>
                        <a:rPr lang="zh-CN" altLang="en-US" sz="1800" u="none"/>
                        <a:t>国际</a:t>
                      </a:r>
                      <a:r>
                        <a:rPr lang="en-US" altLang="zh-CN" sz="1800" u="none"/>
                        <a:t>(</a:t>
                      </a:r>
                      <a:r>
                        <a:rPr lang="zh-CN" altLang="en-US" sz="1800" u="none"/>
                        <a:t>地区</a:t>
                      </a:r>
                      <a:r>
                        <a:rPr lang="en-US" altLang="zh-CN" sz="1800" u="none"/>
                        <a:t>)</a:t>
                      </a:r>
                      <a:r>
                        <a:rPr lang="zh-CN" altLang="en-US" sz="1800" u="none"/>
                        <a:t>合作与交流</a:t>
                      </a:r>
                      <a:endParaRPr lang="zh-CN" altLang="en-US" sz="1800" u="none"/>
                    </a:p>
                  </a:txBody>
                  <a:tcPr marL="0" marR="0" marT="0" marB="0" anchor="ctr"/>
                </a:tc>
                <a:tc>
                  <a:txBody>
                    <a:bodyPr/>
                    <a:lstStyle/>
                    <a:p>
                      <a:pPr marL="0" indent="0" algn="ctr">
                        <a:buNone/>
                      </a:pPr>
                      <a:r>
                        <a:rPr lang="en-US" altLang="zh-CN" sz="1800" u="none"/>
                        <a:t>1</a:t>
                      </a:r>
                      <a:endParaRPr lang="en-US" altLang="zh-CN" sz="1800" u="none"/>
                    </a:p>
                  </a:txBody>
                  <a:tcPr marL="0" marR="0" marT="0" marB="0" anchor="ctr"/>
                </a:tc>
                <a:tc>
                  <a:txBody>
                    <a:bodyPr/>
                    <a:lstStyle/>
                    <a:p>
                      <a:pPr marL="0" indent="0" algn="ctr">
                        <a:buNone/>
                      </a:pPr>
                      <a:r>
                        <a:rPr lang="en-US" altLang="zh-CN" sz="1800" u="none"/>
                        <a:t>0.7</a:t>
                      </a:r>
                      <a:endParaRPr lang="en-US" altLang="zh-CN" sz="1800" u="none"/>
                    </a:p>
                  </a:txBody>
                  <a:tcPr marL="0" marR="0" marT="0" marB="0" anchor="ctr"/>
                </a:tc>
              </a:tr>
              <a:tr h="251460">
                <a:tc>
                  <a:txBody>
                    <a:bodyPr/>
                    <a:p>
                      <a:pPr marL="0" indent="0" algn="l">
                        <a:buNone/>
                      </a:pPr>
                      <a:r>
                        <a:rPr lang="zh-CN" altLang="en-US" sz="1800" u="none"/>
                        <a:t>应急管理项目</a:t>
                      </a:r>
                      <a:endParaRPr lang="zh-CN" altLang="en-US" sz="1800" u="none"/>
                    </a:p>
                  </a:txBody>
                  <a:tcPr marL="0" marR="0" marT="0" marB="0" anchor="ctr"/>
                </a:tc>
                <a:tc>
                  <a:txBody>
                    <a:bodyPr/>
                    <a:p>
                      <a:pPr marL="0" indent="0" algn="ctr">
                        <a:buNone/>
                      </a:pPr>
                      <a:r>
                        <a:rPr lang="en-US" altLang="zh-CN" sz="1800" u="none"/>
                        <a:t>6</a:t>
                      </a:r>
                      <a:endParaRPr lang="en-US" altLang="zh-CN" sz="1800" u="none"/>
                    </a:p>
                  </a:txBody>
                  <a:tcPr marL="0" marR="0" marT="0" marB="0" anchor="ctr"/>
                </a:tc>
                <a:tc>
                  <a:txBody>
                    <a:bodyPr/>
                    <a:p>
                      <a:pPr marL="0" indent="0" algn="ctr">
                        <a:buNone/>
                      </a:pPr>
                      <a:r>
                        <a:rPr lang="en-US" altLang="zh-CN" sz="1800" u="none"/>
                        <a:t>60</a:t>
                      </a:r>
                      <a:endParaRPr lang="en-US" altLang="zh-CN" sz="1800" u="none"/>
                    </a:p>
                  </a:txBody>
                  <a:tcPr marL="0" marR="0" marT="0" marB="0" anchor="ctr"/>
                </a:tc>
              </a:tr>
              <a:tr h="249555">
                <a:tc>
                  <a:txBody>
                    <a:bodyPr/>
                    <a:lstStyle/>
                    <a:p>
                      <a:pPr marL="0" indent="0" algn="l">
                        <a:buNone/>
                      </a:pPr>
                      <a:r>
                        <a:rPr lang="zh-CN" altLang="en-US" sz="1800" u="none"/>
                        <a:t>总计</a:t>
                      </a:r>
                      <a:endParaRPr lang="zh-CN" altLang="en-US" sz="1800" u="none"/>
                    </a:p>
                  </a:txBody>
                  <a:tcPr marL="0" marR="0" marT="0" marB="0" anchor="ctr"/>
                </a:tc>
                <a:tc>
                  <a:txBody>
                    <a:bodyPr/>
                    <a:lstStyle/>
                    <a:p>
                      <a:pPr marL="0" indent="0" algn="ctr">
                        <a:buNone/>
                      </a:pPr>
                      <a:r>
                        <a:rPr lang="en-US" sz="1800" u="none"/>
                        <a:t>57</a:t>
                      </a:r>
                      <a:endParaRPr lang="en-US" sz="1800" u="none"/>
                    </a:p>
                  </a:txBody>
                  <a:tcPr marL="0" marR="0" marT="0" marB="0" anchor="ctr"/>
                </a:tc>
                <a:tc>
                  <a:txBody>
                    <a:bodyPr/>
                    <a:lstStyle/>
                    <a:p>
                      <a:pPr marL="0" indent="0" algn="ctr">
                        <a:buNone/>
                      </a:pPr>
                      <a:r>
                        <a:rPr lang="en-US" altLang="zh-CN" sz="1800" u="none"/>
                        <a:t>-</a:t>
                      </a:r>
                      <a:endParaRPr lang="en-US" altLang="zh-CN" sz="1800" u="none"/>
                    </a:p>
                  </a:txBody>
                  <a:tcPr marL="0" marR="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6720" y="102315"/>
            <a:ext cx="5829300" cy="857250"/>
          </a:xfrm>
        </p:spPr>
        <p:txBody>
          <a:bodyPr/>
          <a:lstStyle/>
          <a:p>
            <a:pPr algn="l"/>
            <a:r>
              <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历年申报数、中标数走势</a:t>
            </a:r>
            <a:endPar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graphicFrame>
        <p:nvGraphicFramePr>
          <p:cNvPr id="4" name="图表 3"/>
          <p:cNvGraphicFramePr/>
          <p:nvPr/>
        </p:nvGraphicFramePr>
        <p:xfrm>
          <a:off x="502285" y="959485"/>
          <a:ext cx="7922895" cy="372046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5310" y="26750"/>
            <a:ext cx="5829300" cy="857250"/>
          </a:xfrm>
        </p:spPr>
        <p:txBody>
          <a:bodyPr/>
          <a:lstStyle/>
          <a:p>
            <a:r>
              <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历年资助金额走势</a:t>
            </a:r>
            <a:endPar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graphicFrame>
        <p:nvGraphicFramePr>
          <p:cNvPr id="2131" name="图表 4"/>
          <p:cNvGraphicFramePr/>
          <p:nvPr/>
        </p:nvGraphicFramePr>
        <p:xfrm>
          <a:off x="708660" y="975360"/>
          <a:ext cx="8032115" cy="370014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8640" y="33468"/>
            <a:ext cx="5829300" cy="857250"/>
          </a:xfrm>
        </p:spPr>
        <p:txBody>
          <a:bodyPr>
            <a:normAutofit/>
          </a:bodyPr>
          <a:lstStyle/>
          <a:p>
            <a:r>
              <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面、青项目数走势</a:t>
            </a:r>
            <a:endParaRPr lang="zh-CN" altLang="en-US" dirty="0" smtClean="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 name="内容占位符 2"/>
          <p:cNvSpPr>
            <a:spLocks noGrp="1"/>
          </p:cNvSpPr>
          <p:nvPr>
            <p:ph sz="quarter" idx="1"/>
          </p:nvPr>
        </p:nvSpPr>
        <p:spPr/>
        <p:txBody>
          <a:bodyPr>
            <a:normAutofit/>
          </a:bodyPr>
          <a:lstStyle/>
          <a:p>
            <a:endParaRPr lang="zh-CN" altLang="en-US" sz="1350" dirty="0"/>
          </a:p>
        </p:txBody>
      </p:sp>
      <p:graphicFrame>
        <p:nvGraphicFramePr>
          <p:cNvPr id="5" name="图表 4"/>
          <p:cNvGraphicFramePr/>
          <p:nvPr/>
        </p:nvGraphicFramePr>
        <p:xfrm>
          <a:off x="119380" y="1113790"/>
          <a:ext cx="8512175" cy="361823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MH" val="20151014105112"/>
  <p:tag name="MH_LIBRARY" val="CONTENTS"/>
  <p:tag name="MH_TYPE" val="TITLE"/>
  <p:tag name="ID" val="553526"/>
  <p:tag name="MH_ORDER" val="NUMBER"/>
</p:tagLst>
</file>

<file path=ppt/tags/tag10.xml><?xml version="1.0" encoding="utf-8"?>
<p:tagLst xmlns:p="http://schemas.openxmlformats.org/presentationml/2006/main">
  <p:tag name="KSO_WM_TEMPLATE_CATEGORY" val="custom"/>
  <p:tag name="KSO_WM_TEMPLATE_INDEX" val="160135"/>
</p:tagLst>
</file>

<file path=ppt/tags/tag11.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12.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13.xml><?xml version="1.0" encoding="utf-8"?>
<p:tagLst xmlns:p="http://schemas.openxmlformats.org/presentationml/2006/main">
  <p:tag name="KSO_WM_TEMPLATE_CATEGORY" val="custom"/>
  <p:tag name="KSO_WM_TEMPLATE_INDEX" val="160135"/>
</p:tagLst>
</file>

<file path=ppt/tags/tag14.xml><?xml version="1.0" encoding="utf-8"?>
<p:tagLst xmlns:p="http://schemas.openxmlformats.org/presentationml/2006/main">
  <p:tag name="KSO_WM_TEMPLATE_CATEGORY" val="custom"/>
  <p:tag name="KSO_WM_TEMPLATE_INDEX" val="160135"/>
</p:tagLst>
</file>

<file path=ppt/tags/tag15.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16.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17.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18.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19.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2.xml><?xml version="1.0" encoding="utf-8"?>
<p:tagLst xmlns:p="http://schemas.openxmlformats.org/presentationml/2006/main">
  <p:tag name="MH" val="20151014105112"/>
  <p:tag name="MH_LIBRARY" val="CONTENTS"/>
  <p:tag name="MH_TYPE" val="OTHERS"/>
  <p:tag name="ID" val="553526"/>
  <p:tag name="MH_ORDER" val="NUMBER"/>
</p:tagLst>
</file>

<file path=ppt/tags/tag20.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21.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22.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23.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24.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25.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26.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27.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28.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29.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3.xml><?xml version="1.0" encoding="utf-8"?>
<p:tagLst xmlns:p="http://schemas.openxmlformats.org/presentationml/2006/main">
  <p:tag name="MH" val="20151014112747"/>
  <p:tag name="MH_LIBRARY" val="GRAPHIC"/>
  <p:tag name="MH_ORDER" val="Straight Connector 32"/>
</p:tagLst>
</file>

<file path=ppt/tags/tag30.xml><?xml version="1.0" encoding="utf-8"?>
<p:tagLst xmlns:p="http://schemas.openxmlformats.org/presentationml/2006/main">
  <p:tag name="KSO_WM_TEMPLATE_CATEGORY" val="custom"/>
  <p:tag name="KSO_WM_TEMPLATE_INDEX" val="160135"/>
</p:tagLst>
</file>

<file path=ppt/tags/tag31.xml><?xml version="1.0" encoding="utf-8"?>
<p:tagLst xmlns:p="http://schemas.openxmlformats.org/presentationml/2006/main">
  <p:tag name="KSO_WM_TEMPLATE_CATEGORY" val="custom"/>
  <p:tag name="KSO_WM_TEMPLATE_INDEX" val="160135"/>
</p:tagLst>
</file>

<file path=ppt/tags/tag32.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33.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34.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35.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36.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37.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38.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39.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4.xml><?xml version="1.0" encoding="utf-8"?>
<p:tagLst xmlns:p="http://schemas.openxmlformats.org/presentationml/2006/main">
  <p:tag name="MH" val="20151014112747"/>
  <p:tag name="MH_LIBRARY" val="GRAPHIC"/>
  <p:tag name="MH_ORDER" val="Straight Connector 33"/>
</p:tagLst>
</file>

<file path=ppt/tags/tag40.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41.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42.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43.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44.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45.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46.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47.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4"/>
  <p:tag name="KSO_WM_UNIT_TYPE" val="a"/>
  <p:tag name="KSO_WM_UNIT_INDEX" val="1"/>
  <p:tag name="KSO_WM_UNIT_ID" val="custom160135_2*a*1"/>
  <p:tag name="KSO_WM_UNIT_CLEAR" val="1"/>
  <p:tag name="KSO_WM_UNIT_LAYERLEVEL" val="1"/>
  <p:tag name="KSO_WM_UNIT_VALUE" val="30"/>
  <p:tag name="KSO_WM_UNIT_ISCONTENTSTITLE" val="0"/>
  <p:tag name="KSO_WM_UNIT_HIGHLIGHT" val="0"/>
  <p:tag name="KSO_WM_UNIT_COMPATIBLE" val="0"/>
  <p:tag name="KSO_WM_UNIT_PRESET_TEXT_INDEX" val="3"/>
</p:tagLst>
</file>

<file path=ppt/tags/tag48.xml><?xml version="1.0" encoding="utf-8"?>
<p:tagLst xmlns:p="http://schemas.openxmlformats.org/presentationml/2006/main">
  <p:tag name="KSO_WM_TAG_VERSION" val="1.0"/>
  <p:tag name="KSO_WM_BEAUTIFY_FLAG" val="#wm#"/>
  <p:tag name="KSO_WM_TEMPLATE_CATEGORY" val="custom"/>
  <p:tag name="KSO_WM_TEMPLATE_INDEX" val="160135"/>
  <p:tag name="KSO_WM_UNIT_PRESET_TEXT_LEN" val="232"/>
  <p:tag name="KSO_WM_UNIT_TYPE" val="f"/>
  <p:tag name="KSO_WM_UNIT_INDEX" val="1"/>
  <p:tag name="KSO_WM_UNIT_ID" val="custom160135_2*f*1"/>
  <p:tag name="KSO_WM_UNIT_CLEAR" val="1"/>
  <p:tag name="KSO_WM_UNIT_LAYERLEVEL" val="1"/>
  <p:tag name="KSO_WM_UNIT_VALUE" val="396"/>
  <p:tag name="KSO_WM_UNIT_HIGHLIGHT" val="0"/>
  <p:tag name="KSO_WM_UNIT_COMPATIBLE" val="0"/>
  <p:tag name="KSO_WM_UNIT_PRESET_TEXT_INDEX" val="5"/>
</p:tagLst>
</file>

<file path=ppt/tags/tag49.xml><?xml version="1.0" encoding="utf-8"?>
<p:tagLst xmlns:p="http://schemas.openxmlformats.org/presentationml/2006/main">
  <p:tag name="KSO_WM_SLIDE_ID" val="custom160135_2"/>
  <p:tag name="KSO_WM_SLIDE_INDEX" val="2"/>
  <p:tag name="KSO_WM_SLIDE_LAYOUT" val="a_f"/>
  <p:tag name="KSO_WM_SLIDE_LAYOUT_CNT" val="1_1"/>
  <p:tag name="KSO_WM_SLIDE_TYPE" val="text"/>
  <p:tag name="KSO_WM_BEAUTIFY_FLAG" val="#wm#"/>
  <p:tag name="KSO_WM_SLIDE_POSITION" val="67*99"/>
  <p:tag name="KSO_WM_SLIDE_SIZE" val="826*402"/>
  <p:tag name="KSO_WM_SLIDE_ITEM_CNT" val="1"/>
  <p:tag name="KSO_WM_TEMPLATE_CATEGORY" val="custom"/>
  <p:tag name="KSO_WM_TEMPLATE_INDEX" val="160135"/>
  <p:tag name="KSO_WM_TAG_VERSION" val="1.0"/>
</p:tagLst>
</file>

<file path=ppt/tags/tag5.xml><?xml version="1.0" encoding="utf-8"?>
<p:tagLst xmlns:p="http://schemas.openxmlformats.org/presentationml/2006/main">
  <p:tag name="MH" val="20151014112747"/>
  <p:tag name="MH_LIBRARY" val="GRAPHIC"/>
  <p:tag name="MH_ORDER" val="Straight Connector 36"/>
</p:tagLst>
</file>

<file path=ppt/tags/tag50.xml><?xml version="1.0" encoding="utf-8"?>
<p:tagLst xmlns:p="http://schemas.openxmlformats.org/presentationml/2006/main">
  <p:tag name="KSO_WM_TEMPLATE_CATEGORY" val="custom"/>
  <p:tag name="KSO_WM_TEMPLATE_INDEX" val="160135"/>
</p:tagLst>
</file>

<file path=ppt/tags/tag6.xml><?xml version="1.0" encoding="utf-8"?>
<p:tagLst xmlns:p="http://schemas.openxmlformats.org/presentationml/2006/main">
  <p:tag name="MH" val="20151014112747"/>
  <p:tag name="MH_LIBRARY" val="GRAPHIC"/>
  <p:tag name="MH_ORDER" val="Straight Connector 37"/>
</p:tagLst>
</file>

<file path=ppt/tags/tag7.xml><?xml version="1.0" encoding="utf-8"?>
<p:tagLst xmlns:p="http://schemas.openxmlformats.org/presentationml/2006/main">
  <p:tag name="MH" val="20151014112747"/>
  <p:tag name="MH_LIBRARY" val="GRAPHIC"/>
  <p:tag name="MH_ORDER" val="Straight Connector 38"/>
</p:tagLst>
</file>

<file path=ppt/tags/tag8.xml><?xml version="1.0" encoding="utf-8"?>
<p:tagLst xmlns:p="http://schemas.openxmlformats.org/presentationml/2006/main">
  <p:tag name="MH" val="20151014112747"/>
  <p:tag name="MH_LIBRARY" val="GRAPHIC"/>
  <p:tag name="MH_ORDER" val="Straight Connector 38"/>
</p:tagLst>
</file>

<file path=ppt/tags/tag9.xml><?xml version="1.0" encoding="utf-8"?>
<p:tagLst xmlns:p="http://schemas.openxmlformats.org/presentationml/2006/main">
  <p:tag name="THINKCELLSHAPEDONOTDELETE" val="thinkcellActiveDocDoNotDelete"/>
</p:tagLst>
</file>

<file path=ppt/theme/theme1.xml><?xml version="1.0" encoding="utf-8"?>
<a:theme xmlns:a="http://schemas.openxmlformats.org/drawingml/2006/main" name="1_A000120140530A99PPBG">
  <a:themeElements>
    <a:clrScheme name="KSO_BLUE9">
      <a:dk1>
        <a:srgbClr val="47494B"/>
      </a:dk1>
      <a:lt1>
        <a:srgbClr val="FFFFFF"/>
      </a:lt1>
      <a:dk2>
        <a:srgbClr val="454749"/>
      </a:dk2>
      <a:lt2>
        <a:srgbClr val="EAF5FC"/>
      </a:lt2>
      <a:accent1>
        <a:srgbClr val="046FB6"/>
      </a:accent1>
      <a:accent2>
        <a:srgbClr val="22B1DE"/>
      </a:accent2>
      <a:accent3>
        <a:srgbClr val="7B93D7"/>
      </a:accent3>
      <a:accent4>
        <a:srgbClr val="5D76BA"/>
      </a:accent4>
      <a:accent5>
        <a:srgbClr val="3DBFD1"/>
      </a:accent5>
      <a:accent6>
        <a:srgbClr val="FFC000"/>
      </a:accent6>
      <a:hlink>
        <a:srgbClr val="00B0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7927</Words>
  <Application>WPS 演示</Application>
  <PresentationFormat>全屏显示(16:9)</PresentationFormat>
  <Paragraphs>1641</Paragraphs>
  <Slides>37</Slides>
  <Notes>1</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0</vt:i4>
      </vt:variant>
      <vt:variant>
        <vt:lpstr>幻灯片标题</vt:lpstr>
      </vt:variant>
      <vt:variant>
        <vt:i4>37</vt:i4>
      </vt:variant>
    </vt:vector>
  </HeadingPairs>
  <TitlesOfParts>
    <vt:vector size="52" baseType="lpstr">
      <vt:lpstr>Arial</vt:lpstr>
      <vt:lpstr>宋体</vt:lpstr>
      <vt:lpstr>Wingdings</vt:lpstr>
      <vt:lpstr>微软雅黑</vt:lpstr>
      <vt:lpstr>Wingdings 2</vt:lpstr>
      <vt:lpstr>华文楷体</vt:lpstr>
      <vt:lpstr>Arial Black</vt:lpstr>
      <vt:lpstr>Dialog</vt:lpstr>
      <vt:lpstr>黑体</vt:lpstr>
      <vt:lpstr>Arial</vt:lpstr>
      <vt:lpstr>Calibri</vt:lpstr>
      <vt:lpstr>Verdana</vt:lpstr>
      <vt:lpstr>华文新魏</vt:lpstr>
      <vt:lpstr>Times New Roman</vt:lpstr>
      <vt:lpstr>1_A000120140530A99PPBG</vt:lpstr>
      <vt:lpstr>PowerPoint 演示文稿</vt:lpstr>
      <vt:lpstr>目录</vt:lpstr>
      <vt:lpstr>PowerPoint 演示文稿</vt:lpstr>
      <vt:lpstr>PowerPoint 演示文稿</vt:lpstr>
      <vt:lpstr>北大批准情况</vt:lpstr>
      <vt:lpstr>三院批准情况</vt:lpstr>
      <vt:lpstr>历年申报数、中标数走势</vt:lpstr>
      <vt:lpstr>历年资助金额走势</vt:lpstr>
      <vt:lpstr>面、青项目数走势</vt:lpstr>
      <vt:lpstr>各科室申报中标情况</vt:lpstr>
      <vt:lpstr>同北京市各医院的比较</vt:lpstr>
      <vt:lpstr>PowerPoint 演示文稿</vt:lpstr>
      <vt:lpstr>PowerPoint 演示文稿</vt:lpstr>
      <vt:lpstr>促进交叉，强化融合</vt:lpstr>
      <vt:lpstr>2017年集中接收项目申请类型（15类）</vt:lpstr>
      <vt:lpstr>医学部机构设置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2、申请书撰写要求</vt:lpstr>
      <vt:lpstr>2、申请书撰写要求</vt:lpstr>
      <vt:lpstr>2、申请书撰写要求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7、第一轮院内辅导安排</vt:lpstr>
      <vt:lpstr>截止时间： 2017年3月6日16点前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zt</dc:creator>
  <cp:lastModifiedBy>zt</cp:lastModifiedBy>
  <cp:revision>75</cp:revision>
  <dcterms:created xsi:type="dcterms:W3CDTF">2015-12-18T07:58:00Z</dcterms:created>
  <dcterms:modified xsi:type="dcterms:W3CDTF">2017-01-19T06:10:30Z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2052-10.1.0.6135</vt:lpwstr>
  </property>
</Properties>
</file>