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710" r:id="rId2"/>
    <p:sldMasterId id="2147483718" r:id="rId3"/>
  </p:sldMasterIdLst>
  <p:notesMasterIdLst>
    <p:notesMasterId r:id="rId16"/>
  </p:notesMasterIdLst>
  <p:sldIdLst>
    <p:sldId id="256" r:id="rId4"/>
    <p:sldId id="2281" r:id="rId5"/>
    <p:sldId id="2282" r:id="rId6"/>
    <p:sldId id="2291" r:id="rId7"/>
    <p:sldId id="2283" r:id="rId8"/>
    <p:sldId id="2284" r:id="rId9"/>
    <p:sldId id="2288" r:id="rId10"/>
    <p:sldId id="2287" r:id="rId11"/>
    <p:sldId id="2289" r:id="rId12"/>
    <p:sldId id="2290" r:id="rId13"/>
    <p:sldId id="2292" r:id="rId14"/>
    <p:sldId id="2269" r:id="rId15"/>
  </p:sldIdLst>
  <p:sldSz cx="9144000" cy="5143500" type="screen16x9"/>
  <p:notesSz cx="6858000" cy="9144000"/>
  <p:custDataLst>
    <p:tags r:id="rId1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72C9"/>
    <a:srgbClr val="FF9933"/>
    <a:srgbClr val="7E0042"/>
    <a:srgbClr val="333399"/>
    <a:srgbClr val="666699"/>
    <a:srgbClr val="005DA2"/>
    <a:srgbClr val="FF6600"/>
    <a:srgbClr val="97CACE"/>
    <a:srgbClr val="FF9966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CAF9ED-07DC-4A11-8D7F-57B35C25682E}" styleName="中度样式 1 - 强调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0A1B5D5-9B99-4C35-A422-299274C87663}" styleName="中度样式 1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B301B821-A1FF-4177-AEE7-76D212191A09}" styleName="中度样式 1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浅色样式 1 - 强调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浅色样式 1 - 强调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8" autoAdjust="0"/>
    <p:restoredTop sz="93883" autoAdjust="0"/>
  </p:normalViewPr>
  <p:slideViewPr>
    <p:cSldViewPr>
      <p:cViewPr varScale="1">
        <p:scale>
          <a:sx n="145" d="100"/>
          <a:sy n="145" d="100"/>
        </p:scale>
        <p:origin x="-630" y="-90"/>
      </p:cViewPr>
      <p:guideLst>
        <p:guide orient="horz" pos="1620"/>
        <p:guide pos="2880"/>
      </p:guideLst>
    </p:cSldViewPr>
  </p:slideViewPr>
  <p:notesTextViewPr>
    <p:cViewPr>
      <p:scale>
        <a:sx n="25" d="100"/>
        <a:sy n="25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D96D07-341D-4D88-BBFE-B431BFA04196}" type="datetimeFigureOut">
              <a:rPr lang="zh-CN" altLang="en-US" smtClean="0"/>
              <a:t>2020-12-18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2A0F9D-3357-4A94-85C8-3B842B870D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9269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2558414-25AA-43A8-96B8-3BC4017384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AFA68932-23C5-410C-B12D-C7087BD05B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CEBC2E7-072E-4048-837D-870ADFC250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68B6C-F4BF-4A69-9E7D-7BA93EBB3073}" type="datetimeFigureOut">
              <a:rPr lang="zh-CN" altLang="en-US" smtClean="0"/>
              <a:t>2020-12-18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1CECB194-C50A-47CD-8150-33FD959DA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21373EA0-FBAE-421B-9F01-FF81A2B7B4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CBDF5-A8ED-4C0E-A220-DBFE911999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0401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7CECF5E-A34B-4C19-9D78-ECDD5368E2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6287210B-A50A-4747-BF98-F7F6A849E6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FF109DBE-4BFD-43F1-A89F-CD7EC3B514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5CC58DCD-D1F3-4D8F-BCAC-CF58B64955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68B6C-F4BF-4A69-9E7D-7BA93EBB3073}" type="datetimeFigureOut">
              <a:rPr lang="zh-CN" altLang="en-US" smtClean="0"/>
              <a:t>2020-12-18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B6514709-5124-4A8D-9A1E-CEAFC18EE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8FD27981-CEBC-4474-BACD-F9BF508B6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CBDF5-A8ED-4C0E-A220-DBFE911999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14000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6CD3A2D-7C56-453E-9EE1-A2C8D1A150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9D0CEDCA-5E29-4A3E-A3FF-00353F4941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F7233D55-044F-4A84-A48E-1A248B1564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B3762E6F-DF4C-4CFD-9840-C4EEE3BC54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59A57BA5-5F84-42B3-B65B-11060E2C15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03DC0B07-2021-4882-BA29-01F9B2B369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68B6C-F4BF-4A69-9E7D-7BA93EBB3073}" type="datetimeFigureOut">
              <a:rPr lang="zh-CN" altLang="en-US" smtClean="0"/>
              <a:t>2020-12-18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43EA2BF2-F0EE-4BA7-B1AE-6354FB321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D34A5AFF-1045-4BB2-AC4F-5B3D5299A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CBDF5-A8ED-4C0E-A220-DBFE911999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16959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041288C-FA79-4779-98ED-6F9C51E4F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E8013BE0-207F-4654-9A1C-F9B2F9EAA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68B6C-F4BF-4A69-9E7D-7BA93EBB3073}" type="datetimeFigureOut">
              <a:rPr lang="zh-CN" altLang="en-US" smtClean="0"/>
              <a:t>2020-12-18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385D8A68-F7D2-4CAF-8289-2F79B695D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1BD954EC-268F-4AFF-B23E-780DD3C794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CBDF5-A8ED-4C0E-A220-DBFE911999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8679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726EA337-44EE-40E3-B641-EF866CC35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68B6C-F4BF-4A69-9E7D-7BA93EBB3073}" type="datetimeFigureOut">
              <a:rPr lang="zh-CN" altLang="en-US" smtClean="0"/>
              <a:t>2020-12-18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F905EC6B-59A5-4D00-98D8-2D3BB2DC19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4BF5CC6A-3F4F-4913-95C1-835FD1095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CBDF5-A8ED-4C0E-A220-DBFE911999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12065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F20FB45-9630-4616-927E-B3D8755057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89571C21-2D1E-45D6-ACA7-AAF89135F2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5241027D-A0B8-4BF9-941D-15A7F183F4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994D4274-3D6D-4D03-B3C8-B65A62524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68B6C-F4BF-4A69-9E7D-7BA93EBB3073}" type="datetimeFigureOut">
              <a:rPr lang="zh-CN" altLang="en-US" smtClean="0"/>
              <a:t>2020-12-18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BCAE40F1-2AAB-463E-A962-20823C973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7693C95F-9E01-4F40-94BD-6DACFDDA1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CBDF5-A8ED-4C0E-A220-DBFE911999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24514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3C400DA-723E-4E37-90BA-2C6B17A8C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E9507FCF-EF4A-4929-AFAA-6BB38BBCCA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AB1C87FD-ADE0-4D2D-9AF4-EA941096EE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77DD314A-41AB-48FE-AD8C-8383F41B03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68B6C-F4BF-4A69-9E7D-7BA93EBB3073}" type="datetimeFigureOut">
              <a:rPr lang="zh-CN" altLang="en-US" smtClean="0"/>
              <a:t>2020-12-18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0EE73FA6-32FD-43B7-91CA-39E84FA1B3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1C5B2267-45FD-4925-95F2-B183FF253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CBDF5-A8ED-4C0E-A220-DBFE911999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90285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E070673-AE5A-456C-AA14-1B0255FC2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B445AAF4-D1D5-4367-95F2-2FF884C8C9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1DB70C0D-CC9E-4305-9070-E338139EBB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68B6C-F4BF-4A69-9E7D-7BA93EBB3073}" type="datetimeFigureOut">
              <a:rPr lang="zh-CN" altLang="en-US" smtClean="0"/>
              <a:t>2020-12-18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0AB8F928-10A8-4451-A820-5B5077AA0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D7706A95-03CF-46FA-859D-D377528A5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CBDF5-A8ED-4C0E-A220-DBFE911999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01853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1A2FD0FE-2B75-4CE8-9D64-0A09E22C4D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1CE439C7-6BDD-43B8-84D4-16348CBCB3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C9415C9-613A-44E1-B11E-CD4319F24E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68B6C-F4BF-4A69-9E7D-7BA93EBB3073}" type="datetimeFigureOut">
              <a:rPr lang="zh-CN" altLang="en-US" smtClean="0"/>
              <a:t>2020-12-18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58D1F862-1D6E-498D-98C2-DD69830C0D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9F9BDBE-99A1-44FC-AA4A-4A9874120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CBDF5-A8ED-4C0E-A220-DBFE911999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025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129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195486"/>
            <a:ext cx="7886700" cy="648072"/>
          </a:xfrm>
          <a:prstGeom prst="rect">
            <a:avLst/>
          </a:prstGeom>
        </p:spPr>
        <p:txBody>
          <a:bodyPr/>
          <a:lstStyle>
            <a:lvl1pPr algn="l">
              <a:defRPr sz="36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131590"/>
            <a:ext cx="7886700" cy="350113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华文楷体" panose="02010600040101010101" pitchFamily="2" charset="-122"/>
                <a:ea typeface="华文楷体" panose="02010600040101010101" pitchFamily="2" charset="-122"/>
              </a:defRPr>
            </a:lvl1pPr>
            <a:lvl2pPr>
              <a:defRPr sz="2400">
                <a:latin typeface="华文楷体" panose="02010600040101010101" pitchFamily="2" charset="-122"/>
                <a:ea typeface="华文楷体" panose="02010600040101010101" pitchFamily="2" charset="-122"/>
              </a:defRPr>
            </a:lvl2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71E04D76-A61C-4BF7-9B89-E282FA1C6855}" type="datetime1">
              <a:rPr lang="zh-CN" altLang="en-US" smtClean="0"/>
              <a:t>2020-12-18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CB1C6026-A487-41F5-ACB7-87C7589075E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72960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717A398-73A5-4FE5-978E-B3D42D148D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355589A5-FD95-4C52-9652-A010303BB7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E7507730-BDE1-4DA2-A3F0-CF59C39BBC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8C9CB-984A-472D-AC66-DFC56851D181}" type="datetimeFigureOut">
              <a:rPr lang="zh-CN" altLang="en-US" smtClean="0"/>
              <a:t>2020-12-18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DA815F3D-6441-4E63-9C10-49871202C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05C25D2-A3D3-4D9E-B195-88E511FB9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D89E6-230D-4057-BD1D-26D2B72C70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9000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E8A8607F-E253-46D3-A318-47D779433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8C9CB-984A-472D-AC66-DFC56851D181}" type="datetimeFigureOut">
              <a:rPr lang="zh-CN" altLang="en-US" smtClean="0"/>
              <a:t>2020-12-18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94A11BFA-F0B6-4669-87F8-9FE256045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8BBFC24E-FFB5-48D6-ADF7-7A16008A4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D89E6-230D-4057-BD1D-26D2B72C70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8841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4EE57B8-074D-4492-ACCA-B747945B62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5B4A1D07-A0E3-4042-A7AF-4F4B757AF9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577A69DC-FE66-4038-BB83-8B059D118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68B6C-F4BF-4A69-9E7D-7BA93EBB3073}" type="datetimeFigureOut">
              <a:rPr lang="zh-CN" altLang="en-US" smtClean="0"/>
              <a:t>2020-12-18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29AF6B89-38AA-4625-9077-7B4747CD5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DE9AB162-6CA9-47CB-B154-DBEABCCA9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CBDF5-A8ED-4C0E-A220-DBFE911999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2912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2C4BE91-A287-4717-AFA4-908612F476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38A6E615-50DC-4DD6-96BE-79D1F9D82A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70605DED-E294-4BDC-BD75-14394EDD9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68B6C-F4BF-4A69-9E7D-7BA93EBB3073}" type="datetimeFigureOut">
              <a:rPr lang="zh-CN" altLang="en-US" smtClean="0"/>
              <a:t>2020-12-18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E0F61FF2-5A81-4340-AB34-341AD45D1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3DC5DA76-C191-40C0-A2F4-D6B3CBEDC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CBDF5-A8ED-4C0E-A220-DBFE911999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4279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C46FFF75-68E0-4C21-8DD3-DA1428F6966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89" r="29899" b="23530"/>
          <a:stretch/>
        </p:blipFill>
        <p:spPr>
          <a:xfrm>
            <a:off x="7884368" y="339502"/>
            <a:ext cx="772701" cy="64807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92" r:id="rId4"/>
    <p:sldLayoutId id="2147483706" r:id="rId5"/>
  </p:sldLayoutIdLst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7B427BF1-4B19-49B0-A6AD-A3C2414152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9"/>
            <a:ext cx="6663109" cy="9569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938C0100-EB60-4D84-B891-EA1CA18947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96F1C118-F01F-4EB7-ACBA-58951921D5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B8C9CB-984A-472D-AC66-DFC56851D181}" type="datetimeFigureOut">
              <a:rPr lang="zh-CN" altLang="en-US" smtClean="0"/>
              <a:t>2020-12-18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E27F8071-DBA0-4F98-B22F-DC105FB171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DC435B5C-961D-49A9-B465-AF62E555B2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3D89E6-230D-4057-BD1D-26D2B72C70A9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D757D5BF-FF77-485F-B92F-2589813FCE7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566881" y="146091"/>
            <a:ext cx="1174526" cy="829342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AA94E456-5AB2-4700-B836-EF72D3F4934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256263" y="1044630"/>
            <a:ext cx="1852241" cy="186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59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48C8C1EC-043C-4EE4-BE78-115594EEB6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A9ADC077-5497-45B1-A57D-4B32248EC9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F64D783-FF88-4143-ABD0-5E14DC2D5A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B68B6C-F4BF-4A69-9E7D-7BA93EBB3073}" type="datetimeFigureOut">
              <a:rPr lang="zh-CN" altLang="en-US" smtClean="0"/>
              <a:t>2020-12-18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079C1BD0-A16B-4DC8-85AD-9C8F2CBD6F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F1095D1F-4D39-40DA-AC93-2500778E84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4CBDF5-A8ED-4C0E-A220-DBFE911999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42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bjyxllhr.cn/" TargetMode="External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5" Type="http://schemas.microsoft.com/office/2007/relationships/hdphoto" Target="../media/hdphoto5.wdp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microsoft.com/office/2007/relationships/hdphoto" Target="../media/hdphoto7.wdp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5" Type="http://schemas.microsoft.com/office/2007/relationships/hdphoto" Target="../media/hdphoto9.wdp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5" Type="http://schemas.microsoft.com/office/2007/relationships/hdphoto" Target="../media/hdphoto11.wdp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1E48805C-5B73-43F7-BC15-05F1E59C0F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3" y="1419622"/>
            <a:ext cx="4984871" cy="2160240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B35BD5EB-E68C-4E08-9975-8693BCC3B176}"/>
              </a:ext>
            </a:extLst>
          </p:cNvPr>
          <p:cNvSpPr txBox="1"/>
          <p:nvPr/>
        </p:nvSpPr>
        <p:spPr>
          <a:xfrm>
            <a:off x="2771800" y="4007874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互认平台使用指南</a:t>
            </a:r>
          </a:p>
        </p:txBody>
      </p:sp>
    </p:spTree>
    <p:extLst>
      <p:ext uri="{BB962C8B-B14F-4D97-AF65-F5344CB8AC3E}">
        <p14:creationId xmlns:p14="http://schemas.microsoft.com/office/powerpoint/2010/main" val="33832167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6D8F135-F4EC-41D3-870A-12F2EEE92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第六步：全部</a:t>
            </a:r>
            <a:r>
              <a:rPr lang="zh-CN" altLang="en-US" dirty="0"/>
              <a:t>单位在试验结束后，填报简要的“结题”信息</a:t>
            </a:r>
          </a:p>
        </p:txBody>
      </p:sp>
      <p:pic>
        <p:nvPicPr>
          <p:cNvPr id="5" name="内容占位符 4">
            <a:extLst>
              <a:ext uri="{FF2B5EF4-FFF2-40B4-BE49-F238E27FC236}">
                <a16:creationId xmlns="" xmlns:a16="http://schemas.microsoft.com/office/drawing/2014/main" id="{3FE0AB4A-B883-4870-85AC-78E1AF64DB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43608" y="1491630"/>
            <a:ext cx="2155929" cy="3262312"/>
          </a:xfrm>
        </p:spPr>
      </p:pic>
    </p:spTree>
    <p:extLst>
      <p:ext uri="{BB962C8B-B14F-4D97-AF65-F5344CB8AC3E}">
        <p14:creationId xmlns:p14="http://schemas.microsoft.com/office/powerpoint/2010/main" val="9017990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1419622"/>
            <a:ext cx="58326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/>
              <a:t>关于修正案审查</a:t>
            </a:r>
            <a:endParaRPr lang="en-US" altLang="zh-CN" b="1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对于涉及方案修改的修正案审查，也进入互认程序</a:t>
            </a:r>
            <a:endParaRPr lang="en-US" altLang="zh-CN" dirty="0" smtClean="0"/>
          </a:p>
          <a:p>
            <a:r>
              <a:rPr lang="zh-CN" altLang="en-US" dirty="0" smtClean="0"/>
              <a:t>在本平台将</a:t>
            </a:r>
            <a:r>
              <a:rPr lang="zh-CN" altLang="en-US" dirty="0" smtClean="0"/>
              <a:t>按照</a:t>
            </a:r>
            <a:r>
              <a:rPr lang="zh-CN" altLang="en-US" dirty="0" smtClean="0"/>
              <a:t>初始审查</a:t>
            </a:r>
            <a:r>
              <a:rPr lang="zh-CN" altLang="en-US" dirty="0" smtClean="0"/>
              <a:t>的</a:t>
            </a:r>
            <a:r>
              <a:rPr lang="zh-CN" altLang="en-US" dirty="0" smtClean="0"/>
              <a:t>程序走</a:t>
            </a:r>
            <a:endParaRPr lang="en-US" altLang="zh-CN" dirty="0" smtClean="0"/>
          </a:p>
          <a:p>
            <a:endParaRPr lang="en-US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157519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E91AE97C-F2A2-4871-BCE8-A9B3274D36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5402" y="4179019"/>
            <a:ext cx="7749948" cy="3355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15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通过</a:t>
            </a:r>
            <a:r>
              <a:rPr lang="en-US" altLang="zh-CN" sz="15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ISO9001</a:t>
            </a:r>
            <a:r>
              <a:rPr lang="zh-CN" altLang="en-US" sz="15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质量体系认证       通过</a:t>
            </a:r>
            <a:r>
              <a:rPr lang="en-US" altLang="zh-CN" sz="15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ISO27001</a:t>
            </a:r>
            <a:r>
              <a:rPr lang="zh-CN" altLang="en-US" sz="15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信息安全体系认证          多重安全保障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275E96E-B14F-4F63-883F-0C9183FDF5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400" y="1194028"/>
            <a:ext cx="2056664" cy="2665319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D8B49D04-FCB1-4122-857F-2AF961F3D1B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44" r="6098" b="5826"/>
          <a:stretch/>
        </p:blipFill>
        <p:spPr>
          <a:xfrm>
            <a:off x="3520848" y="1194027"/>
            <a:ext cx="1834843" cy="2742040"/>
          </a:xfrm>
          <a:prstGeom prst="rect">
            <a:avLst/>
          </a:prstGeom>
        </p:spPr>
      </p:pic>
      <p:sp>
        <p:nvSpPr>
          <p:cNvPr id="8" name="标题 8">
            <a:extLst>
              <a:ext uri="{FF2B5EF4-FFF2-40B4-BE49-F238E27FC236}">
                <a16:creationId xmlns="" xmlns:a16="http://schemas.microsoft.com/office/drawing/2014/main" id="{DA9FAAA3-65F4-439D-8DD1-3AB083C80C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453" y="254485"/>
            <a:ext cx="7707631" cy="619870"/>
          </a:xfrm>
        </p:spPr>
        <p:txBody>
          <a:bodyPr>
            <a:normAutofit/>
          </a:bodyPr>
          <a:lstStyle/>
          <a:p>
            <a:r>
              <a:rPr lang="zh-CN" altLang="en-US" sz="3200" b="1" dirty="0"/>
              <a:t>信息安全体系保障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0D7D5720-69AC-4BEE-B29F-92D56FE72987}"/>
              </a:ext>
            </a:extLst>
          </p:cNvPr>
          <p:cNvSpPr txBox="1"/>
          <p:nvPr/>
        </p:nvSpPr>
        <p:spPr>
          <a:xfrm>
            <a:off x="6156176" y="1347614"/>
            <a:ext cx="2360369" cy="255454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600" dirty="0"/>
              <a:t>全站</a:t>
            </a:r>
            <a:r>
              <a:rPr lang="en-US" altLang="zh-CN" sz="1600" dirty="0"/>
              <a:t>SSL</a:t>
            </a:r>
            <a:r>
              <a:rPr lang="zh-CN" altLang="en-US" sz="1600" dirty="0"/>
              <a:t>加密，防劫持、防篡改、防监听；</a:t>
            </a:r>
            <a:endParaRPr lang="en-US" altLang="zh-CN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600" dirty="0"/>
              <a:t>基于国家密码局认证的硬件加密机，数据加密存储；</a:t>
            </a:r>
            <a:endParaRPr lang="en-US" altLang="zh-CN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1600" dirty="0"/>
              <a:t>WEB</a:t>
            </a:r>
            <a:r>
              <a:rPr lang="zh-CN" altLang="en-US" sz="1600" dirty="0"/>
              <a:t>防火墙，避免恶意入侵，保障业务数据安全敏感数据保护，满足等保</a:t>
            </a:r>
            <a:r>
              <a:rPr lang="en-US" altLang="zh-CN" sz="1600" dirty="0"/>
              <a:t>v2.0</a:t>
            </a:r>
            <a:r>
              <a:rPr lang="zh-CN" altLang="en-US" sz="1600" dirty="0"/>
              <a:t>二级安全审计。</a:t>
            </a:r>
          </a:p>
        </p:txBody>
      </p:sp>
    </p:spTree>
    <p:extLst>
      <p:ext uri="{BB962C8B-B14F-4D97-AF65-F5344CB8AC3E}">
        <p14:creationId xmlns:p14="http://schemas.microsoft.com/office/powerpoint/2010/main" val="18615019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3B1CFAD-1F50-44E0-9DC6-1BF2D7F8320E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zh-CN" altLang="en-US" dirty="0"/>
              <a:t>注册与登录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069706DC-C3E0-448E-9A4A-F2C0B74C8B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139952" y="2547168"/>
            <a:ext cx="4815547" cy="2389595"/>
          </a:xfrm>
          <a:prstGeom prst="rect">
            <a:avLst/>
          </a:prstGeom>
        </p:spPr>
      </p:pic>
      <p:pic>
        <p:nvPicPr>
          <p:cNvPr id="5" name="内容占位符 4">
            <a:extLst>
              <a:ext uri="{FF2B5EF4-FFF2-40B4-BE49-F238E27FC236}">
                <a16:creationId xmlns="" xmlns:a16="http://schemas.microsoft.com/office/drawing/2014/main" id="{0B70B827-9766-4A82-AF02-A14E22CB69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77941" y="1376952"/>
            <a:ext cx="4294059" cy="2389595"/>
          </a:xfrm>
          <a:prstGeom prst="rect">
            <a:avLst/>
          </a:prstGeom>
        </p:spPr>
      </p:pic>
      <p:sp>
        <p:nvSpPr>
          <p:cNvPr id="9" name="对话气泡: 圆角矩形 8">
            <a:extLst>
              <a:ext uri="{FF2B5EF4-FFF2-40B4-BE49-F238E27FC236}">
                <a16:creationId xmlns="" xmlns:a16="http://schemas.microsoft.com/office/drawing/2014/main" id="{6B398A5F-5A37-4AEB-ABD1-9DCC13053F34}"/>
              </a:ext>
            </a:extLst>
          </p:cNvPr>
          <p:cNvSpPr/>
          <p:nvPr/>
        </p:nvSpPr>
        <p:spPr>
          <a:xfrm>
            <a:off x="4788024" y="1376952"/>
            <a:ext cx="3816424" cy="1122790"/>
          </a:xfrm>
          <a:prstGeom prst="wedgeRoundRectCallout">
            <a:avLst>
              <a:gd name="adj1" fmla="val 2855"/>
              <a:gd name="adj2" fmla="val 27583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dirty="0">
                <a:solidFill>
                  <a:schemeClr val="tx1"/>
                </a:solidFill>
              </a:rPr>
              <a:t>1.</a:t>
            </a:r>
            <a:r>
              <a:rPr lang="zh-CN" altLang="en-US" dirty="0">
                <a:solidFill>
                  <a:schemeClr val="tx1"/>
                </a:solidFill>
              </a:rPr>
              <a:t>登录</a:t>
            </a:r>
            <a:r>
              <a:rPr lang="en-US" altLang="zh-CN" dirty="0">
                <a:solidFill>
                  <a:schemeClr val="tx1"/>
                </a:solidFill>
                <a:hlinkClick r:id="rId6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https://www.bjyxllhr.cn/</a:t>
            </a:r>
            <a:endParaRPr lang="en-US" altLang="zh-CN" dirty="0">
              <a:solidFill>
                <a:schemeClr val="tx1"/>
              </a:solidFill>
            </a:endParaRPr>
          </a:p>
          <a:p>
            <a:r>
              <a:rPr lang="en-US" altLang="zh-CN" dirty="0">
                <a:solidFill>
                  <a:schemeClr val="tx1"/>
                </a:solidFill>
              </a:rPr>
              <a:t>2.</a:t>
            </a:r>
            <a:r>
              <a:rPr lang="zh-CN" altLang="en-US" dirty="0">
                <a:solidFill>
                  <a:schemeClr val="tx1"/>
                </a:solidFill>
              </a:rPr>
              <a:t>平台以邮箱全名为帐号名</a:t>
            </a:r>
            <a:endParaRPr lang="en-US" altLang="zh-CN" dirty="0">
              <a:solidFill>
                <a:schemeClr val="tx1"/>
              </a:solidFill>
            </a:endParaRPr>
          </a:p>
          <a:p>
            <a:r>
              <a:rPr lang="en-US" altLang="zh-CN" dirty="0">
                <a:solidFill>
                  <a:schemeClr val="tx1"/>
                </a:solidFill>
              </a:rPr>
              <a:t>3.</a:t>
            </a:r>
            <a:r>
              <a:rPr lang="zh-CN" altLang="en-US" dirty="0">
                <a:solidFill>
                  <a:schemeClr val="tx1"/>
                </a:solidFill>
              </a:rPr>
              <a:t>首次登录需注册，选择身份，填写相关资料，秘书单位审核后通过。</a:t>
            </a:r>
          </a:p>
        </p:txBody>
      </p:sp>
    </p:spTree>
    <p:extLst>
      <p:ext uri="{BB962C8B-B14F-4D97-AF65-F5344CB8AC3E}">
        <p14:creationId xmlns:p14="http://schemas.microsoft.com/office/powerpoint/2010/main" val="4010625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35D0AF31-ECC0-4EB7-A8A0-088B25177B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伦理委员会注册信息</a:t>
            </a:r>
          </a:p>
        </p:txBody>
      </p:sp>
      <p:pic>
        <p:nvPicPr>
          <p:cNvPr id="7" name="内容占位符 6">
            <a:extLst>
              <a:ext uri="{FF2B5EF4-FFF2-40B4-BE49-F238E27FC236}">
                <a16:creationId xmlns="" xmlns:a16="http://schemas.microsoft.com/office/drawing/2014/main" id="{D047D766-3EF3-4FFD-B24D-CF75840DFE9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5576" y="1419622"/>
            <a:ext cx="5306309" cy="3262312"/>
          </a:xfrm>
        </p:spPr>
      </p:pic>
      <p:sp>
        <p:nvSpPr>
          <p:cNvPr id="8" name="矩形 7">
            <a:extLst>
              <a:ext uri="{FF2B5EF4-FFF2-40B4-BE49-F238E27FC236}">
                <a16:creationId xmlns="" xmlns:a16="http://schemas.microsoft.com/office/drawing/2014/main" id="{0C145DA8-B6AA-440B-AFC7-63AFCD81D8BB}"/>
              </a:ext>
            </a:extLst>
          </p:cNvPr>
          <p:cNvSpPr/>
          <p:nvPr/>
        </p:nvSpPr>
        <p:spPr>
          <a:xfrm>
            <a:off x="6228184" y="1707654"/>
            <a:ext cx="2664296" cy="22322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dirty="0">
                <a:solidFill>
                  <a:schemeClr val="tx1"/>
                </a:solidFill>
              </a:rPr>
              <a:t>1.</a:t>
            </a:r>
            <a:r>
              <a:rPr lang="zh-CN" altLang="en-US" dirty="0">
                <a:solidFill>
                  <a:schemeClr val="tx1"/>
                </a:solidFill>
              </a:rPr>
              <a:t>注册信息的第</a:t>
            </a:r>
            <a:r>
              <a:rPr lang="en-US" altLang="zh-CN" dirty="0" smtClean="0">
                <a:solidFill>
                  <a:schemeClr val="tx1"/>
                </a:solidFill>
              </a:rPr>
              <a:t>4</a:t>
            </a:r>
            <a:r>
              <a:rPr lang="zh-CN" altLang="en-US" dirty="0" smtClean="0">
                <a:solidFill>
                  <a:schemeClr val="tx1"/>
                </a:solidFill>
              </a:rPr>
              <a:t>步“临床试验机构信息”</a:t>
            </a:r>
            <a:r>
              <a:rPr lang="zh-CN" altLang="en-US" dirty="0">
                <a:solidFill>
                  <a:schemeClr val="tx1"/>
                </a:solidFill>
              </a:rPr>
              <a:t>为选填</a:t>
            </a:r>
            <a:r>
              <a:rPr lang="zh-CN" altLang="en-US" dirty="0" smtClean="0">
                <a:solidFill>
                  <a:schemeClr val="tx1"/>
                </a:solidFill>
              </a:rPr>
              <a:t>；</a:t>
            </a:r>
            <a:r>
              <a:rPr lang="zh-CN" altLang="en-US" dirty="0" smtClean="0">
                <a:solidFill>
                  <a:srgbClr val="FF0000"/>
                </a:solidFill>
              </a:rPr>
              <a:t>医疗机构暂不用</a:t>
            </a:r>
            <a:r>
              <a:rPr lang="zh-CN" altLang="en-US" dirty="0" smtClean="0">
                <a:solidFill>
                  <a:srgbClr val="FF0000"/>
                </a:solidFill>
              </a:rPr>
              <a:t>填写</a:t>
            </a:r>
            <a:r>
              <a:rPr lang="zh-CN" altLang="en-US" dirty="0">
                <a:solidFill>
                  <a:srgbClr val="FF0000"/>
                </a:solidFill>
              </a:rPr>
              <a:t>此项</a:t>
            </a:r>
            <a:r>
              <a:rPr lang="zh-CN" altLang="en-US" dirty="0" smtClean="0">
                <a:solidFill>
                  <a:srgbClr val="FF0000"/>
                </a:solidFill>
              </a:rPr>
              <a:t>（这</a:t>
            </a:r>
            <a:r>
              <a:rPr lang="zh-CN" altLang="en-US" dirty="0" smtClean="0">
                <a:solidFill>
                  <a:srgbClr val="FF0000"/>
                </a:solidFill>
              </a:rPr>
              <a:t>部分内容会隐去，减少大家工作量）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en-US" altLang="zh-CN" dirty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 </a:t>
            </a:r>
            <a:endParaRPr lang="en-US" altLang="zh-CN" dirty="0">
              <a:solidFill>
                <a:schemeClr val="tx1"/>
              </a:solidFill>
            </a:endParaRPr>
          </a:p>
          <a:p>
            <a:r>
              <a:rPr lang="en-US" altLang="zh-CN" dirty="0">
                <a:solidFill>
                  <a:schemeClr val="tx1"/>
                </a:solidFill>
              </a:rPr>
              <a:t>2.</a:t>
            </a:r>
            <a:r>
              <a:rPr lang="zh-CN" altLang="en-US" dirty="0">
                <a:solidFill>
                  <a:schemeClr val="tx1"/>
                </a:solidFill>
              </a:rPr>
              <a:t>打红色</a:t>
            </a:r>
            <a:r>
              <a:rPr lang="en-US" altLang="zh-CN" dirty="0">
                <a:solidFill>
                  <a:schemeClr val="tx1"/>
                </a:solidFill>
              </a:rPr>
              <a:t>*</a:t>
            </a:r>
            <a:r>
              <a:rPr lang="zh-CN" altLang="en-US" dirty="0">
                <a:solidFill>
                  <a:schemeClr val="tx1"/>
                </a:solidFill>
              </a:rPr>
              <a:t>为必填，其他为选填；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FFE37DE8-C002-48C0-A6DF-9672C9D3ADF2}"/>
              </a:ext>
            </a:extLst>
          </p:cNvPr>
          <p:cNvSpPr txBox="1"/>
          <p:nvPr/>
        </p:nvSpPr>
        <p:spPr>
          <a:xfrm>
            <a:off x="755576" y="1419622"/>
            <a:ext cx="5256584" cy="72008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958690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30ABA2B2-5AE3-4E07-B493-D712FCE0D1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/>
              <a:t>伦理审查互认平台</a:t>
            </a:r>
            <a:r>
              <a:rPr lang="en-US" altLang="zh-CN" dirty="0"/>
              <a:t>6</a:t>
            </a:r>
            <a:r>
              <a:rPr lang="zh-CN" altLang="en-US" dirty="0"/>
              <a:t>个工作流程</a:t>
            </a:r>
          </a:p>
        </p:txBody>
      </p:sp>
      <p:pic>
        <p:nvPicPr>
          <p:cNvPr id="5" name="内容占位符 4">
            <a:extLst>
              <a:ext uri="{FF2B5EF4-FFF2-40B4-BE49-F238E27FC236}">
                <a16:creationId xmlns="" xmlns:a16="http://schemas.microsoft.com/office/drawing/2014/main" id="{11022EB3-BF96-4EC0-B1CE-01295D6242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71600" y="1419622"/>
            <a:ext cx="1849589" cy="3262312"/>
          </a:xfr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39D6CFED-F4B2-4AEC-864E-0B177F018174}"/>
              </a:ext>
            </a:extLst>
          </p:cNvPr>
          <p:cNvSpPr txBox="1"/>
          <p:nvPr/>
        </p:nvSpPr>
        <p:spPr>
          <a:xfrm>
            <a:off x="3203848" y="1773505"/>
            <a:ext cx="5400600" cy="249299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0070C0"/>
                </a:solidFill>
              </a:rPr>
              <a:t>第一步</a:t>
            </a:r>
            <a:r>
              <a:rPr lang="zh-CN" altLang="en-US" sz="1600" dirty="0"/>
              <a:t>：由申办方</a:t>
            </a:r>
            <a:r>
              <a:rPr lang="en-US" altLang="zh-CN" sz="1600" dirty="0"/>
              <a:t>/CRO/PI</a:t>
            </a:r>
            <a:r>
              <a:rPr lang="zh-CN" altLang="en-US" sz="1600" dirty="0"/>
              <a:t>创建项目，并选择参与项目的伦理委员会；</a:t>
            </a:r>
            <a:endParaRPr lang="en-US" altLang="zh-CN" sz="1600" dirty="0"/>
          </a:p>
          <a:p>
            <a:r>
              <a:rPr lang="zh-CN" altLang="en-US" sz="1600" dirty="0">
                <a:solidFill>
                  <a:srgbClr val="0070C0"/>
                </a:solidFill>
              </a:rPr>
              <a:t>第二步</a:t>
            </a:r>
            <a:r>
              <a:rPr lang="zh-CN" altLang="en-US" sz="1600" dirty="0"/>
              <a:t>：申办方</a:t>
            </a:r>
            <a:r>
              <a:rPr lang="en-US" altLang="zh-CN" sz="1600" dirty="0"/>
              <a:t>/CRO/PI</a:t>
            </a:r>
            <a:r>
              <a:rPr lang="zh-CN" altLang="en-US" sz="1600" dirty="0"/>
              <a:t>或者秘书单位指定主审单位；</a:t>
            </a:r>
            <a:endParaRPr lang="en-US" altLang="zh-CN" sz="1600" dirty="0"/>
          </a:p>
          <a:p>
            <a:r>
              <a:rPr lang="zh-CN" altLang="en-US" sz="1200"/>
              <a:t>             （</a:t>
            </a:r>
            <a:r>
              <a:rPr lang="zh-CN" altLang="en-US" sz="1200" dirty="0"/>
              <a:t>申办方发起由申办方选择主审单位，科研项目由秘书单位选择主审）</a:t>
            </a:r>
            <a:endParaRPr lang="en-US" altLang="zh-CN" sz="1200" dirty="0"/>
          </a:p>
          <a:p>
            <a:r>
              <a:rPr lang="zh-CN" altLang="en-US" sz="1600" dirty="0">
                <a:solidFill>
                  <a:srgbClr val="0070C0"/>
                </a:solidFill>
              </a:rPr>
              <a:t>第三步</a:t>
            </a:r>
            <a:r>
              <a:rPr lang="zh-CN" altLang="en-US" sz="1600" dirty="0"/>
              <a:t>：申办方</a:t>
            </a:r>
            <a:r>
              <a:rPr lang="en-US" altLang="zh-CN" sz="1600" dirty="0"/>
              <a:t>/CRO/PI</a:t>
            </a:r>
            <a:r>
              <a:rPr lang="zh-CN" altLang="en-US" sz="1600" dirty="0"/>
              <a:t>按主审单位要求，线下递交材料。</a:t>
            </a:r>
            <a:endParaRPr lang="en-US" altLang="zh-CN" sz="1600" dirty="0"/>
          </a:p>
          <a:p>
            <a:r>
              <a:rPr lang="en-US" altLang="zh-CN" sz="1600" dirty="0"/>
              <a:t>              </a:t>
            </a:r>
            <a:r>
              <a:rPr lang="zh-CN" altLang="en-US" sz="1600" dirty="0"/>
              <a:t>递交完成后在系统中点击已「递交材料」；</a:t>
            </a:r>
            <a:endParaRPr lang="en-US" altLang="zh-CN" sz="1600" dirty="0"/>
          </a:p>
          <a:p>
            <a:r>
              <a:rPr lang="zh-CN" altLang="en-US" sz="1600" dirty="0">
                <a:solidFill>
                  <a:srgbClr val="0070C0"/>
                </a:solidFill>
              </a:rPr>
              <a:t>第四步</a:t>
            </a:r>
            <a:r>
              <a:rPr lang="zh-CN" altLang="en-US" sz="1600" dirty="0"/>
              <a:t>：主审单位填报审查时间节点，上传意见函</a:t>
            </a:r>
            <a:r>
              <a:rPr lang="en-US" altLang="zh-CN" sz="1600" dirty="0"/>
              <a:t>/</a:t>
            </a:r>
            <a:r>
              <a:rPr lang="zh-CN" altLang="en-US" sz="1600" dirty="0"/>
              <a:t>批件；</a:t>
            </a:r>
            <a:endParaRPr lang="en-US" altLang="zh-CN" sz="1600" dirty="0"/>
          </a:p>
          <a:p>
            <a:r>
              <a:rPr lang="zh-CN" altLang="en-US" sz="1600" dirty="0">
                <a:solidFill>
                  <a:srgbClr val="0070C0"/>
                </a:solidFill>
              </a:rPr>
              <a:t>第五步</a:t>
            </a:r>
            <a:r>
              <a:rPr lang="zh-CN" altLang="en-US" sz="1600" dirty="0"/>
              <a:t>：参与单位填报审查时间节点，上传意见函</a:t>
            </a:r>
            <a:r>
              <a:rPr lang="en-US" altLang="zh-CN" sz="1600" dirty="0"/>
              <a:t>/</a:t>
            </a:r>
            <a:r>
              <a:rPr lang="zh-CN" altLang="en-US" sz="1600" dirty="0"/>
              <a:t>批件；</a:t>
            </a:r>
            <a:endParaRPr lang="en-US" altLang="zh-CN" sz="1600" dirty="0"/>
          </a:p>
          <a:p>
            <a:r>
              <a:rPr lang="zh-CN" altLang="en-US" sz="1600" dirty="0">
                <a:solidFill>
                  <a:srgbClr val="0070C0"/>
                </a:solidFill>
              </a:rPr>
              <a:t>第六步</a:t>
            </a:r>
            <a:r>
              <a:rPr lang="zh-CN" altLang="en-US" sz="1600" dirty="0"/>
              <a:t>：各单位在项目结束后填报结题信息。</a:t>
            </a:r>
            <a:endParaRPr lang="en-US" altLang="zh-CN" sz="1600" dirty="0"/>
          </a:p>
          <a:p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6000217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3C5C7C4-CCCB-4430-A1DD-F83187C33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9"/>
            <a:ext cx="7903790" cy="797833"/>
          </a:xfrm>
        </p:spPr>
        <p:txBody>
          <a:bodyPr>
            <a:normAutofit/>
          </a:bodyPr>
          <a:lstStyle/>
          <a:p>
            <a:r>
              <a:rPr lang="zh-CN" altLang="en-US" sz="3200" dirty="0" smtClean="0">
                <a:solidFill>
                  <a:srgbClr val="0070C0"/>
                </a:solidFill>
              </a:rPr>
              <a:t>第一步：申办</a:t>
            </a:r>
            <a:r>
              <a:rPr lang="zh-CN" altLang="en-US" sz="3200" dirty="0">
                <a:solidFill>
                  <a:srgbClr val="0070C0"/>
                </a:solidFill>
              </a:rPr>
              <a:t>方</a:t>
            </a:r>
            <a:r>
              <a:rPr lang="en-US" altLang="zh-CN" sz="3200" dirty="0">
                <a:solidFill>
                  <a:srgbClr val="0070C0"/>
                </a:solidFill>
              </a:rPr>
              <a:t>/CRO/</a:t>
            </a:r>
            <a:r>
              <a:rPr lang="zh-CN" altLang="en-US" sz="3200" dirty="0">
                <a:solidFill>
                  <a:srgbClr val="0070C0"/>
                </a:solidFill>
              </a:rPr>
              <a:t>研究者</a:t>
            </a:r>
            <a:r>
              <a:rPr lang="zh-CN" altLang="en-US" sz="3200" dirty="0"/>
              <a:t>创建项目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12DEC3BA-AEC3-4AFF-9D17-7159E4A9BD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51520" y="1297336"/>
            <a:ext cx="6228184" cy="1265574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B384A8A6-DD9F-47B9-8727-CBAB773A33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51520" y="2787774"/>
            <a:ext cx="6228184" cy="1961944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="" xmlns:a16="http://schemas.microsoft.com/office/drawing/2014/main" id="{95F58E4B-A2B4-4904-97B3-1EEC7120DEA7}"/>
              </a:ext>
            </a:extLst>
          </p:cNvPr>
          <p:cNvSpPr/>
          <p:nvPr/>
        </p:nvSpPr>
        <p:spPr>
          <a:xfrm>
            <a:off x="6660232" y="1842830"/>
            <a:ext cx="2160240" cy="26011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dirty="0">
                <a:solidFill>
                  <a:schemeClr val="tx1"/>
                </a:solidFill>
              </a:rPr>
              <a:t>1.</a:t>
            </a:r>
            <a:r>
              <a:rPr lang="zh-CN" altLang="en-US" dirty="0">
                <a:solidFill>
                  <a:schemeClr val="tx1"/>
                </a:solidFill>
              </a:rPr>
              <a:t>申办方</a:t>
            </a:r>
            <a:r>
              <a:rPr lang="en-US" altLang="zh-CN" dirty="0">
                <a:solidFill>
                  <a:schemeClr val="tx1"/>
                </a:solidFill>
              </a:rPr>
              <a:t>/CRO</a:t>
            </a:r>
            <a:r>
              <a:rPr lang="zh-CN" altLang="en-US" dirty="0">
                <a:solidFill>
                  <a:schemeClr val="tx1"/>
                </a:solidFill>
              </a:rPr>
              <a:t>创建新项目。</a:t>
            </a:r>
            <a:endParaRPr lang="en-US" altLang="zh-CN" dirty="0">
              <a:solidFill>
                <a:schemeClr val="tx1"/>
              </a:solidFill>
            </a:endParaRPr>
          </a:p>
          <a:p>
            <a:r>
              <a:rPr lang="en-US" altLang="zh-CN" dirty="0">
                <a:solidFill>
                  <a:schemeClr val="tx1"/>
                </a:solidFill>
              </a:rPr>
              <a:t>2.</a:t>
            </a:r>
            <a:r>
              <a:rPr lang="zh-CN" altLang="en-US" dirty="0">
                <a:solidFill>
                  <a:schemeClr val="tx1"/>
                </a:solidFill>
              </a:rPr>
              <a:t>选择项目类别“临床试验”（药物、器械）、“临床科研”</a:t>
            </a:r>
            <a:endParaRPr lang="en-US" altLang="zh-CN" dirty="0">
              <a:solidFill>
                <a:schemeClr val="tx1"/>
              </a:solidFill>
            </a:endParaRPr>
          </a:p>
          <a:p>
            <a:r>
              <a:rPr lang="en-US" altLang="zh-CN" dirty="0">
                <a:solidFill>
                  <a:schemeClr val="tx1"/>
                </a:solidFill>
              </a:rPr>
              <a:t>3.</a:t>
            </a:r>
            <a:r>
              <a:rPr lang="zh-CN" altLang="en-US" dirty="0">
                <a:solidFill>
                  <a:schemeClr val="tx1"/>
                </a:solidFill>
              </a:rPr>
              <a:t>无</a:t>
            </a:r>
            <a:r>
              <a:rPr lang="en-US" altLang="zh-CN" dirty="0">
                <a:solidFill>
                  <a:schemeClr val="tx1"/>
                </a:solidFill>
              </a:rPr>
              <a:t>CRO/</a:t>
            </a:r>
            <a:r>
              <a:rPr lang="zh-CN" altLang="en-US" dirty="0">
                <a:solidFill>
                  <a:schemeClr val="tx1"/>
                </a:solidFill>
              </a:rPr>
              <a:t>申办方的科研项目由研究者创建项目</a:t>
            </a:r>
          </a:p>
        </p:txBody>
      </p:sp>
    </p:spTree>
    <p:extLst>
      <p:ext uri="{BB962C8B-B14F-4D97-AF65-F5344CB8AC3E}">
        <p14:creationId xmlns:p14="http://schemas.microsoft.com/office/powerpoint/2010/main" val="6744508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49D7E8AC-1B4A-4962-8EAD-512856968C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51520" y="1347614"/>
            <a:ext cx="5686530" cy="3225196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FADD7B72-091E-4D99-BDD4-2E14B5738F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109944" y="1860775"/>
            <a:ext cx="2418101" cy="1224137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10" name="标题 9">
            <a:extLst>
              <a:ext uri="{FF2B5EF4-FFF2-40B4-BE49-F238E27FC236}">
                <a16:creationId xmlns="" xmlns:a16="http://schemas.microsoft.com/office/drawing/2014/main" id="{EA6EC874-E9AE-477E-B5AE-92E2EB93B5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195486"/>
            <a:ext cx="6663109" cy="928959"/>
          </a:xfrm>
        </p:spPr>
        <p:txBody>
          <a:bodyPr>
            <a:noAutofit/>
          </a:bodyPr>
          <a:lstStyle/>
          <a:p>
            <a:r>
              <a:rPr lang="zh-CN" altLang="en-US" sz="3200" dirty="0" smtClean="0"/>
              <a:t>第</a:t>
            </a:r>
            <a:r>
              <a:rPr lang="zh-CN" altLang="en-US" sz="3200" dirty="0"/>
              <a:t>二</a:t>
            </a:r>
            <a:r>
              <a:rPr lang="zh-CN" altLang="en-US" sz="3200" dirty="0" smtClean="0"/>
              <a:t>步：填写</a:t>
            </a:r>
            <a:r>
              <a:rPr lang="zh-CN" altLang="en-US" sz="3200" dirty="0"/>
              <a:t>项目信息，选择平台已经注册的该项目的伦理委员会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71508558-9020-414D-BA4F-441D0ABB674D}"/>
              </a:ext>
            </a:extLst>
          </p:cNvPr>
          <p:cNvSpPr/>
          <p:nvPr/>
        </p:nvSpPr>
        <p:spPr>
          <a:xfrm>
            <a:off x="5148064" y="3795886"/>
            <a:ext cx="864096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97470A8F-5C69-4BE3-B1F7-F7B4BD642A52}"/>
              </a:ext>
            </a:extLst>
          </p:cNvPr>
          <p:cNvSpPr/>
          <p:nvPr/>
        </p:nvSpPr>
        <p:spPr>
          <a:xfrm>
            <a:off x="6228184" y="3644725"/>
            <a:ext cx="2736304" cy="12241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600" dirty="0">
                <a:solidFill>
                  <a:schemeClr val="tx1"/>
                </a:solidFill>
              </a:rPr>
              <a:t>1.</a:t>
            </a:r>
            <a:r>
              <a:rPr lang="zh-CN" altLang="en-US" sz="1600" dirty="0">
                <a:solidFill>
                  <a:schemeClr val="tx1"/>
                </a:solidFill>
              </a:rPr>
              <a:t>由项目创建者添加项目相关的</a:t>
            </a:r>
            <a:r>
              <a:rPr lang="en-US" altLang="zh-CN" sz="1600" dirty="0">
                <a:solidFill>
                  <a:schemeClr val="tx1"/>
                </a:solidFill>
              </a:rPr>
              <a:t>IRB</a:t>
            </a:r>
            <a:r>
              <a:rPr lang="zh-CN" altLang="en-US" sz="1600" dirty="0">
                <a:solidFill>
                  <a:schemeClr val="tx1"/>
                </a:solidFill>
              </a:rPr>
              <a:t>（平台注册通过的）</a:t>
            </a:r>
            <a:endParaRPr lang="en-US" altLang="zh-CN" sz="1600" dirty="0">
              <a:solidFill>
                <a:schemeClr val="tx1"/>
              </a:solidFill>
            </a:endParaRPr>
          </a:p>
          <a:p>
            <a:r>
              <a:rPr lang="en-US" altLang="zh-CN" sz="1600" dirty="0">
                <a:solidFill>
                  <a:schemeClr val="tx1"/>
                </a:solidFill>
              </a:rPr>
              <a:t>2.</a:t>
            </a:r>
            <a:r>
              <a:rPr lang="zh-CN" altLang="en-US" sz="1600" dirty="0">
                <a:solidFill>
                  <a:schemeClr val="tx1"/>
                </a:solidFill>
              </a:rPr>
              <a:t>可设置主审</a:t>
            </a:r>
            <a:endParaRPr lang="en-US" altLang="zh-CN" sz="1600" dirty="0">
              <a:solidFill>
                <a:schemeClr val="tx1"/>
              </a:solidFill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21EEE8BE-747B-41DB-9E93-7CBC6E92329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32023" y="1469230"/>
            <a:ext cx="1793611" cy="1909863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2" name="箭头: 右 1">
            <a:extLst>
              <a:ext uri="{FF2B5EF4-FFF2-40B4-BE49-F238E27FC236}">
                <a16:creationId xmlns="" xmlns:a16="http://schemas.microsoft.com/office/drawing/2014/main" id="{969AB143-C2EE-4010-A0D8-32EDE9810EDA}"/>
              </a:ext>
            </a:extLst>
          </p:cNvPr>
          <p:cNvSpPr/>
          <p:nvPr/>
        </p:nvSpPr>
        <p:spPr>
          <a:xfrm rot="16200000">
            <a:off x="5336308" y="3244555"/>
            <a:ext cx="487609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箭头: 右 8">
            <a:extLst>
              <a:ext uri="{FF2B5EF4-FFF2-40B4-BE49-F238E27FC236}">
                <a16:creationId xmlns="" xmlns:a16="http://schemas.microsoft.com/office/drawing/2014/main" id="{6ED5EA47-C3CF-4624-B79F-943E112D8C69}"/>
              </a:ext>
            </a:extLst>
          </p:cNvPr>
          <p:cNvSpPr/>
          <p:nvPr/>
        </p:nvSpPr>
        <p:spPr>
          <a:xfrm>
            <a:off x="6595088" y="2271982"/>
            <a:ext cx="487609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6122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481D7653-F24F-46C8-AD71-6236722DCA12}"/>
              </a:ext>
            </a:extLst>
          </p:cNvPr>
          <p:cNvSpPr txBox="1"/>
          <p:nvPr/>
        </p:nvSpPr>
        <p:spPr>
          <a:xfrm>
            <a:off x="1043608" y="1203598"/>
            <a:ext cx="75608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/>
              <a:t>第三步：申办</a:t>
            </a:r>
            <a:r>
              <a:rPr lang="zh-CN" altLang="en-US" sz="2400" dirty="0"/>
              <a:t>方</a:t>
            </a:r>
            <a:r>
              <a:rPr lang="en-US" altLang="zh-CN" sz="2400" dirty="0"/>
              <a:t>/CRO/PI </a:t>
            </a:r>
            <a:r>
              <a:rPr lang="zh-CN" altLang="en-US" sz="2400" dirty="0"/>
              <a:t>不需要在平台上传项目资料，仍按主审单位要求，线下提交申请</a:t>
            </a:r>
            <a:r>
              <a:rPr lang="en-US" altLang="zh-CN" sz="2400" dirty="0" smtClean="0"/>
              <a:t>……</a:t>
            </a:r>
          </a:p>
          <a:p>
            <a:endParaRPr lang="en-US" altLang="zh-CN" sz="2400" dirty="0"/>
          </a:p>
          <a:p>
            <a:r>
              <a:rPr lang="zh-CN" altLang="en-US" sz="2400" b="1" dirty="0" smtClean="0">
                <a:solidFill>
                  <a:srgbClr val="FF0000"/>
                </a:solidFill>
              </a:rPr>
              <a:t>说明</a:t>
            </a:r>
            <a:r>
              <a:rPr lang="zh-CN" altLang="en-US" sz="2400" dirty="0" smtClean="0"/>
              <a:t>：此节点，信息工程师将加入 </a:t>
            </a:r>
            <a:r>
              <a:rPr lang="zh-CN" altLang="en-US" sz="2400" dirty="0" smtClean="0"/>
              <a:t>“</a:t>
            </a:r>
            <a:r>
              <a:rPr lang="zh-CN" altLang="en-US" sz="2400" dirty="0" smtClean="0">
                <a:solidFill>
                  <a:srgbClr val="FF0000"/>
                </a:solidFill>
              </a:rPr>
              <a:t>首次递交时间</a:t>
            </a:r>
            <a:r>
              <a:rPr lang="zh-CN" altLang="en-US" sz="2400" dirty="0" smtClean="0"/>
              <a:t>”</a:t>
            </a:r>
            <a:endParaRPr lang="en-US" altLang="zh-CN" sz="2400" dirty="0" smtClean="0">
              <a:solidFill>
                <a:srgbClr val="FF0000"/>
              </a:solidFill>
            </a:endParaRPr>
          </a:p>
          <a:p>
            <a:r>
              <a:rPr lang="zh-CN" altLang="en-US" sz="2400" dirty="0" smtClean="0"/>
              <a:t>由申办者填写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1377871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36EC0EDC-DC4C-4AF1-8E8B-9B8B7E50B3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 sz="3200" dirty="0" smtClean="0"/>
              <a:t>第四步：主审</a:t>
            </a:r>
            <a:r>
              <a:rPr lang="zh-CN" altLang="en-US" sz="3200" dirty="0"/>
              <a:t>单位只需填报几项</a:t>
            </a:r>
            <a:r>
              <a:rPr lang="zh-CN" altLang="en-US" sz="3200" dirty="0">
                <a:solidFill>
                  <a:srgbClr val="FF0000"/>
                </a:solidFill>
              </a:rPr>
              <a:t>时间节点</a:t>
            </a:r>
            <a:r>
              <a:rPr lang="zh-CN" altLang="en-US" sz="3200" dirty="0"/>
              <a:t>，并上传</a:t>
            </a:r>
            <a:r>
              <a:rPr lang="zh-CN" altLang="en-US" sz="3200" dirty="0">
                <a:solidFill>
                  <a:srgbClr val="FF0000"/>
                </a:solidFill>
              </a:rPr>
              <a:t>意见表</a:t>
            </a:r>
            <a:r>
              <a:rPr lang="en-US" altLang="zh-CN" sz="3200" dirty="0">
                <a:solidFill>
                  <a:srgbClr val="FF0000"/>
                </a:solidFill>
              </a:rPr>
              <a:t>/</a:t>
            </a:r>
            <a:r>
              <a:rPr lang="zh-CN" altLang="en-US" sz="3200" dirty="0">
                <a:solidFill>
                  <a:srgbClr val="FF0000"/>
                </a:solidFill>
              </a:rPr>
              <a:t>批件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AE777EF1-694A-49BB-8F0C-EBF65F7780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5990" y="1995686"/>
            <a:ext cx="3538662" cy="2232248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00C1813D-61F9-4FEF-AB5E-32289B5872E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864433" y="1845874"/>
            <a:ext cx="5158888" cy="253187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03646" y="4515966"/>
            <a:ext cx="6984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说明：</a:t>
            </a:r>
            <a:r>
              <a:rPr lang="zh-CN" altLang="en-US" b="1" dirty="0">
                <a:solidFill>
                  <a:srgbClr val="FF0000"/>
                </a:solidFill>
              </a:rPr>
              <a:t>信息工程</a:t>
            </a:r>
            <a:r>
              <a:rPr lang="zh-CN" altLang="en-US" b="1" dirty="0" smtClean="0">
                <a:solidFill>
                  <a:srgbClr val="FF0000"/>
                </a:solidFill>
              </a:rPr>
              <a:t>师将在</a:t>
            </a:r>
            <a:r>
              <a:rPr lang="zh-CN" altLang="en-US" b="1" dirty="0">
                <a:solidFill>
                  <a:srgbClr val="FF0000"/>
                </a:solidFill>
              </a:rPr>
              <a:t>“上传意见表”</a:t>
            </a:r>
            <a:r>
              <a:rPr lang="zh-CN" altLang="en-US" b="1" dirty="0" smtClean="0">
                <a:solidFill>
                  <a:srgbClr val="FF0000"/>
                </a:solidFill>
              </a:rPr>
              <a:t>之后增加“复审受理时间”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73861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E10BA9B-5543-4E04-B00C-D3C7EF6003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 sz="3200" dirty="0" smtClean="0"/>
              <a:t>第五步：参与</a:t>
            </a:r>
            <a:r>
              <a:rPr lang="zh-CN" altLang="en-US" sz="3200" dirty="0"/>
              <a:t>单位选择审查方式，并填报时间节点，上传意见表</a:t>
            </a:r>
            <a:r>
              <a:rPr lang="en-US" altLang="zh-CN" sz="3200" dirty="0"/>
              <a:t>/</a:t>
            </a:r>
            <a:r>
              <a:rPr lang="zh-CN" altLang="en-US" sz="3200" dirty="0"/>
              <a:t>批件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84F40062-F4C7-42A7-B5A1-F42FA30DDC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3528" y="1588221"/>
            <a:ext cx="3744416" cy="262184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F6040A5A-35D5-4529-80D4-BE9DBA93AC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355976" y="1588221"/>
            <a:ext cx="4762428" cy="2376264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="" xmlns:a16="http://schemas.microsoft.com/office/drawing/2014/main" id="{D6E35152-C870-42B5-BAD2-2AB47FDE4987}"/>
              </a:ext>
            </a:extLst>
          </p:cNvPr>
          <p:cNvSpPr/>
          <p:nvPr/>
        </p:nvSpPr>
        <p:spPr>
          <a:xfrm>
            <a:off x="827584" y="2427734"/>
            <a:ext cx="864096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048C059C-74B3-474B-A4B4-6ABD35B66254}"/>
              </a:ext>
            </a:extLst>
          </p:cNvPr>
          <p:cNvSpPr txBox="1"/>
          <p:nvPr/>
        </p:nvSpPr>
        <p:spPr>
          <a:xfrm>
            <a:off x="628650" y="4155926"/>
            <a:ext cx="7812868" cy="4308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100" dirty="0"/>
              <a:t>原则上，联盟单位应认同主审意见，即选择“快审”方式。但参与单位评估该项目具有较高风险，需要独立会议审查，也是被允许的，此种情况选择“独立审查”。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28650" y="4659982"/>
            <a:ext cx="84348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rgbClr val="FF0000"/>
                </a:solidFill>
              </a:rPr>
              <a:t>说明</a:t>
            </a:r>
            <a:r>
              <a:rPr lang="zh-CN" altLang="en-US" sz="1200" dirty="0" smtClean="0"/>
              <a:t>：</a:t>
            </a:r>
            <a:r>
              <a:rPr lang="en-US" altLang="zh-CN" sz="1200" b="1" dirty="0" smtClean="0"/>
              <a:t>1.</a:t>
            </a:r>
            <a:r>
              <a:rPr lang="zh-CN" altLang="en-US" sz="1200" b="1" dirty="0" smtClean="0"/>
              <a:t>信息工程师将在“快审”下面增加一个选项：快审转会审、会审时间</a:t>
            </a:r>
            <a:endParaRPr lang="en-US" altLang="zh-CN" sz="1200" b="1" dirty="0" smtClean="0"/>
          </a:p>
          <a:p>
            <a:r>
              <a:rPr lang="en-US" altLang="zh-CN" sz="1200" dirty="0"/>
              <a:t> </a:t>
            </a:r>
            <a:r>
              <a:rPr lang="en-US" altLang="zh-CN" sz="1200" dirty="0" smtClean="0"/>
              <a:t>     2.</a:t>
            </a:r>
            <a:r>
              <a:rPr lang="zh-CN" altLang="en-US" sz="1200" b="1" dirty="0" smtClean="0"/>
              <a:t>信息工程</a:t>
            </a:r>
            <a:r>
              <a:rPr lang="zh-CN" altLang="en-US" sz="1200" b="1" dirty="0"/>
              <a:t>师将在“上传意见表”之后增加“复审受理时间”</a:t>
            </a:r>
          </a:p>
          <a:p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32137633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D7F2CFC1-8420-4005-B05C-580EB1791028"/>
  <p:tag name="ISPRING_SCORM_RATE_SLIDES" val="1"/>
  <p:tag name="ISPRINGONLINEFOLDERID" val="0"/>
  <p:tag name="ISPRINGONLINEFOLDERPATH" val="Content List"/>
  <p:tag name="ISPRINGCLOUDFOLDERID" val="0"/>
  <p:tag name="ISPRINGCLOUDFOLDERPATH" val="Content List"/>
  <p:tag name="ISPRING_PLAYERS_CUSTOMIZATION" val="UEsDBBQAAgAIAMqlpkg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DKpaZICH4LIykDAACGDAAAJwAAAHVuaXZlcnNhbC9mbGFzaF9wdWJsaXNoaW5nX3NldHRpbmdzLnhtbNVX3W7aMBS+5yksT70saTu6diihqgpo1VpAhW3tVWViQ6w6dhbbUHq1p9mD7Ul2HAMFtevSH6RNCBGfn+/8n5jw6DYVaMJyzZWM8G51ByMmY0W5HEf4y6C9fYiRNkRSIpRkEZYKo6NGJczsUHCd9JkxIKoRwEhdz0yEE2OyehBMp9Mq11nuuEpYA/i6Gqs0yHKmmTQsDzJBZvBjZhnTeI5QAgC+qZJztUalglDokc4VtYIhTsFzyV1QRLQF0QkOvNiQxDfjXFlJT5RQOcrHwwi/Ozx2n4WMh2rylEmXE90AoiObOqGUOy+I6PM7hhLGxwm4e1DDaMqpSSK8V3MoIB08RCmwfejEoZwoyIE0c/iUGUKJIf7o7Rl2a/SC4El0JknK4wFwkIs/ws3B9aerXuvi7LTz+XrQ7Z4NTnveiUInWMcJg3VDITikbB6zpZ2QGEPiBPwGnRERmoXBKmkhNlJyzTl3RkMlIPeFFrRROmS0Q1K2Uo3+DZdtkNzFaASBiFmEj3NOBEbcEMHjpbK2Q224KareXpVEgAXtydB5H9+b99mJE5JrturWgqNdzuPGN2UFRTNlkeA3DBmFIH6bwlPC0Gpx0ChXaUGF9jFICw4WJ5xNGT0qcjoH/JOhKzCRWtCEXs0EM97Cd8vv0JCNVA64jEygs4HOtcevPgs4I1rfg5KFj1v9s9Nm6/q002xdbrkACZ0QGT8THArO0sxsBJ/MkFRmoQfpiInVrCgK5bTglYmt+vIyaJ5a4cv81sVYgd5gSTZj5TmF+asHpc0mZFIMohuuAhpGkENJPCYwYlgXXFpWFjAmEikpZojEsNa0G+sJV1YDxQ+wh9Yv99DrIy6L0xhWG1jMKctLQe7s7r2v7X84OPxYrwa/fvzcflJpvvB7gjhzfuOfPLnyl2v/4TYMA7elH1/aJrf/5s7uXbS+lslrp3U5KFXSVr8UXLeMVPdzGakL/5LprbxgSrkAS2nshwzWkuApN4y+ZYu9oE1e9W73PbaZNtlgzK8Zjf8mZH9aXhPX7oVh8OjF1XFSLnkKiXArcXnbbezXduCm+SirUgG09f8OjcpvUEsDBBQAAgAIAMqlpki1/AlkugIAAFUKAAAhAAAAdW5pdmVyc2FsL2ZsYXNoX3NraW5fc2V0dGluZ3MueG1slVZtb+IwDP5+vwJx3+nulZ3UITHGSZN2t+k27XvamjYiTaokZce/vzhN1gQo9LAmEft5bMexzVK1pXzxYTJJc8GEfAatKS8VarxuQoubadZqLfgsF1wD1zMuZE3YdPHxp/2kiUVeYokdyLGcDcmhDzO3nzEUF+PbHGWIkIu6IXz/IEoxy0i+LaVoeXExtWrfgGSUbw3y6sd8tR4MwKjS9xrqKKf1Nco4SiNBKcCUvq9RLrIYyYD5SFf2M5LThzp/+wPajiqqLW35CWWI1pAS4iJfL1GG8dx4j19ljnKeoOGvNtAvn1EGoYzsQcbO776iDDJE0zb/0yONFCUWNOacf8R3DhOkMOOHWV2hXCTghTDQxVdw5bF3vQtA7ms49ymOqxTsCet6sBDw0TMGCy1bSBN/6myqEm+PrTbzAYsNYcoAQlUPejJJP5FWeTexrsf9gTfKi9CX0/SQV8HaGlZdwoG7WN/jV6tbuytCp++6IEMJO6cMUuyVPfK3qesRMlD2yGdGC3jkbH+cwaGpI/lHviXuOc/X31iBE3MsnNWfvBUjPeDoqiBVp/CYWhSwUJjOC60B3y1NrK5LKTnKKeVkR0uiqeC/EJft7WVUmhwYXK+d7qxUU83gVMPZHM2aDstlz3E/OmvckN3PQn+57jzRZovfTInWJK9q87OkphPHM2NiCjNNTjNwTxo4yHu+EQHHxh4i1URuQb4IwcaG4UKDGutedMM1BE+ToAZpcrrKqXNyqvy8rTOQa/NqFJSvcqzsgBUtK2b+9CuFNygOGAPWjqor448T+t6XgcI1ARCZV75ru0NnqVumKYMd+OEPFPbKQ3dLlenSoYZb6gfY6LDlnGZUT7pd0fdKvEMC/Qn8q0krcnxgGdH2mmTK3iyafL+G+1yixezXGTZfuMns2fVS5NjYjytolPjv5D9QSwMEFAACAAgAyqWmSCqWD2f+AgAAlwsAACYAAAB1bml2ZXJzYWwvaHRtbF9wdWJsaXNoaW5nX3NldHRpbmdzLnhtbM2Wb08aMRjA3/Mpmi6+lFPnpiN3GCMYiU6IsE1fmXItXGOvvbU98Hy1T7MPtk+yp1dAiI6dRpaFEOjTPr/nX/u04dF9KtCEacOVjPBufQcjJmNFuRxH+MvgdPsQI2OJpEQoySIsFUZHzVqY5UPBTdJn1sJSgwAjTSOzEU6szRpBMJ1O69xk2s0qkVvgm3qs0iDTzDBpmQ4yQQr4sUXGDJ4RKgDgmyo5U2vWagiFnvRZ0VwwxCl4LrkLiogzmwoc+FVDEt+NtcolPVFCaaTHwwi/Ozx2n/kaT2rxlEmXEtMEoRPbBqGUOyeI6PMHhhLGxwl4e7CP0ZRTm0R4b99RYHXwlFKyfeTEUU4UpEDaGT5lllBiiR96e5bdWzMXeBEtJEl5PIAZ5MKPcGtwe3bTa19ddC7Pbwfd7sWg0/NOlDrBKicMVg2F4JDKdcwWdkJiLYkT8Bt0RkQYFgbLovmykZIrzrkxGioBqS+1MBqBp6KI8LHmRGDELRE8XsxaosfMnnIBMTjd3fpIWvwI9PHGCdGGLRuazxiXxbj5TeWCokLlSPA7hqxCEFGewr+EoeV0o5FWaSkVxFhkBKcMTTibMnpUZmkG/JOhGzCR5qAJmy8TzHoL33P+gIZspDRwGZnAVgU5N55ffxE4I8Y8Qsncx63+RafVvu1cttrXWy5AQidExi+EQwlZmtmN8EmBpLJzPUhHTHLDyqJQTsu5KrHVX18Gw9Nc+DK/dTGW0BssyWasvKQwf/WgstmETMqD6A5XiYYjyKEkngkTMRx3LnNWFRgTiZQUBSIxNCrjjvWEq9yAxB9gjzav99DrIy7L0RhuDrCoKdOVkDu7e+/3P3w8OPzUqAe/fvzcXqs0a+E9QZw538NP1jbxRSN/2g3DwPXO59uw1fm/6sK9q/bXKpm6bF8PKhWp3a+E61ZZ1T2vsurKXxu9pSujkgvQZsb+2ECjETzlltG33DSvKPz6+9dvizcq/AajWLt9/98g/Gjx3Fp5X4XBsw/AGshXH9PN2m9QSwMEFAACAAgAyqWmSGhxUpGaAQAAHwYAAB8AAAB1bml2ZXJzYWwvaHRtbF9za2luX3NldHRpbmdzLmpzjZRNb8IwDIbv/AqUXSfEPmG7ocGkSRwmjdu0QyimVKRJlaQdHeK/rw5fTeqOxRfy8uR17CredrrVYhHrPne37rfbv/t7pwFqVudw7euiRU9RZ0YkC5glKYhEAguQ4nj0JO/OBGXMpDOdlx9oa2p+TOE/Sy5MHc8IC01ohjpcEOA3oW2owz8nsVOra19TrdHz3Fole5GSFqTtSaVT7hh29epWvcQAVgXoC+iSR+CZDtxqI8+ODwOMOhepNOOynKpY9eY8Wsda5XLRln9VZqCrT77eA/2nwcvEsxOJsW8W0jDxZIjRTmYajIFD3scJBgkLPgdR8+279QfqGTcLCugiMYk90qMbjDqd8RgaXRqOMHxMVl6Nbg4wmpyFjd0Td7cYHiF4CbphNb7H8ECV5dk/PmCmVYwdaaDNnp9QofgikfEhdR+D5PCyaNvWvXOh7vpj5j0hFTyhFfX80rbZEYKGAK03lo55TZB3StkJSpREDkVo1LQq6DliwzmC+88u49byaJVW46EajlUbuF6Dniklqtt/XbpnmKuz+wVQSwMEFAACAAgAyqWmSD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yqWmSJr5lmRrAAAAawAAABwAAAB1bml2ZXJzYWwvbG9jYWxfc2V0dGluZ3MueG1ss7GvyM1RKEstKs7Mz7NVMtQzUFJIzUvOT8nMS7dVCg1x07VQUiguScxLSczJz0u1VcrLV1Kwt+OyyclPTswJTi0pASosVijISaxMLQpJzQUySlL9EnOBKp/tmfJ8ya5n09qfr9ivpG/HBQB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yqWmSLCHI/RsAQAA9wIAACkAAAB1bml2ZXJzYWwvc2tpbl9jdXN0b21pemF0aW9uX3NldHRpbmdzLnhtbI1S20okMRB99yuCPzBJKreGdiC3lnlR0QGfm+ns0qyml07EZcnHm3Z3GEdHNPVUdU6doiqnTb/GaJ9Snh7Hv30ep3gXch7jz7Q+Q6jdTQ/TfDOHFHJaHSr3Yxym5038MS21Wk25j0M/D3ZB0xqj7vUhJbVyqmbMMIok89Qr5Dy3FWvANWAr5iix7eqdxD/dOexCzKdV29UR+rFhE1OY8yYO4c8ajtlvoeMNLud+GCsvrQVbouynFseWQIxwyX2hGgAEstwRh4uUjdQEecw4hmIUBQqIcE4aUYikHGrWNaKqMN8IxCRj1BXqae1GWhtHbZHQEKLrNK8aW7rOSIwRIQSYK1xAZzCqbKgaGtRyQHBgQBRtNFGAOtuZjhXvvLAcKeoFxoUZAxgfjnvY7u25DtVvr7M/5xeCJ7/gJLp4a3XCXO3uaZ4reRsefz/0OaBxuDi/ufV3/mqrt5vrq/P/vnz18J61mLVu/am3XwBQSwMEFAACAAgAyqWmSG7UU1AADQAAvxwAABcAAAB1bml2ZXJzYWwvdW5pdmVyc2FsLnBuZ+2YeVyS+fbHn8pW0/k5jWmmch2nvJXjVmpm6pRbNeOWmSuQmaOloia4Iert1miTS7cyZ8Jkrjaoqag5biw6jaMYKKiIGwIZgySIpoSoINyHu71+f9+//YMXz3k/3+0czjnfz4v7gf6+evtM9gEAoHfxgtdlANhRBgDb3+/ZBZL3MSOZ4Ne2tMu+5wECw3QeNHTizvmdA4CWUl1V9E7Q3ptyITwNAPR7tZ9t1OTaGwBgeuWi17krmTApN6D+C/kUdTbLrzufnJ94z/rO4VQri/C6/7M4531K99DOc58afxp6yesz50+3p/5Nx1LnMwOvL4j2h/Z4ZfhUjwYsCmRYFZ7B1XRjsitYaYZRH12gIVAom1ujZIVwRbRbJu4alYxthct5tfG+upRBVvDQ4IlmZn0sr9pedWb0FteqqB7qEcZ+kLaKqfYV3sIaXO60/x7Qfi4eaK1VrdBtOXtB69pj8ZsTqG8SnT8FDae6SvLK692QXyy3/fsNVztj8l6tDgD86ehxkBbevwSS61Xg8PwftvAW3sJbeAtv4S28hbfwFt7CW3gLb+Et/D/jUPXmUl4T+PQni/9hDe+g9ak4XCMsb1POTmO6dWS/u2919RO3j8NJNYRQaA+xEoUhycGZ2bIE9aJ8NTZoooe8QjuBRp3zi5QVrZPo3dbiDUjrg9USmmSiqSlXLcN1hK6mh0x0EDI63AHg1yF39ZqAky4asXipe4tLRFWyT5U3ZqUHdczbSHqaKNUr94xg8U1vpQTt+ILsdWE5Eyl4ap67Nsv2hWCQiyoPzTqzPg6HWR1MzpVh0wQulRl8jKK/XcNdys1gda6n183PpbYSh/qRGpXII9nEmcGXp0MzIF2FsYnYxTdWuJnOyoJnfCm50OqYryXwa+oY44fg/bTZiR41isRrfYbHKj4bS0KPuM6APtAjFlAUktzFi3K6R0IgMWC1GYLyRdJSd5oo5OH4uqGdUMnXqKfmb58pqW7H9N1IkuFUf1g5//bqt6SZg8LdHmuvp511bnWfacxKINoTFo0MbzkiVGeZnPlFS6OWIj8WmzgunMB09TNl0CcxkNnAcmm8DnA6ihKElovZq+urT5ASd8mcyxHUYfgf2BW0b2zGzzYPEJjL8s/JsJmJm5QLS/gfQx4ibdcSmGOq8902CeV0QUobV/RVPQVp+EgucyCL9e4SG8WibMtrM99aXqIiUXnGaMKJ0TnK93wlTzFtZzbO9R2NHTtThHP2C5WcXWRSv6dFpt7tbSnxAfJdL5ptG3NjVj5DcOO4Z2vwCAmCe6DK4ZT+gRnH7ScuzdmFUStpkTWIx8Kk0OWQGvpkE44K+31fjwHKMC7mmcPiJ4aJdEqJXInnpHMxX0B9NqMUrCRWcWcFkxTf8W5PQYxpMQBkPNpogCpM0d8T5TiUrOJZthQZhGv6rGy3ie0HUmrr9IFTS8fEVwaKKNGm8AxOcW3Urqub5P2tDnhIf2w6K/lBO0rxN8/yFgmSQ+BbEKkCeyR9F9Be72kRsJ725Guu0w/golVn9rdHajD3aTuKjda4nVMr3psN56v6dWmR9SRpN712waankMZFaSe6Cm3x80jOtfGhtJdiPh58glStfCXYmeuMqPU0mfALPheOi5W4f01NZVs0pA0wcXUNMqoFIVb9jbABDykofbqcRT2THDXePH+yDLtoWWATMzHvdQSY+ZGXIxtazZI/QXGiwbVpvFylNN11Qez6gCZslnR6IiVptdCqV3dSuT23agMPwR86WMMX0kzbnp8g9CcFd/TtoX7fToQe3/BdKx1oYBnAZWdRLmkNIQNDMuteRLvU/ZF19WK5Mqqc8+XxPI2S3yFK3sAOf3kYCFua5A/nksTtfQ1Y0ROzDb8N0B35dgw5DB6X9X7WTh8NnU7PiqqYHkdl3jxk4NIfMlCc2paRUuGRF8Tcw7Dn5nCKgQaZBBnczJbynsPBZIktCeQKiYn7OJ6oUipKXDrNV692tJVuokTliCng1+wClfJh9o7M+XURrse+GxY5KIChpW1s27x1OpsV4EGR36Yl5yk5h8uDPJiyJ8QGk9AaeioHybk+PtTqBy2PoK6TU80S3MSKiNINSrAgQclmytKtUV2oXIr/M1H4pfa+lAHRCe8jKUiuoCU4b4+HRiXT5P2B05DscOnE2B0AZcMaqsgh1qN699Rnw+DO2r84I21reDcIy4K217dLxWDRKlplvs3Sao55K6Iyqd+uAHqPl8PLFJAP38rZmaHXxojBnLBLMObEsALp9Tcvz/9nv9TJU9Y12ABX7qtt+TJenmZztQsJcSwaPmb4WJZleVw0XAeoPrICmAyIfVhvjsvXeZsSOBP/o2L7ONnxShiDtfiSc/SfOwZKnBmRRmUxOXGDwRJotEtV9iFmjBIxnX6fmIzk3DgQtNcUqsg0ddKLycmYnn+qB1RkGPBXI3od4vt5vRtdD2grVA/18oLKIMIxcV91iwKhP2DQzI1uIb1vf9OAjcNmGUsqvGIPcVK/6Zn5ThgWFK4oRmATPz/+l2qJeWkvPrpoyf9fThBFIxh24HJwarCP9Xhlm4mHb4B3ULj/SZuaw3MPTdDOVJG9L/LLT+5zQzr8vuWe5YwFSiImGsebVq0J2tTd32sw6jiIdo8DG8do0mM/L+EuCNitxaE9G+wps+tXRexOhPlb8uLy6UST/rXFX1hgTp5uQptzJ4jROW8GCysN7jpeSWSLjkkc5TkuqNy+kUSersv1X/wTeCbiD8P2uXCu048oWWKwJ3SphddWKam6DWNeljjCx3MmE4pxVL2qlZ6nvQSB/khjQM2dlsUGMCqloT1rfbZXmWdlg37meapl9qaCn+dU3HlXCvaH5pvGAhLLvyMReEu2qsyswthwffVklTQD/97CyhZqqs64w0+3Jg/6yIwmizzh5fyHxFIEdpCY1V4X3UBdM43fhPVOOgkUWd3+O2/qWQ6ImI/1Y5Qw5JVxTDXnKLaQdk/7k9fvNs98a20qKSEy2hImGPi6mwmVi6/yk8GCiWY1VyDcpdouxUALip2nRaOYseZj8U+Dwvuj6+nJedwjRXNulRL9vf+NuN14DI8V1useFI6OT6i9KfrBvECtD8b735nSFYj+PG+DhWu3mPp/+zAyd6ftl3UuK0//c69sppsiSgkWhYnTTj+jMsEw28Qnnj1spiaSF1oKXn0n5DEwKE6MtgT1ZCjCVeNeh+MilOlxkwTlWPuf5WlDJ8dJd3Ki0l18QE+rOOacQtrFTYHiTAPqUAlnBtQK9aFwDErOcF1KeUP+OPp1XIFLK2zzLxJzW+V781LJGGRgmQFzzuWu/xzpBAwrF1qZ72yJxwxPYt8RYJ5jp+jJ8Y0XXsp8E8eZkkFZyI1imW/Kz0SpvWRuCk+YuI0ei25GqSfpYQLqGWv2qTY/sUg4SxDcfunWnxWjNDeZ9OQaid1HkkqTvIQvuvNr3D27ivqJqZqPNR7P63DlAgh6oYVtWXp21Ee3o8fmRWe4InPKV5E580Jdy4a8Qczge/Zqi0Fu804TAvPhtmsvDWIHP5fEPUhaY1StkIYbmQu+HhsjU7BHLsYS6J3Yu2NZslNt2LUCD9Vs13ynKbHw3bdcQSyEK1g21vYgLEW9IZHKxMck7b3azkv58JuuNH2yrLZiBhQszn3X5z9/YV1DUi6SOPOdmyiDviEile7+3/uLlC2/pZzJfklMsgMFQIg8qWk+uumvtRWFNNdgo6CZBjR5oRp91twTTONrJFBqQT6u0+h4zi6wtwTLl6mQDu29dXvUTB2B+3uUz8BKWpl+HmXmP4fseHfx5dMRsBIn/TB4ArrEzZu7wSRm+Y9gk7unCJpuMIhqxwsKb7e8tV4IQufCJtkUDh8L1kTc0De0KbWp+lf8zGr4bkdtR/+O2wkAiKG0VelPkYpwZ2Zd18CEP9pXGMv9spsOK+pRCW3jbH8qH+kcoih4pOzlPiPOtdnV1fHI5Oe6f0asvv3rJ+2l5RhT5cNnxIUIH61DHgVqDY0DxXzXHLkU7scaQh8f1fh2MXhBWeF8ymTb73mrrbhGbWE7mbs6Jg2xoAc/eKDIavvKF2IH23etoMzs8N+UlZGQr48ttbj1Y5e1pyE/lrbOuq//8biVedV94311kpf+BAHqisXjG7OI9O1APr2W1+zW1zzTpuvv2JDwvGT5WxUvKLykjTpr/IhibHhfvk47s9DkX35ufSw44LnZwTCBzhEAqHnvQJnj93VDU2qaNO5VteRg8nL/4XorXM7KArx4UEw2mRjaAQApVgZloG7+HZQCAGAftBcAvlqgGcFzRkpAO9/vpVUTqFY1N323g4c/yn4c2r0+h03/AnyXeNktK1bOf83TCvbVILPw3vAr4x/YofC2A9qxDRup+52rXn3X1KPOlgvL4e0nQRmfElcPa0Co+M0Rm5DJXy+rPV2/OQ/OBi56+3sRzl+78w9QSwMEFAACAAgAyqWmSLE0Q2lKAAAAagAAABsAAAB1bml2ZXJzYWwvdW5pdmVyc2FsLnBuZy54bWyzsa/IzVEoSy0qzszPs1Uy1DNQsrfj5bIpKEoty0wtV6gAihnpGUCAkkIlKrc8M6Ukw1bJwtIYIZaRmpmeUWKrZGZuABfUBxoJAFBLAQIAABQAAgAIAMqlpkgVDq0oZAQAAAcRAAAdAAAAAAAAAAEAAAAAAAAAAAB1bml2ZXJzYWwvY29tbW9uX21lc3NhZ2VzLmxuZ1BLAQIAABQAAgAIAMqlpkgIfgsjKQMAAIYMAAAnAAAAAAAAAAEAAAAAAJ8EAAB1bml2ZXJzYWwvZmxhc2hfcHVibGlzaGluZ19zZXR0aW5ncy54bWxQSwECAAAUAAIACADKpaZItfwJZLoCAABVCgAAIQAAAAAAAAABAAAAAAANCAAAdW5pdmVyc2FsL2ZsYXNoX3NraW5fc2V0dGluZ3MueG1sUEsBAgAAFAACAAgAyqWmSCqWD2f+AgAAlwsAACYAAAAAAAAAAQAAAAAABgsAAHVuaXZlcnNhbC9odG1sX3B1Ymxpc2hpbmdfc2V0dGluZ3MueG1sUEsBAgAAFAACAAgAyqWmSGhxUpGaAQAAHwYAAB8AAAAAAAAAAQAAAAAASA4AAHVuaXZlcnNhbC9odG1sX3NraW5fc2V0dGluZ3MuanNQSwECAAAUAAIACADKpaZIPTwv0cEAAADlAQAAGgAAAAAAAAABAAAAAAAfEAAAdW5pdmVyc2FsL2kxOG5fcHJlc2V0cy54bWxQSwECAAAUAAIACADKpaZImvmWZGsAAABrAAAAHAAAAAAAAAABAAAAAAAYEQAAdW5pdmVyc2FsL2xvY2FsX3NldHRpbmdzLnhtbFBLAQIAABQAAgAIAESUV0cjtE77+wIAALAIAAAUAAAAAAAAAAEAAAAAAL0RAAB1bml2ZXJzYWwvcGxheWVyLnhtbFBLAQIAABQAAgAIAMqlpkiwhyP0bAEAAPcCAAApAAAAAAAAAAEAAAAAAOoUAAB1bml2ZXJzYWwvc2tpbl9jdXN0b21pemF0aW9uX3NldHRpbmdzLnhtbFBLAQIAABQAAgAIAMqlpkhu1FNQAA0AAL8cAAAXAAAAAAAAAAAAAAAAAJ0WAAB1bml2ZXJzYWwvdW5pdmVyc2FsLnBuZ1BLAQIAABQAAgAIAMqlpkixNENpSgAAAGoAAAAbAAAAAAAAAAEAAAAAANIjAAB1bml2ZXJzYWwvdW5pdmVyc2FsLnBuZy54bWxQSwUGAAAAAAsACwBJAwAAVSQAAAAA"/>
  <p:tag name="ISPRING_PRESENTATION_TITLE" val="HG00044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heme/theme1.xml><?xml version="1.0" encoding="utf-8"?>
<a:theme xmlns:a="http://schemas.openxmlformats.org/drawingml/2006/main" name="Office 主题​​">
  <a:themeElements>
    <a:clrScheme name="自定义 3314">
      <a:dk1>
        <a:srgbClr val="080808"/>
      </a:dk1>
      <a:lt1>
        <a:srgbClr val="F8F8F8"/>
      </a:lt1>
      <a:dk2>
        <a:srgbClr val="080808"/>
      </a:dk2>
      <a:lt2>
        <a:srgbClr val="080808"/>
      </a:lt2>
      <a:accent1>
        <a:srgbClr val="080808"/>
      </a:accent1>
      <a:accent2>
        <a:srgbClr val="FFFFFF"/>
      </a:accent2>
      <a:accent3>
        <a:srgbClr val="080808"/>
      </a:accent3>
      <a:accent4>
        <a:srgbClr val="080808"/>
      </a:accent4>
      <a:accent5>
        <a:srgbClr val="080808"/>
      </a:accent5>
      <a:accent6>
        <a:srgbClr val="080808"/>
      </a:accent6>
      <a:hlink>
        <a:srgbClr val="080808"/>
      </a:hlink>
      <a:folHlink>
        <a:srgbClr val="08080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6616</TotalTime>
  <Words>602</Words>
  <Application>Microsoft Office PowerPoint</Application>
  <PresentationFormat>全屏显示(16:9)</PresentationFormat>
  <Paragraphs>45</Paragraphs>
  <Slides>12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12</vt:i4>
      </vt:variant>
    </vt:vector>
  </HeadingPairs>
  <TitlesOfParts>
    <vt:vector size="15" baseType="lpstr">
      <vt:lpstr>Office 主题​​</vt:lpstr>
      <vt:lpstr>自定义设计方案</vt:lpstr>
      <vt:lpstr>2_Office 主题​​</vt:lpstr>
      <vt:lpstr>PowerPoint 演示文稿</vt:lpstr>
      <vt:lpstr>注册与登录</vt:lpstr>
      <vt:lpstr>伦理委员会注册信息</vt:lpstr>
      <vt:lpstr>伦理审查互认平台6个工作流程</vt:lpstr>
      <vt:lpstr>第一步：申办方/CRO/研究者创建项目</vt:lpstr>
      <vt:lpstr>第二步：填写项目信息，选择平台已经注册的该项目的伦理委员会</vt:lpstr>
      <vt:lpstr>PowerPoint 演示文稿</vt:lpstr>
      <vt:lpstr>第四步：主审单位只需填报几项时间节点，并上传意见表/批件</vt:lpstr>
      <vt:lpstr>第五步：参与单位选择审查方式，并填报时间节点，上传意见表/批件</vt:lpstr>
      <vt:lpstr>第六步：全部单位在试验结束后，填报简要的“结题”信息</vt:lpstr>
      <vt:lpstr>PowerPoint 演示文稿</vt:lpstr>
      <vt:lpstr>信息安全体系保障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HG000440</dc:title>
  <dc:creator>INMIND</dc:creator>
  <cp:lastModifiedBy>微软用户</cp:lastModifiedBy>
  <cp:revision>2680</cp:revision>
  <dcterms:created xsi:type="dcterms:W3CDTF">2014-06-06T07:22:00Z</dcterms:created>
  <dcterms:modified xsi:type="dcterms:W3CDTF">2020-12-18T08:15:45Z</dcterms:modified>
</cp:coreProperties>
</file>