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5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5DFDC3-3D14-44AE-901D-1C1B22C87637}" type="datetimeFigureOut">
              <a:rPr lang="zh-CN" altLang="en-US" smtClean="0"/>
              <a:pPr/>
              <a:t>2018/1/5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0500C5-BD32-46E5-95DF-98688B31B2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192.168.20.61/business/login.js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206680" cy="1470025"/>
          </a:xfrm>
        </p:spPr>
        <p:txBody>
          <a:bodyPr/>
          <a:lstStyle/>
          <a:p>
            <a:r>
              <a:rPr lang="zh-CN" altLang="en-US" b="1" dirty="0" smtClean="0">
                <a:latin typeface="+mj-ea"/>
              </a:rPr>
              <a:t>立项前伦理审查申报流程</a:t>
            </a:r>
            <a:endParaRPr lang="zh-CN" altLang="en-US" b="1" dirty="0">
              <a:latin typeface="+mj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83968" y="4149080"/>
            <a:ext cx="4352528" cy="1198984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+mj-ea"/>
                <a:ea typeface="+mj-ea"/>
              </a:rPr>
              <a:t>伦理办公室</a:t>
            </a:r>
            <a:endParaRPr lang="en-US" altLang="zh-CN" b="1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+mj-ea"/>
                <a:ea typeface="+mj-ea"/>
              </a:rPr>
              <a:t>2018.1.5</a:t>
            </a:r>
            <a:endParaRPr lang="zh-CN" altLang="en-US" sz="2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567" y="112136"/>
            <a:ext cx="766416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567" y="2560408"/>
            <a:ext cx="763284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835696" y="5301208"/>
            <a:ext cx="597666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1" dirty="0" smtClean="0"/>
              <a:t>点击提交后打印申请表完成签字。</a:t>
            </a:r>
            <a:endParaRPr lang="en-US" altLang="zh-CN" sz="2800" b="1" i="1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99389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836712"/>
            <a:ext cx="8712968" cy="460851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en-US" altLang="zh-CN" sz="2400" b="1" i="1" dirty="0" smtClean="0"/>
          </a:p>
          <a:p>
            <a:pPr>
              <a:lnSpc>
                <a:spcPct val="170000"/>
              </a:lnSpc>
              <a:buNone/>
            </a:pPr>
            <a:r>
              <a:rPr lang="zh-CN" altLang="en-US" sz="2900" b="1" dirty="0" smtClean="0"/>
              <a:t>时间节点：</a:t>
            </a:r>
            <a:endParaRPr lang="en-US" altLang="zh-CN" sz="2900" b="1" dirty="0" smtClean="0"/>
          </a:p>
          <a:p>
            <a:pPr>
              <a:lnSpc>
                <a:spcPct val="170000"/>
              </a:lnSpc>
              <a:buNone/>
            </a:pPr>
            <a:r>
              <a:rPr lang="en-US" altLang="zh-CN" sz="2900" b="1" dirty="0" smtClean="0"/>
              <a:t>2</a:t>
            </a:r>
            <a:r>
              <a:rPr lang="zh-CN" altLang="en-US" sz="2900" b="1" dirty="0" smtClean="0"/>
              <a:t>月</a:t>
            </a:r>
            <a:r>
              <a:rPr lang="en-US" altLang="zh-CN" sz="2900" b="1" dirty="0" smtClean="0"/>
              <a:t>12</a:t>
            </a:r>
            <a:r>
              <a:rPr lang="zh-CN" altLang="en-US" sz="2900" b="1" dirty="0" smtClean="0"/>
              <a:t>日（周一）截止系统电子提交，</a:t>
            </a:r>
            <a:endParaRPr lang="en-US" altLang="zh-CN" sz="2900" b="1" dirty="0" smtClean="0"/>
          </a:p>
          <a:p>
            <a:pPr>
              <a:lnSpc>
                <a:spcPct val="170000"/>
              </a:lnSpc>
              <a:buNone/>
            </a:pPr>
            <a:r>
              <a:rPr lang="en-US" altLang="zh-CN" sz="2900" b="1" dirty="0" smtClean="0"/>
              <a:t>2</a:t>
            </a:r>
            <a:r>
              <a:rPr lang="zh-CN" altLang="en-US" sz="2900" b="1" dirty="0" smtClean="0"/>
              <a:t>月</a:t>
            </a:r>
            <a:r>
              <a:rPr lang="en-US" altLang="zh-CN" sz="2900" b="1" dirty="0" smtClean="0"/>
              <a:t>26</a:t>
            </a:r>
            <a:r>
              <a:rPr lang="zh-CN" altLang="en-US" sz="2900" b="1" dirty="0" smtClean="0"/>
              <a:t>日截止签字纸质版提交（周一）</a:t>
            </a:r>
            <a:endParaRPr lang="en-US" altLang="zh-CN" sz="2900" b="1" dirty="0" smtClean="0"/>
          </a:p>
          <a:p>
            <a:pPr>
              <a:lnSpc>
                <a:spcPct val="170000"/>
              </a:lnSpc>
              <a:buNone/>
            </a:pPr>
            <a:r>
              <a:rPr lang="zh-CN" altLang="en-US" sz="2900" b="1" dirty="0" smtClean="0"/>
              <a:t>（</a:t>
            </a:r>
            <a:r>
              <a:rPr lang="zh-CN" altLang="en-US" sz="2900" b="1" dirty="0" smtClean="0">
                <a:solidFill>
                  <a:srgbClr val="FF0000"/>
                </a:solidFill>
              </a:rPr>
              <a:t>成功递交以上交伦理办公室签字纸质版文件为准，</a:t>
            </a:r>
            <a:r>
              <a:rPr lang="zh-CN" altLang="en-US" sz="2900" b="1" dirty="0" smtClean="0"/>
              <a:t>行政楼</a:t>
            </a:r>
            <a:r>
              <a:rPr lang="en-US" altLang="zh-CN" sz="2900" b="1" dirty="0" smtClean="0"/>
              <a:t>504</a:t>
            </a:r>
            <a:r>
              <a:rPr lang="zh-CN" altLang="en-US" sz="2900" b="1" dirty="0" smtClean="0"/>
              <a:t>室）</a:t>
            </a:r>
            <a:endParaRPr lang="en-US" altLang="zh-CN" sz="2900" b="1" dirty="0" smtClean="0"/>
          </a:p>
          <a:p>
            <a:pPr>
              <a:lnSpc>
                <a:spcPct val="170000"/>
              </a:lnSpc>
              <a:buNone/>
            </a:pPr>
            <a:r>
              <a:rPr lang="zh-CN" altLang="en-US" sz="2900" b="1" dirty="0" smtClean="0"/>
              <a:t>联系人：梁力均</a:t>
            </a:r>
            <a:r>
              <a:rPr lang="en-US" altLang="zh-CN" sz="2900" b="1" dirty="0" smtClean="0"/>
              <a:t>82265883/38879, </a:t>
            </a:r>
            <a:r>
              <a:rPr lang="zh-CN" altLang="en-US" sz="2900" b="1" dirty="0" smtClean="0"/>
              <a:t>洪雪</a:t>
            </a:r>
            <a:r>
              <a:rPr lang="en-US" altLang="zh-CN" sz="2900" b="1" dirty="0" smtClean="0"/>
              <a:t>82265571/38456</a:t>
            </a:r>
          </a:p>
          <a:p>
            <a:pPr>
              <a:lnSpc>
                <a:spcPct val="170000"/>
              </a:lnSpc>
              <a:buNone/>
            </a:pPr>
            <a:r>
              <a:rPr lang="zh-CN" altLang="en-US" sz="2900" b="1" dirty="0" smtClean="0"/>
              <a:t>注意：</a:t>
            </a:r>
            <a:endParaRPr lang="en-US" altLang="zh-CN" sz="2900" b="1" dirty="0" smtClean="0"/>
          </a:p>
          <a:p>
            <a:pPr>
              <a:lnSpc>
                <a:spcPct val="170000"/>
              </a:lnSpc>
              <a:buNone/>
            </a:pPr>
            <a:r>
              <a:rPr lang="zh-CN" altLang="en-US" sz="2900" b="1" dirty="0" smtClean="0"/>
              <a:t>   </a:t>
            </a:r>
            <a:r>
              <a:rPr lang="zh-CN" altLang="en-US" sz="2900" b="1" dirty="0" smtClean="0">
                <a:latin typeface="+mj-ea"/>
                <a:ea typeface="+mj-ea"/>
              </a:rPr>
              <a:t>该研究无论是否申请到基金，在正式启动开展研究前需要到伦理办公室提交终版方案等材料，申请正式伦理会议审批。</a:t>
            </a:r>
            <a:endParaRPr lang="en-US" altLang="zh-CN" sz="2900" b="1" dirty="0" smtClean="0">
              <a:latin typeface="+mj-ea"/>
              <a:ea typeface="+mj-ea"/>
            </a:endParaRPr>
          </a:p>
          <a:p>
            <a:pPr>
              <a:buNone/>
            </a:pPr>
            <a:endParaRPr lang="en-US" altLang="zh-CN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dirty="0" smtClean="0"/>
              <a:t>需要提交文件：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137323"/>
          </a:xfrm>
        </p:spPr>
        <p:txBody>
          <a:bodyPr>
            <a:normAutofit/>
          </a:bodyPr>
          <a:lstStyle/>
          <a:p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、医学伦理立项前伦理申请说明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、填报伦理审查信息系统后自动生成申请表</a:t>
            </a:r>
            <a:endParaRPr lang="en-US" altLang="zh-CN" sz="2800" b="1" dirty="0" smtClean="0"/>
          </a:p>
          <a:p>
            <a:pPr>
              <a:buNone/>
            </a:pPr>
            <a:r>
              <a:rPr lang="zh-CN" altLang="en-US" sz="1800" b="1" dirty="0" smtClean="0">
                <a:solidFill>
                  <a:srgbClr val="FF0000"/>
                </a:solidFill>
              </a:rPr>
              <a:t>注：医学伦理立项前伦理申请说明请参考模板，文件页眉处要求设置版本号版本日期。</a:t>
            </a:r>
            <a:endParaRPr lang="en-US" altLang="zh-CN" sz="18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2800" b="1" dirty="0" smtClean="0"/>
          </a:p>
          <a:p>
            <a:pPr>
              <a:buNone/>
            </a:pPr>
            <a:r>
              <a:rPr lang="zh-CN" altLang="en-US" sz="2800" b="1" dirty="0" smtClean="0"/>
              <a:t>系统填报步骤如下：</a:t>
            </a:r>
            <a:endParaRPr lang="en-US" altLang="zh-CN" sz="2800" b="1" dirty="0" smtClean="0"/>
          </a:p>
          <a:p>
            <a:pPr>
              <a:buNone/>
            </a:pPr>
            <a:r>
              <a:rPr lang="zh-CN" altLang="en-US" sz="2000" b="1" dirty="0" smtClean="0">
                <a:hlinkClick r:id="rId2"/>
              </a:rPr>
              <a:t>地址：</a:t>
            </a:r>
            <a:r>
              <a:rPr lang="en-US" altLang="zh-CN" sz="2000" b="1" dirty="0" smtClean="0">
                <a:hlinkClick r:id="rId2"/>
              </a:rPr>
              <a:t>http://192.168.20.61/business/login.jsp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（注意登录提示）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583" t="9814" r="16771" b="8519"/>
          <a:stretch/>
        </p:blipFill>
        <p:spPr bwMode="auto">
          <a:xfrm>
            <a:off x="32350" y="0"/>
            <a:ext cx="911165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34434"/>
            <a:ext cx="915951" cy="25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5269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564904"/>
            <a:ext cx="7128792" cy="4075834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6" name="图片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136640" cy="238374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0" name="椭圆 9"/>
          <p:cNvSpPr/>
          <p:nvPr/>
        </p:nvSpPr>
        <p:spPr>
          <a:xfrm>
            <a:off x="1547664" y="2852936"/>
            <a:ext cx="5112568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0413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90445" y="603850"/>
            <a:ext cx="7077974" cy="1323437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4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学术伦理受理</a:t>
            </a:r>
            <a:r>
              <a:rPr lang="zh-CN" altLang="en-US" sz="4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入口</a:t>
            </a:r>
            <a:endParaRPr lang="en-US" altLang="zh-CN" sz="40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4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项目</a:t>
            </a:r>
            <a:r>
              <a:rPr lang="zh-CN" altLang="en-US" sz="4000" dirty="0">
                <a:latin typeface="华文隶书" panose="02010800040101010101" pitchFamily="2" charset="-122"/>
                <a:ea typeface="华文隶书" panose="02010800040101010101" pitchFamily="2" charset="-122"/>
              </a:rPr>
              <a:t>来源结构图如下：</a:t>
            </a:r>
          </a:p>
        </p:txBody>
      </p:sp>
      <p:pic>
        <p:nvPicPr>
          <p:cNvPr id="5" name="图片 4" descr="微信截图_20161012132659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59632" y="1844824"/>
            <a:ext cx="5887529" cy="4796287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555776" y="3284984"/>
            <a:ext cx="1224136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635896" y="4005064"/>
            <a:ext cx="1224136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436096" y="4005064"/>
            <a:ext cx="1224136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8790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67544" y="4653136"/>
            <a:ext cx="8229600" cy="1570179"/>
          </a:xfrm>
        </p:spPr>
        <p:txBody>
          <a:bodyPr>
            <a:normAutofit/>
          </a:bodyPr>
          <a:lstStyle/>
          <a:p>
            <a:r>
              <a:rPr lang="zh-CN" altLang="en-US" sz="2800" b="1" i="1" dirty="0" smtClean="0">
                <a:solidFill>
                  <a:srgbClr val="FF0000"/>
                </a:solidFill>
                <a:latin typeface="+mj-ea"/>
                <a:ea typeface="+mj-ea"/>
              </a:rPr>
              <a:t>点击提交等待审核通过后，接着完善伦理项目模块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j-ea"/>
                <a:ea typeface="+mj-ea"/>
              </a:rPr>
              <a:t>!</a:t>
            </a:r>
          </a:p>
          <a:p>
            <a:r>
              <a:rPr lang="zh-CN" altLang="en-US" sz="2800" b="1" dirty="0" smtClean="0">
                <a:latin typeface="+mj-ea"/>
                <a:ea typeface="+mj-ea"/>
              </a:rPr>
              <a:t>审核人：梁力均 </a:t>
            </a:r>
            <a:r>
              <a:rPr lang="en-US" altLang="zh-CN" sz="2800" b="1" dirty="0" smtClean="0">
                <a:latin typeface="+mj-ea"/>
                <a:ea typeface="+mj-ea"/>
              </a:rPr>
              <a:t>82265813/38879</a:t>
            </a:r>
          </a:p>
          <a:p>
            <a:pPr>
              <a:buNone/>
            </a:pPr>
            <a:endParaRPr lang="en-US" altLang="zh-CN" sz="2800" b="1" i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568952" cy="432048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583" t="9814" r="16771" b="8519"/>
          <a:stretch/>
        </p:blipFill>
        <p:spPr bwMode="auto">
          <a:xfrm>
            <a:off x="32350" y="0"/>
            <a:ext cx="911165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57192"/>
            <a:ext cx="915951" cy="25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5269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43608" y="116632"/>
            <a:ext cx="7108166" cy="138499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r>
              <a:rPr lang="zh-CN" altLang="zh-CN" sz="2800" kern="100" dirty="0">
                <a:latin typeface="华文隶书" panose="02010800040101010101" pitchFamily="2" charset="-122"/>
                <a:ea typeface="华文隶书" panose="02010800040101010101" pitchFamily="2" charset="-122"/>
                <a:cs typeface="Times New Roman" panose="02020603050405020304" pitchFamily="18" charset="0"/>
              </a:rPr>
              <a:t>伦理项目经过“学术伦理受理”审核通过，生成伦理受理号后，会自动转入到“伦理项目申请”的项目列表；</a:t>
            </a:r>
            <a:endParaRPr lang="zh-CN" altLang="en-US" sz="47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377905"/>
            <a:ext cx="8568952" cy="248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75776347046457695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340768"/>
            <a:ext cx="8568952" cy="3168352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51520" y="3284984"/>
            <a:ext cx="1224136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79512" y="4437112"/>
            <a:ext cx="1224136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3082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6912768" cy="3431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501008"/>
            <a:ext cx="8280919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椭圆形标注 7"/>
          <p:cNvSpPr/>
          <p:nvPr/>
        </p:nvSpPr>
        <p:spPr>
          <a:xfrm>
            <a:off x="6551712" y="476672"/>
            <a:ext cx="2592288" cy="1296144"/>
          </a:xfrm>
          <a:prstGeom prst="wedgeEllipseCallout">
            <a:avLst>
              <a:gd name="adj1" fmla="val -82562"/>
              <a:gd name="adj2" fmla="val 235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职称填写临床职称，不相关的选项填写“无”</a:t>
            </a:r>
            <a:endParaRPr lang="zh-CN" altLang="en-US" b="1" dirty="0"/>
          </a:p>
        </p:txBody>
      </p:sp>
      <p:sp>
        <p:nvSpPr>
          <p:cNvPr id="9" name="矩形标注 8"/>
          <p:cNvSpPr/>
          <p:nvPr/>
        </p:nvSpPr>
        <p:spPr>
          <a:xfrm>
            <a:off x="5004048" y="3429000"/>
            <a:ext cx="3960440" cy="1368152"/>
          </a:xfrm>
          <a:prstGeom prst="wedgeRectCallout">
            <a:avLst>
              <a:gd name="adj1" fmla="val -90385"/>
              <a:gd name="adj2" fmla="val 1234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基本信息填写完毕后点击保存自动跳转该页面上传附件：附件名称如下</a:t>
            </a:r>
            <a:endParaRPr lang="en-US" altLang="zh-CN" b="1" dirty="0" smtClean="0"/>
          </a:p>
          <a:p>
            <a:pPr algn="ctr"/>
            <a:r>
              <a:rPr lang="en-US" altLang="zh-CN" b="1" dirty="0" smtClean="0"/>
              <a:t>1</a:t>
            </a:r>
            <a:r>
              <a:rPr lang="zh-CN" altLang="en-US" b="1" dirty="0" smtClean="0"/>
              <a:t>、医学伦理立项前伦理申请说明（版本</a:t>
            </a:r>
            <a:r>
              <a:rPr lang="en-US" altLang="zh-CN" b="1" dirty="0" smtClean="0"/>
              <a:t>xx </a:t>
            </a:r>
            <a:r>
              <a:rPr lang="zh-CN" altLang="en-US" b="1" dirty="0" smtClean="0"/>
              <a:t>、日期</a:t>
            </a:r>
            <a:r>
              <a:rPr lang="en-US" altLang="zh-CN" b="1" dirty="0" smtClean="0"/>
              <a:t>xx </a:t>
            </a:r>
            <a:r>
              <a:rPr lang="zh-CN" altLang="en-US" b="1" dirty="0" smtClean="0"/>
              <a:t>）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5930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264</Words>
  <Application>Microsoft Office PowerPoint</Application>
  <PresentationFormat>全屏显示(4:3)</PresentationFormat>
  <Paragraphs>27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立项前伦理审查申报流程</vt:lpstr>
      <vt:lpstr>需要提交文件：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北京市自然科学-海淀原始创新联合基金项目立项前伦理审查</dc:title>
  <dc:creator>kjc</dc:creator>
  <cp:lastModifiedBy>Windows 用户</cp:lastModifiedBy>
  <cp:revision>18</cp:revision>
  <dcterms:created xsi:type="dcterms:W3CDTF">2017-07-05T05:28:27Z</dcterms:created>
  <dcterms:modified xsi:type="dcterms:W3CDTF">2018-01-05T05:03:53Z</dcterms:modified>
</cp:coreProperties>
</file>